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3" r:id="rId3"/>
    <p:sldId id="398" r:id="rId4"/>
    <p:sldId id="395" r:id="rId5"/>
    <p:sldId id="397" r:id="rId6"/>
    <p:sldId id="394" r:id="rId7"/>
    <p:sldId id="396" r:id="rId8"/>
    <p:sldId id="399" r:id="rId9"/>
    <p:sldId id="400" r:id="rId10"/>
    <p:sldId id="341" r:id="rId11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326"/>
    <a:srgbClr val="F05A28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89413" autoAdjust="0"/>
  </p:normalViewPr>
  <p:slideViewPr>
    <p:cSldViewPr snapToGrid="0" snapToObjects="1">
      <p:cViewPr varScale="1">
        <p:scale>
          <a:sx n="99" d="100"/>
          <a:sy n="99" d="100"/>
        </p:scale>
        <p:origin x="11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844A-9666-41D4-B53A-A13A3948379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61C9F-FA0F-49B3-B16A-5DE8B644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57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3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7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9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5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0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3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1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536052" y="2710306"/>
            <a:ext cx="11164824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6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О </a:t>
            </a:r>
            <a:r>
              <a:rPr lang="ru-RU" sz="6000" dirty="0">
                <a:solidFill>
                  <a:srgbClr val="0082C8"/>
                </a:solidFill>
                <a:latin typeface="Corki" panose="00000500000000000000" pitchFamily="2" charset="-52"/>
              </a:rPr>
              <a:t>мерах поддержки, субсидиях и грантах в сфере физической культуры и спорта для муниципальных образований, СО НКО, физических и юридических лиц в 2022 году</a:t>
            </a:r>
            <a:endParaRPr lang="ru-RU" sz="6000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6FED06-6394-0045-86AF-3037A06DD6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17" y="6169047"/>
            <a:ext cx="355600" cy="38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4117" y="6151839"/>
            <a:ext cx="203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rki" panose="00000500000000000000" pitchFamily="2" charset="-52"/>
              </a:rPr>
              <a:t>29 апреля 2022 года</a:t>
            </a:r>
            <a:endParaRPr lang="ru-RU" dirty="0">
              <a:latin typeface="Corki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65868" y="6190651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05A28"/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rgbClr val="F05A28"/>
                </a:solidFill>
                <a:latin typeface="Corki" panose="00000500000000000000" pitchFamily="2" charset="-52"/>
              </a:rPr>
              <a:t>НАСЕВЕРЕЖИТЬ</a:t>
            </a:r>
            <a:endParaRPr lang="ru-RU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5545" y="758585"/>
            <a:ext cx="2367815" cy="428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36294" y="680614"/>
            <a:ext cx="308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rki" panose="00000500000000000000" pitchFamily="2" charset="-52"/>
              </a:rPr>
              <a:t>Министерство спорта</a:t>
            </a:r>
            <a:endParaRPr lang="ru-RU" sz="3200" dirty="0"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896317" y="3151820"/>
            <a:ext cx="1116482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6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6FED06-6394-0045-86AF-3037A06DD6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17" y="6169047"/>
            <a:ext cx="355600" cy="38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4117" y="6151839"/>
            <a:ext cx="203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rki" panose="00000500000000000000" pitchFamily="2" charset="-52"/>
              </a:rPr>
              <a:t>29 апреля 2022 года</a:t>
            </a:r>
            <a:endParaRPr lang="ru-RU" dirty="0"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65868" y="6190651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05A28"/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rgbClr val="F05A28"/>
                </a:solidFill>
                <a:latin typeface="Corki" panose="00000500000000000000" pitchFamily="2" charset="-52"/>
              </a:rPr>
              <a:t>НАСЕВЕРЕЖИТЬ</a:t>
            </a:r>
            <a:endParaRPr lang="ru-RU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4046" y="683077"/>
            <a:ext cx="1886552" cy="504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45480" y="678772"/>
            <a:ext cx="308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rki" panose="00000500000000000000" pitchFamily="2" charset="-52"/>
              </a:rPr>
              <a:t>Министерство спорта</a:t>
            </a:r>
            <a:endParaRPr lang="ru-RU" sz="3200" dirty="0"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07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544978" y="6462434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219" y="177662"/>
            <a:ext cx="743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ЕДИНОВРЕМЕННОЕ ДЕНЕЖНОЕ ВОЗНАГРАЖДЕНИЕ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4112" y="5258343"/>
            <a:ext cx="410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rki" panose="00000500000000000000" pitchFamily="2" charset="-52"/>
            </a:endParaRPr>
          </a:p>
          <a:p>
            <a:pPr algn="ctr"/>
            <a:endParaRPr lang="ru-RU" dirty="0">
              <a:latin typeface="Corki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329" y="921016"/>
            <a:ext cx="11215481" cy="834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Постановление Правительства Мурманской области от 29.11.2012 № 595-ПП «Об утверждении Порядка назначения и выплаты единовременного денежного вознаграждения спортсменам и их тренерам»</a:t>
            </a:r>
            <a:endParaRPr lang="ru-RU" sz="24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7572" y="2230823"/>
            <a:ext cx="38501" cy="4042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6274" y="1915428"/>
            <a:ext cx="1848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До 2022 года:</a:t>
            </a:r>
            <a:endParaRPr lang="ru-RU" sz="28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23219" y="2359420"/>
            <a:ext cx="4467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ЕДВ - ПОБЕДИТЕЛЯМ И ПРИЗЕРАМ (И ИХ ТРЕНЕРАМ) ОЛИМПИЙСКИХ ИГР</a:t>
            </a:r>
            <a:r>
              <a:rPr lang="ru-RU" sz="2000" dirty="0">
                <a:latin typeface="Corki" panose="00000500000000000000" pitchFamily="2" charset="-52"/>
              </a:rPr>
              <a:t>, </a:t>
            </a:r>
            <a:r>
              <a:rPr lang="ru-RU" sz="2000" dirty="0" smtClean="0">
                <a:latin typeface="Corki" panose="00000500000000000000" pitchFamily="2" charset="-52"/>
              </a:rPr>
              <a:t>ПАРАЛИМПИЙСКИХ ИГР, СУРДЛИМПИЙСКИХ ИГР,ВСЕМИРНЫХ СПЕЦИАЛЬНЫХ ОЛИМПИЙСКИХ ИГР,  СПЕЦИАЛЬНОЙ ОЛИМПИАДЫ РОССИИ, ВСЕМИРНОЙ УНИВЕРСИАДЫ, </a:t>
            </a:r>
            <a:r>
              <a:rPr lang="ru-RU" sz="2000" dirty="0" smtClean="0">
                <a:solidFill>
                  <a:srgbClr val="F85326"/>
                </a:solidFill>
                <a:latin typeface="Corki" panose="00000500000000000000" pitchFamily="2" charset="-52"/>
              </a:rPr>
              <a:t>ЧЕМПИОНАТОВ</a:t>
            </a:r>
            <a:r>
              <a:rPr lang="ru-RU" sz="2000" dirty="0" smtClean="0">
                <a:latin typeface="Corki" panose="00000500000000000000" pitchFamily="2" charset="-52"/>
              </a:rPr>
              <a:t> МИРА,ЕВРОПЫ и РОССИИ  по </a:t>
            </a:r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ОЛИМПИЙСКИМ</a:t>
            </a:r>
            <a:r>
              <a:rPr lang="ru-RU" sz="2000" dirty="0" smtClean="0">
                <a:latin typeface="Corki" panose="00000500000000000000" pitchFamily="2" charset="-52"/>
              </a:rPr>
              <a:t> ВИДАМ СПОРТА и СП.ДИСЦИПЛИНАМ, ВКЛЮЧЕННЫМ в ПРОГРАММЫ ПАРАЛИМПИЙСКИХ и СУРДЛИМПИЙСКИХ ИГР</a:t>
            </a:r>
            <a:endParaRPr lang="ru-RU" sz="2000" dirty="0">
              <a:latin typeface="Corki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317" y="5142514"/>
            <a:ext cx="4301304" cy="1925052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2021 ГОД</a:t>
            </a: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ВЫПЛАТЫ ПОЛУЧИЛИ:</a:t>
            </a: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- спортсмены </a:t>
            </a:r>
            <a:r>
              <a:rPr lang="ru-RU" sz="2400" dirty="0">
                <a:latin typeface="Corki" panose="00000500000000000000" pitchFamily="2" charset="-52"/>
              </a:rPr>
              <a:t>(8 чел.) </a:t>
            </a:r>
            <a:r>
              <a:rPr lang="ru-RU" sz="2400" dirty="0" smtClean="0">
                <a:latin typeface="Corki" panose="00000500000000000000" pitchFamily="2" charset="-52"/>
              </a:rPr>
              <a:t>- </a:t>
            </a:r>
            <a:r>
              <a:rPr lang="ru-RU" sz="3200" dirty="0" smtClean="0">
                <a:solidFill>
                  <a:srgbClr val="F05A28"/>
                </a:solidFill>
                <a:latin typeface="Corki" panose="00000500000000000000" pitchFamily="2" charset="-52"/>
              </a:rPr>
              <a:t>240,0</a:t>
            </a:r>
            <a:r>
              <a:rPr lang="ru-RU" sz="2400" dirty="0" smtClean="0">
                <a:latin typeface="Corki" panose="00000500000000000000" pitchFamily="2" charset="-52"/>
              </a:rPr>
              <a:t> </a:t>
            </a:r>
            <a:r>
              <a:rPr lang="ru-RU" sz="2400" dirty="0">
                <a:latin typeface="Corki" panose="00000500000000000000" pitchFamily="2" charset="-52"/>
              </a:rPr>
              <a:t>тыс. руб.</a:t>
            </a:r>
          </a:p>
          <a:p>
            <a:pPr algn="ctr"/>
            <a:r>
              <a:rPr lang="ru-RU" sz="2400" dirty="0">
                <a:latin typeface="Corki" panose="00000500000000000000" pitchFamily="2" charset="-52"/>
              </a:rPr>
              <a:t>-</a:t>
            </a:r>
            <a:r>
              <a:rPr lang="ru-RU" sz="2400" dirty="0" smtClean="0">
                <a:latin typeface="Corki" panose="00000500000000000000" pitchFamily="2" charset="-52"/>
              </a:rPr>
              <a:t>тренеры </a:t>
            </a:r>
            <a:r>
              <a:rPr lang="ru-RU" sz="2400" dirty="0">
                <a:latin typeface="Corki" panose="00000500000000000000" pitchFamily="2" charset="-52"/>
              </a:rPr>
              <a:t>(8 чел.) </a:t>
            </a:r>
            <a:r>
              <a:rPr lang="ru-RU" sz="2400" dirty="0" smtClean="0">
                <a:latin typeface="Corki" panose="00000500000000000000" pitchFamily="2" charset="-52"/>
              </a:rPr>
              <a:t>-  </a:t>
            </a:r>
            <a:r>
              <a:rPr lang="ru-RU" sz="3200" dirty="0">
                <a:solidFill>
                  <a:srgbClr val="F05A28"/>
                </a:solidFill>
                <a:latin typeface="Corki" panose="00000500000000000000" pitchFamily="2" charset="-52"/>
              </a:rPr>
              <a:t>216,0</a:t>
            </a:r>
            <a:r>
              <a:rPr lang="ru-RU" sz="2400" dirty="0">
                <a:latin typeface="Corki" panose="00000500000000000000" pitchFamily="2" charset="-52"/>
              </a:rPr>
              <a:t> тыс. руб.</a:t>
            </a: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6617" y="5105324"/>
            <a:ext cx="4279341" cy="1925052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2022 ГОД</a:t>
            </a: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ВЫПЛАТЫ ПОЛУЧИЛИ:</a:t>
            </a: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- спортсмены (19 </a:t>
            </a:r>
            <a:r>
              <a:rPr lang="ru-RU" sz="2400" dirty="0">
                <a:latin typeface="Corki" panose="00000500000000000000" pitchFamily="2" charset="-52"/>
              </a:rPr>
              <a:t>чел.) </a:t>
            </a:r>
            <a:r>
              <a:rPr lang="ru-RU" sz="2400" dirty="0" smtClean="0">
                <a:latin typeface="Corki" panose="00000500000000000000" pitchFamily="2" charset="-52"/>
              </a:rPr>
              <a:t>- </a:t>
            </a:r>
            <a:r>
              <a:rPr lang="ru-RU" sz="3200" dirty="0" smtClean="0">
                <a:solidFill>
                  <a:srgbClr val="F05A28"/>
                </a:solidFill>
                <a:latin typeface="Corki" panose="00000500000000000000" pitchFamily="2" charset="-52"/>
              </a:rPr>
              <a:t>490,0</a:t>
            </a:r>
            <a:r>
              <a:rPr lang="ru-RU" sz="2400" dirty="0" smtClean="0">
                <a:latin typeface="Corki" panose="00000500000000000000" pitchFamily="2" charset="-52"/>
              </a:rPr>
              <a:t> </a:t>
            </a:r>
            <a:r>
              <a:rPr lang="ru-RU" sz="2400" dirty="0">
                <a:latin typeface="Corki" panose="00000500000000000000" pitchFamily="2" charset="-52"/>
              </a:rPr>
              <a:t>тыс. руб.</a:t>
            </a:r>
          </a:p>
          <a:p>
            <a:pPr algn="ctr"/>
            <a:r>
              <a:rPr lang="ru-RU" sz="2400" dirty="0">
                <a:latin typeface="Corki" panose="00000500000000000000" pitchFamily="2" charset="-52"/>
              </a:rPr>
              <a:t>-</a:t>
            </a:r>
            <a:r>
              <a:rPr lang="ru-RU" sz="2400" dirty="0" smtClean="0">
                <a:latin typeface="Corki" panose="00000500000000000000" pitchFamily="2" charset="-52"/>
              </a:rPr>
              <a:t>тренеры (11 </a:t>
            </a:r>
            <a:r>
              <a:rPr lang="ru-RU" sz="2400" dirty="0">
                <a:latin typeface="Corki" panose="00000500000000000000" pitchFamily="2" charset="-52"/>
              </a:rPr>
              <a:t>чел.) </a:t>
            </a:r>
            <a:r>
              <a:rPr lang="ru-RU" sz="2400" dirty="0" smtClean="0">
                <a:latin typeface="Corki" panose="00000500000000000000" pitchFamily="2" charset="-52"/>
              </a:rPr>
              <a:t>-  </a:t>
            </a:r>
            <a:r>
              <a:rPr lang="ru-RU" sz="3200" dirty="0" smtClean="0">
                <a:solidFill>
                  <a:srgbClr val="F05A28"/>
                </a:solidFill>
                <a:latin typeface="Corki" panose="00000500000000000000" pitchFamily="2" charset="-52"/>
              </a:rPr>
              <a:t>261,0</a:t>
            </a:r>
            <a:r>
              <a:rPr lang="ru-RU" sz="2400" dirty="0" smtClean="0">
                <a:latin typeface="Corki" panose="00000500000000000000" pitchFamily="2" charset="-52"/>
              </a:rPr>
              <a:t> </a:t>
            </a:r>
            <a:r>
              <a:rPr lang="ru-RU" sz="2400" dirty="0">
                <a:latin typeface="Corki" panose="00000500000000000000" pitchFamily="2" charset="-52"/>
              </a:rPr>
              <a:t>тыс. руб.</a:t>
            </a:r>
          </a:p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266898" y="1915427"/>
            <a:ext cx="42218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82C8"/>
                </a:solidFill>
                <a:latin typeface="Corki" panose="00000500000000000000" pitchFamily="2" charset="-52"/>
              </a:rPr>
              <a:t>С</a:t>
            </a:r>
            <a:r>
              <a:rPr lang="ru-RU" sz="2800" dirty="0" smtClean="0">
                <a:solidFill>
                  <a:srgbClr val="0082C8"/>
                </a:solidFill>
                <a:latin typeface="Corki" panose="00000500000000000000" pitchFamily="2" charset="-52"/>
              </a:rPr>
              <a:t> 26.04.2222 года:</a:t>
            </a:r>
            <a:endParaRPr lang="ru-RU" sz="28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816206" y="4029793"/>
            <a:ext cx="50546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+ </a:t>
            </a:r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НЕОЛИМПИЙСКИЕ</a:t>
            </a:r>
            <a:r>
              <a:rPr lang="ru-RU" sz="2000" dirty="0" smtClean="0">
                <a:latin typeface="Corki" panose="00000500000000000000" pitchFamily="2" charset="-52"/>
              </a:rPr>
              <a:t> ВИДЫ СПОРТА</a:t>
            </a:r>
          </a:p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+ </a:t>
            </a:r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ПЕРВЕНСТВА</a:t>
            </a:r>
            <a:r>
              <a:rPr lang="ru-RU" sz="2000" dirty="0" smtClean="0">
                <a:latin typeface="Corki" panose="00000500000000000000" pitchFamily="2" charset="-52"/>
              </a:rPr>
              <a:t> МИРА, ЕВРОПЫ, РОССИИ</a:t>
            </a:r>
          </a:p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+ </a:t>
            </a:r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УВЕЛИЧЕНИЕ </a:t>
            </a:r>
            <a:r>
              <a:rPr lang="ru-RU" sz="2000" dirty="0" smtClean="0">
                <a:latin typeface="Corki" panose="00000500000000000000" pitchFamily="2" charset="-52"/>
              </a:rPr>
              <a:t>РАЗМЕРА ВЫПЛАТ</a:t>
            </a:r>
            <a:endParaRPr lang="ru-RU" sz="2000" dirty="0">
              <a:latin typeface="Corki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00975" y="2437390"/>
            <a:ext cx="5220218" cy="1542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ВСТУПИЛИ В СИЛУ ИЗМЕНЕНИЯ В ЗАКОН МО ОТ 27.12.2010 №1297-01-ЗМО «О ФИЗИЧЕСКОЙ КУЛЬТУРЕ И СПОРТЕ В МУРМАНСКОЙ ОБЛАСТИ»</a:t>
            </a:r>
          </a:p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(действие изменений распространяется на отношения возникшие с 01.01.2021 г.</a:t>
            </a:r>
            <a:endParaRPr lang="ru-RU" sz="2000" dirty="0">
              <a:latin typeface="Corki" panose="00000500000000000000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58130" y="3972353"/>
            <a:ext cx="1193533" cy="1064592"/>
          </a:xfrm>
          <a:prstGeom prst="roundRect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ВСЕГО</a:t>
            </a: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52,0 </a:t>
            </a: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МЛН РУБ</a:t>
            </a:r>
            <a:endParaRPr lang="ru-RU" sz="2400" dirty="0">
              <a:latin typeface="Corki" panose="00000500000000000000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21193" y="2469917"/>
            <a:ext cx="2068138" cy="38035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05A28"/>
              </a:solidFill>
              <a:latin typeface="Corki" panose="00000500000000000000" pitchFamily="2" charset="-52"/>
            </a:endParaRPr>
          </a:p>
          <a:p>
            <a:pPr algn="ctr"/>
            <a:endParaRPr lang="ru-RU" sz="2400" b="1" dirty="0">
              <a:solidFill>
                <a:srgbClr val="F05A28"/>
              </a:solidFill>
              <a:latin typeface="Corki" panose="00000500000000000000" pitchFamily="2" charset="-52"/>
            </a:endParaRPr>
          </a:p>
          <a:p>
            <a:pPr algn="ctr"/>
            <a:endParaRPr lang="ru-RU" sz="2400" b="1" dirty="0" smtClean="0">
              <a:solidFill>
                <a:srgbClr val="F05A28"/>
              </a:solidFill>
              <a:latin typeface="Corki" panose="00000500000000000000" pitchFamily="2" charset="-52"/>
            </a:endParaRPr>
          </a:p>
          <a:p>
            <a:pPr algn="ctr"/>
            <a:r>
              <a:rPr lang="ru-RU" sz="2400" b="1" dirty="0" smtClean="0">
                <a:solidFill>
                  <a:srgbClr val="F05A28"/>
                </a:solidFill>
                <a:latin typeface="Corki" panose="00000500000000000000" pitchFamily="2" charset="-52"/>
              </a:rPr>
              <a:t>ВЫПЛАТА ЕДВ</a:t>
            </a:r>
          </a:p>
          <a:p>
            <a:pPr algn="ctr"/>
            <a:endParaRPr lang="ru-RU" dirty="0" smtClean="0">
              <a:latin typeface="Corki" panose="00000500000000000000" pitchFamily="2" charset="-52"/>
            </a:endParaRPr>
          </a:p>
          <a:p>
            <a:pPr algn="ctr"/>
            <a:r>
              <a:rPr lang="ru-RU" dirty="0" smtClean="0">
                <a:latin typeface="Corki" panose="00000500000000000000" pitchFamily="2" charset="-52"/>
              </a:rPr>
              <a:t>СПОРТСМЕН – ОТ </a:t>
            </a:r>
            <a:r>
              <a:rPr lang="ru-RU" dirty="0" smtClean="0">
                <a:solidFill>
                  <a:srgbClr val="0082C8"/>
                </a:solidFill>
                <a:latin typeface="Corki" panose="00000500000000000000" pitchFamily="2" charset="-52"/>
              </a:rPr>
              <a:t>20 000 </a:t>
            </a:r>
            <a:r>
              <a:rPr lang="ru-RU" dirty="0" smtClean="0">
                <a:solidFill>
                  <a:schemeClr val="tx1"/>
                </a:solidFill>
                <a:latin typeface="Corki" panose="00000500000000000000" pitchFamily="2" charset="-52"/>
              </a:rPr>
              <a:t>ДО</a:t>
            </a:r>
            <a:r>
              <a:rPr lang="ru-RU" dirty="0" smtClean="0">
                <a:solidFill>
                  <a:srgbClr val="0082C8"/>
                </a:solidFill>
                <a:latin typeface="Corki" panose="00000500000000000000" pitchFamily="2" charset="-52"/>
              </a:rPr>
              <a:t> 1 000 000</a:t>
            </a:r>
          </a:p>
          <a:p>
            <a:pPr algn="ctr"/>
            <a:r>
              <a:rPr lang="ru-RU" dirty="0" smtClean="0">
                <a:latin typeface="Corki" panose="00000500000000000000" pitchFamily="2" charset="-52"/>
              </a:rPr>
              <a:t>ТРЕНЕР – </a:t>
            </a:r>
            <a:r>
              <a:rPr lang="ru-RU" dirty="0" smtClean="0">
                <a:solidFill>
                  <a:schemeClr val="tx1"/>
                </a:solidFill>
                <a:latin typeface="Corki" panose="00000500000000000000" pitchFamily="2" charset="-52"/>
              </a:rPr>
              <a:t>ОТ</a:t>
            </a:r>
            <a:r>
              <a:rPr lang="ru-RU" dirty="0" smtClean="0">
                <a:solidFill>
                  <a:srgbClr val="0082C8"/>
                </a:solidFill>
                <a:latin typeface="Corki" panose="00000500000000000000" pitchFamily="2" charset="-52"/>
              </a:rPr>
              <a:t> 18 000 </a:t>
            </a:r>
            <a:r>
              <a:rPr lang="ru-RU" dirty="0" smtClean="0">
                <a:solidFill>
                  <a:schemeClr val="tx1"/>
                </a:solidFill>
                <a:latin typeface="Corki" panose="00000500000000000000" pitchFamily="2" charset="-52"/>
              </a:rPr>
              <a:t>ДО </a:t>
            </a:r>
            <a:r>
              <a:rPr lang="ru-RU" dirty="0" smtClean="0">
                <a:solidFill>
                  <a:srgbClr val="0082C8"/>
                </a:solidFill>
                <a:latin typeface="Corki" panose="00000500000000000000" pitchFamily="2" charset="-52"/>
              </a:rPr>
              <a:t>900 000</a:t>
            </a:r>
          </a:p>
          <a:p>
            <a:pPr algn="ctr"/>
            <a:endParaRPr lang="ru-RU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/>
            <a:endParaRPr lang="ru-RU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/>
            <a:r>
              <a:rPr lang="ru-RU" dirty="0">
                <a:latin typeface="Corki" panose="00000500000000000000" pitchFamily="2" charset="-52"/>
              </a:rPr>
              <a:t>СПОРТСМЕН – ОТ </a:t>
            </a:r>
            <a:r>
              <a:rPr lang="ru-RU" dirty="0" smtClean="0">
                <a:solidFill>
                  <a:srgbClr val="0082C8"/>
                </a:solidFill>
                <a:latin typeface="Corki" panose="00000500000000000000" pitchFamily="2" charset="-52"/>
              </a:rPr>
              <a:t>200 </a:t>
            </a:r>
            <a:r>
              <a:rPr lang="ru-RU" dirty="0">
                <a:solidFill>
                  <a:srgbClr val="0082C8"/>
                </a:solidFill>
                <a:latin typeface="Corki" panose="00000500000000000000" pitchFamily="2" charset="-52"/>
              </a:rPr>
              <a:t>000 </a:t>
            </a:r>
            <a:r>
              <a:rPr lang="ru-RU" dirty="0">
                <a:solidFill>
                  <a:schemeClr val="tx1"/>
                </a:solidFill>
                <a:latin typeface="Corki" panose="00000500000000000000" pitchFamily="2" charset="-52"/>
              </a:rPr>
              <a:t>ДО</a:t>
            </a:r>
            <a:r>
              <a:rPr lang="ru-RU" dirty="0">
                <a:solidFill>
                  <a:srgbClr val="0082C8"/>
                </a:solidFill>
                <a:latin typeface="Corki" panose="00000500000000000000" pitchFamily="2" charset="-52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Corki" panose="00000500000000000000" pitchFamily="2" charset="-52"/>
              </a:rPr>
              <a:t>4 </a:t>
            </a:r>
            <a:r>
              <a:rPr lang="ru-RU" dirty="0">
                <a:solidFill>
                  <a:srgbClr val="0082C8"/>
                </a:solidFill>
                <a:latin typeface="Corki" panose="00000500000000000000" pitchFamily="2" charset="-52"/>
              </a:rPr>
              <a:t>000 000</a:t>
            </a:r>
          </a:p>
          <a:p>
            <a:pPr algn="ctr"/>
            <a:r>
              <a:rPr lang="ru-RU" dirty="0">
                <a:latin typeface="Corki" panose="00000500000000000000" pitchFamily="2" charset="-52"/>
              </a:rPr>
              <a:t>ТРЕНЕР – </a:t>
            </a:r>
            <a:r>
              <a:rPr lang="ru-RU" dirty="0">
                <a:solidFill>
                  <a:schemeClr val="tx1"/>
                </a:solidFill>
                <a:latin typeface="Corki" panose="00000500000000000000" pitchFamily="2" charset="-52"/>
              </a:rPr>
              <a:t>ОТ</a:t>
            </a:r>
            <a:r>
              <a:rPr lang="ru-RU" dirty="0">
                <a:solidFill>
                  <a:srgbClr val="0082C8"/>
                </a:solidFill>
                <a:latin typeface="Corki" panose="00000500000000000000" pitchFamily="2" charset="-52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Corki" panose="00000500000000000000" pitchFamily="2" charset="-52"/>
              </a:rPr>
              <a:t>150 </a:t>
            </a:r>
            <a:r>
              <a:rPr lang="ru-RU" dirty="0">
                <a:solidFill>
                  <a:srgbClr val="0082C8"/>
                </a:solidFill>
                <a:latin typeface="Corki" panose="00000500000000000000" pitchFamily="2" charset="-52"/>
              </a:rPr>
              <a:t>000 </a:t>
            </a:r>
            <a:r>
              <a:rPr lang="ru-RU" dirty="0">
                <a:solidFill>
                  <a:schemeClr val="tx1"/>
                </a:solidFill>
                <a:latin typeface="Corki" panose="00000500000000000000" pitchFamily="2" charset="-52"/>
              </a:rPr>
              <a:t>ДО</a:t>
            </a:r>
            <a:r>
              <a:rPr lang="ru-RU" dirty="0">
                <a:solidFill>
                  <a:srgbClr val="0082C8"/>
                </a:solidFill>
                <a:latin typeface="Corki" panose="00000500000000000000" pitchFamily="2" charset="-52"/>
              </a:rPr>
              <a:t> </a:t>
            </a:r>
            <a:endParaRPr lang="ru-RU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/>
            <a:r>
              <a:rPr lang="ru-RU" dirty="0" smtClean="0">
                <a:solidFill>
                  <a:srgbClr val="0082C8"/>
                </a:solidFill>
                <a:latin typeface="Corki" panose="00000500000000000000" pitchFamily="2" charset="-52"/>
              </a:rPr>
              <a:t>3 500 </a:t>
            </a:r>
            <a:r>
              <a:rPr lang="ru-RU" dirty="0">
                <a:solidFill>
                  <a:srgbClr val="0082C8"/>
                </a:solidFill>
                <a:latin typeface="Corki" panose="00000500000000000000" pitchFamily="2" charset="-52"/>
              </a:rPr>
              <a:t>000</a:t>
            </a:r>
          </a:p>
          <a:p>
            <a:pPr algn="ctr"/>
            <a:endParaRPr lang="ru-RU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/>
            <a:endParaRPr lang="ru-RU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/>
            <a:endParaRPr lang="ru-RU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/>
            <a:endParaRPr lang="ru-RU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902046" y="4504649"/>
            <a:ext cx="367599" cy="31763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219" y="177662"/>
            <a:ext cx="743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ДОПОЛНИТЕЛЬНОЕ МАТЕРИАЛЬНОЕ ОБЕСПЕЧЕНИЕ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4112" y="5258343"/>
            <a:ext cx="410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rki" panose="00000500000000000000" pitchFamily="2" charset="-52"/>
            </a:endParaRPr>
          </a:p>
          <a:p>
            <a:pPr algn="ctr"/>
            <a:endParaRPr lang="ru-RU" dirty="0">
              <a:latin typeface="Corki" panose="000005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20716" y="823993"/>
            <a:ext cx="8393229" cy="1091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Постановление </a:t>
            </a:r>
            <a:r>
              <a:rPr lang="ru-RU" sz="2000" dirty="0">
                <a:solidFill>
                  <a:srgbClr val="F05A28"/>
                </a:solidFill>
                <a:latin typeface="Corki" panose="00000500000000000000" pitchFamily="2" charset="-52"/>
              </a:rPr>
              <a:t>Правительства Мурманской области от 27.05.2011 № 245-ПП «Об утверждении порядка назначения и выплаты дополнительного материального обеспечения лицам, имеющим особые заслуги перед Российской Федерацией в сфере физической культуры и спорта»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263" y="823993"/>
            <a:ext cx="2839453" cy="1091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05A28"/>
                </a:solidFill>
                <a:latin typeface="Corki" panose="00000500000000000000" pitchFamily="2" charset="-52"/>
              </a:rPr>
              <a:t>50% </a:t>
            </a:r>
            <a:r>
              <a:rPr lang="ru-RU" sz="2400" dirty="0" smtClean="0">
                <a:latin typeface="Corki" panose="00000500000000000000" pitchFamily="2" charset="-52"/>
              </a:rPr>
              <a:t>ОТ ПРОЖИТОЧНОГО МИНИМУМА ПЕНСИОНЕРА</a:t>
            </a:r>
            <a:endParaRPr lang="ru-RU" sz="2400" dirty="0">
              <a:latin typeface="Corki" panose="00000500000000000000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219" y="2238592"/>
            <a:ext cx="987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СУБСИДИИ НЕКОММЕРЧЕСКИМ ОРГАНИЗАЦИЯМ ПО ВИДАМ СПОРТА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185" y="2884923"/>
            <a:ext cx="1104796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82C8"/>
                </a:solidFill>
                <a:latin typeface="Corki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 - частичное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затрат, направленных на подготовку и проведение физкультурных мероприятий и спортивных мероприятий, участие в указанных мероприятиях, материально-техническое обеспечение спортивных </a:t>
            </a:r>
            <a:r>
              <a:rPr lang="ru-RU" sz="2400" dirty="0" smtClean="0">
                <a:solidFill>
                  <a:srgbClr val="0082C8"/>
                </a:solidFill>
                <a:latin typeface="Corki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команд</a:t>
            </a:r>
            <a:endParaRPr lang="ru-RU" sz="2400" dirty="0">
              <a:solidFill>
                <a:srgbClr val="0082C8"/>
              </a:solidFill>
              <a:effectLst/>
              <a:latin typeface="Corki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1402" y="4162773"/>
            <a:ext cx="2733575" cy="2413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03671" y="4162773"/>
            <a:ext cx="18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ХОККЕЙ</a:t>
            </a:r>
            <a:endParaRPr lang="ru-RU" sz="36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94596" y="5399144"/>
            <a:ext cx="21271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358188" y="4814536"/>
            <a:ext cx="9625" cy="1533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63038" y="4794292"/>
            <a:ext cx="18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rki" panose="00000500000000000000" pitchFamily="2" charset="-52"/>
              </a:rPr>
              <a:t>2021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5941" y="4809103"/>
            <a:ext cx="18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rki" panose="00000500000000000000" pitchFamily="2" charset="-52"/>
              </a:rPr>
              <a:t>2022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331" y="5427620"/>
            <a:ext cx="1809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34,0</a:t>
            </a:r>
            <a:r>
              <a:rPr lang="ru-RU" sz="2800" dirty="0" smtClean="0">
                <a:latin typeface="Corki" panose="00000500000000000000" pitchFamily="2" charset="-52"/>
              </a:rPr>
              <a:t> </a:t>
            </a:r>
          </a:p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млн </a:t>
            </a:r>
            <a:r>
              <a:rPr lang="ru-RU" sz="2800" dirty="0" err="1" smtClean="0">
                <a:latin typeface="Corki" panose="00000500000000000000" pitchFamily="2" charset="-52"/>
              </a:rPr>
              <a:t>руб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2960" y="5439801"/>
            <a:ext cx="1809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40,0</a:t>
            </a:r>
            <a:r>
              <a:rPr lang="ru-RU" sz="2800" dirty="0" smtClean="0">
                <a:latin typeface="Corki" panose="00000500000000000000" pitchFamily="2" charset="-52"/>
              </a:rPr>
              <a:t> </a:t>
            </a:r>
          </a:p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млн </a:t>
            </a:r>
            <a:r>
              <a:rPr lang="ru-RU" sz="2800" dirty="0" err="1" smtClean="0">
                <a:latin typeface="Corki" panose="00000500000000000000" pitchFamily="2" charset="-52"/>
              </a:rPr>
              <a:t>руб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82697" y="4171770"/>
            <a:ext cx="2733575" cy="2413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994600" y="4202329"/>
            <a:ext cx="277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ХОККЕЙ с мячом</a:t>
            </a:r>
            <a:endParaRPr lang="ru-RU" sz="36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4333" y="4803289"/>
            <a:ext cx="18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rki" panose="00000500000000000000" pitchFamily="2" charset="-52"/>
              </a:rPr>
              <a:t>2021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7236" y="4818100"/>
            <a:ext cx="18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rki" panose="00000500000000000000" pitchFamily="2" charset="-52"/>
              </a:rPr>
              <a:t>2022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4626" y="5436617"/>
            <a:ext cx="1809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43,0</a:t>
            </a:r>
            <a:r>
              <a:rPr lang="ru-RU" sz="2800" dirty="0" smtClean="0">
                <a:latin typeface="Corki" panose="00000500000000000000" pitchFamily="2" charset="-52"/>
              </a:rPr>
              <a:t> </a:t>
            </a:r>
          </a:p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млн </a:t>
            </a:r>
            <a:r>
              <a:rPr lang="ru-RU" sz="2800" dirty="0" err="1" smtClean="0">
                <a:latin typeface="Corki" panose="00000500000000000000" pitchFamily="2" charset="-52"/>
              </a:rPr>
              <a:t>руб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34255" y="5448798"/>
            <a:ext cx="1809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45,0</a:t>
            </a:r>
            <a:r>
              <a:rPr lang="ru-RU" sz="2800" dirty="0" smtClean="0">
                <a:latin typeface="Corki" panose="00000500000000000000" pitchFamily="2" charset="-52"/>
              </a:rPr>
              <a:t> </a:t>
            </a:r>
          </a:p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млн </a:t>
            </a:r>
            <a:r>
              <a:rPr lang="ru-RU" sz="2800" dirty="0" err="1" smtClean="0">
                <a:latin typeface="Corki" panose="00000500000000000000" pitchFamily="2" charset="-52"/>
              </a:rPr>
              <a:t>руб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21268" y="4134959"/>
            <a:ext cx="2733575" cy="2413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333537" y="4134959"/>
            <a:ext cx="18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ФУТБОЛ</a:t>
            </a:r>
            <a:endParaRPr lang="ru-RU" sz="36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92904" y="4766478"/>
            <a:ext cx="18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rki" panose="00000500000000000000" pitchFamily="2" charset="-52"/>
              </a:rPr>
              <a:t>2021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45807" y="4781289"/>
            <a:ext cx="18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rki" panose="00000500000000000000" pitchFamily="2" charset="-52"/>
              </a:rPr>
              <a:t>2022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72826" y="5411987"/>
            <a:ext cx="1809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20,0</a:t>
            </a:r>
            <a:r>
              <a:rPr lang="ru-RU" sz="2800" dirty="0" smtClean="0">
                <a:latin typeface="Corki" panose="00000500000000000000" pitchFamily="2" charset="-52"/>
              </a:rPr>
              <a:t> </a:t>
            </a:r>
          </a:p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млн </a:t>
            </a:r>
            <a:r>
              <a:rPr lang="ru-RU" sz="2800" dirty="0" err="1" smtClean="0">
                <a:latin typeface="Corki" panose="00000500000000000000" pitchFamily="2" charset="-52"/>
              </a:rPr>
              <a:t>руб</a:t>
            </a:r>
            <a:endParaRPr lang="ru-RU" sz="2800" dirty="0">
              <a:latin typeface="Corki" panose="00000500000000000000" pitchFamily="2" charset="-52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043644" y="5411987"/>
            <a:ext cx="21271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982215" y="5387286"/>
            <a:ext cx="21271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079509" y="4794292"/>
            <a:ext cx="0" cy="147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59180" y="4818101"/>
            <a:ext cx="0" cy="1451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56135" y="170177"/>
            <a:ext cx="824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ПОДДЕРЖКА ШКОЛЬНЫХ СПОРТИВНЫХ КЛУБОВ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99" y="785602"/>
            <a:ext cx="1170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 </a:t>
            </a:r>
            <a:r>
              <a:rPr lang="ru-RU" sz="3600" dirty="0" smtClean="0">
                <a:latin typeface="Corki" panose="00000500000000000000" pitchFamily="2" charset="-52"/>
              </a:rPr>
              <a:t>2022 ГОДУ </a:t>
            </a:r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ПРЕДУСМОТРЕНЫ ГРАНТЫ:</a:t>
            </a:r>
            <a:endParaRPr lang="ru-RU" sz="28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4112" y="5258343"/>
            <a:ext cx="410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rki" panose="00000500000000000000" pitchFamily="2" charset="-52"/>
            </a:endParaRPr>
          </a:p>
          <a:p>
            <a:pPr algn="ctr"/>
            <a:endParaRPr lang="ru-RU" dirty="0">
              <a:latin typeface="Corki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80" y="1473767"/>
            <a:ext cx="639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82C8"/>
                </a:solidFill>
                <a:latin typeface="Corki" panose="00000500000000000000" pitchFamily="2" charset="-52"/>
              </a:rPr>
              <a:t>о</a:t>
            </a:r>
            <a:r>
              <a:rPr lang="ru-RU" sz="28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бразовательным организациям по итогам участия в Кубке Губернатора среди школьных спортивных клубов</a:t>
            </a:r>
            <a:endParaRPr lang="ru-RU" sz="28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2753" y="2447477"/>
            <a:ext cx="3753853" cy="719604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26,0 МЛН РУБЛЕЙ</a:t>
            </a:r>
            <a:endParaRPr lang="ru-RU" sz="3600" dirty="0">
              <a:latin typeface="Corki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662" y="4832865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374" y="4832866"/>
            <a:ext cx="2762250" cy="1743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5758" y="3441043"/>
            <a:ext cx="53325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Виды спорта: </a:t>
            </a:r>
            <a:r>
              <a:rPr lang="ru-RU" sz="2000" dirty="0" smtClean="0">
                <a:latin typeface="Corki" panose="00000500000000000000" pitchFamily="2" charset="-52"/>
              </a:rPr>
              <a:t>баскетбол, волейбол, мини-футбол, шахматы</a:t>
            </a:r>
          </a:p>
          <a:p>
            <a:pPr algn="ctr"/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Участники: </a:t>
            </a:r>
            <a:r>
              <a:rPr lang="ru-RU" sz="2000" dirty="0" smtClean="0">
                <a:latin typeface="Corki" panose="00000500000000000000" pitchFamily="2" charset="-52"/>
              </a:rPr>
              <a:t>56 школьных спортивных клубов (951 человек)</a:t>
            </a:r>
          </a:p>
          <a:p>
            <a:pPr algn="ctr"/>
            <a:r>
              <a:rPr lang="ru-RU" sz="2000" dirty="0">
                <a:latin typeface="Corki" panose="00000500000000000000" pitchFamily="2" charset="-52"/>
              </a:rPr>
              <a:t> </a:t>
            </a:r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Зональный этап: </a:t>
            </a:r>
            <a:r>
              <a:rPr lang="ru-RU" sz="2000" dirty="0" smtClean="0">
                <a:latin typeface="Corki" panose="00000500000000000000" pitchFamily="2" charset="-52"/>
              </a:rPr>
              <a:t>в призерах 33 спортивных клуба</a:t>
            </a:r>
          </a:p>
          <a:p>
            <a:pPr algn="ctr"/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4,5 млн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рублей </a:t>
            </a:r>
            <a:endParaRPr lang="ru-RU" sz="2000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(</a:t>
            </a:r>
            <a:r>
              <a:rPr lang="ru-RU" sz="2000" dirty="0">
                <a:latin typeface="Corki" panose="00000500000000000000" pitchFamily="2" charset="-52"/>
              </a:rPr>
              <a:t>1 место-200 тыс., 2 место – 100 тыс. и 3 место – 70 </a:t>
            </a:r>
            <a:r>
              <a:rPr lang="ru-RU" sz="2000" dirty="0" smtClean="0">
                <a:latin typeface="Corki" panose="00000500000000000000" pitchFamily="2" charset="-52"/>
              </a:rPr>
              <a:t>тыс.)</a:t>
            </a:r>
          </a:p>
          <a:p>
            <a:pPr algn="ctr"/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Региональный этап: </a:t>
            </a:r>
            <a:r>
              <a:rPr lang="ru-RU" sz="2000" dirty="0" smtClean="0">
                <a:latin typeface="Corki" panose="00000500000000000000" pitchFamily="2" charset="-52"/>
              </a:rPr>
              <a:t>в призерах 19 спортивных клубов</a:t>
            </a:r>
          </a:p>
          <a:p>
            <a:pPr algn="ctr"/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21,0 млн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рублей </a:t>
            </a:r>
            <a:endParaRPr lang="ru-RU" sz="2000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(</a:t>
            </a:r>
            <a:r>
              <a:rPr lang="ru-RU" sz="2000" dirty="0">
                <a:latin typeface="Corki" panose="00000500000000000000" pitchFamily="2" charset="-52"/>
              </a:rPr>
              <a:t>1 место-1 500 000 руб., 2 место – 1 000 000 руб. и 3 место – 500 000 руб</a:t>
            </a:r>
            <a:r>
              <a:rPr lang="ru-RU" sz="2000" dirty="0" smtClean="0">
                <a:latin typeface="Corki" panose="00000500000000000000" pitchFamily="2" charset="-52"/>
              </a:rPr>
              <a:t>.)</a:t>
            </a:r>
            <a:endParaRPr lang="ru-RU" sz="2000" dirty="0">
              <a:latin typeface="Corki" panose="00000500000000000000" pitchFamily="2" charset="-52"/>
            </a:endParaRPr>
          </a:p>
          <a:p>
            <a:pPr algn="ctr"/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38900" y="1650005"/>
            <a:ext cx="0" cy="308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65275" y="1528689"/>
            <a:ext cx="639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Всем </a:t>
            </a:r>
            <a:r>
              <a:rPr lang="ru-RU" sz="28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образовательным организациям на развитие школьных спортивных клубов</a:t>
            </a:r>
            <a:endParaRPr lang="ru-RU" sz="28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86008" y="2473213"/>
            <a:ext cx="3753853" cy="719604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11,5 МЛН РУБЛЕЙ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1258" y="3538070"/>
            <a:ext cx="179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rki" panose="00000500000000000000" pitchFamily="2" charset="-52"/>
              </a:rPr>
              <a:t>162 школы</a:t>
            </a:r>
            <a:endParaRPr lang="ru-RU" sz="3200" dirty="0">
              <a:latin typeface="Corki" panose="00000500000000000000" pitchFamily="2" charset="-52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768228" y="3699875"/>
            <a:ext cx="731520" cy="282840"/>
          </a:xfrm>
          <a:prstGeom prst="rightArrow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598277" y="3250819"/>
            <a:ext cx="1799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05A28"/>
                </a:solidFill>
                <a:latin typeface="Corki" panose="00000500000000000000" pitchFamily="2" charset="-52"/>
              </a:rPr>
              <a:t>70,0</a:t>
            </a:r>
            <a:r>
              <a:rPr lang="ru-RU" sz="3200" dirty="0" smtClean="0">
                <a:latin typeface="Corki" panose="00000500000000000000" pitchFamily="2" charset="-52"/>
              </a:rPr>
              <a:t> тыс. руб. каждой школе</a:t>
            </a:r>
            <a:endParaRPr lang="ru-RU" sz="3200" dirty="0"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471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99" y="785602"/>
            <a:ext cx="1170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 </a:t>
            </a:r>
            <a:r>
              <a:rPr lang="ru-RU" sz="3600" dirty="0" smtClean="0">
                <a:latin typeface="Corki" panose="00000500000000000000" pitchFamily="2" charset="-52"/>
              </a:rPr>
              <a:t>2021 ГОДУ </a:t>
            </a:r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ВЫДЕЛЕНЫ ГРАНТЫ:</a:t>
            </a:r>
            <a:endParaRPr lang="ru-RU" sz="28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4112" y="5258343"/>
            <a:ext cx="410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rki" panose="00000500000000000000" pitchFamily="2" charset="-52"/>
            </a:endParaRPr>
          </a:p>
          <a:p>
            <a:pPr algn="ctr"/>
            <a:endParaRPr lang="ru-RU" dirty="0">
              <a:latin typeface="Corki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4620" y="1287778"/>
            <a:ext cx="7035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на </a:t>
            </a:r>
            <a:r>
              <a:rPr lang="ru-RU" sz="3200" dirty="0">
                <a:solidFill>
                  <a:srgbClr val="0082C8"/>
                </a:solidFill>
                <a:latin typeface="Corki" panose="00000500000000000000" pitchFamily="2" charset="-52"/>
              </a:rPr>
              <a:t>реализацию проектов и программ в сфере физической культуры и спорта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2644" y="2483318"/>
            <a:ext cx="11271183" cy="3734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88093" y="2483318"/>
            <a:ext cx="0" cy="3734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5149" y="2656573"/>
            <a:ext cx="23581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НОМИНАЦИИ:</a:t>
            </a:r>
          </a:p>
          <a:p>
            <a:pPr algn="ctr"/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- «Организация спортивно-массовой работы среди детей и подростков по месту жительства»;</a:t>
            </a:r>
          </a:p>
          <a:p>
            <a:pPr algn="ctr"/>
            <a:r>
              <a:rPr lang="ru-RU" sz="2000" dirty="0">
                <a:solidFill>
                  <a:srgbClr val="F05A28"/>
                </a:solidFill>
                <a:latin typeface="Corki" panose="00000500000000000000" pitchFamily="2" charset="-52"/>
              </a:rPr>
              <a:t>- «Семейный спорт»;</a:t>
            </a:r>
          </a:p>
          <a:p>
            <a:pPr algn="ctr"/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- «Старшее поколение»;</a:t>
            </a:r>
          </a:p>
          <a:p>
            <a:pPr algn="ctr"/>
            <a:r>
              <a:rPr lang="ru-RU" sz="2000" dirty="0">
                <a:solidFill>
                  <a:srgbClr val="F05A28"/>
                </a:solidFill>
                <a:latin typeface="Corki" panose="00000500000000000000" pitchFamily="2" charset="-52"/>
              </a:rPr>
              <a:t>- «Школьные и студенческие спортивные лиги</a:t>
            </a:r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»</a:t>
            </a:r>
            <a:endParaRPr lang="ru-RU" sz="2000" dirty="0">
              <a:solidFill>
                <a:srgbClr val="F05A28"/>
              </a:solidFill>
              <a:latin typeface="Corki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644" y="1650005"/>
            <a:ext cx="3753853" cy="719604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2,7 МЛН РУБЛЕЙ</a:t>
            </a:r>
            <a:endParaRPr lang="ru-RU" sz="3600" dirty="0">
              <a:latin typeface="Corki" panose="00000500000000000000" pitchFamily="2" charset="-52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534262" y="2512821"/>
            <a:ext cx="0" cy="3734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77127" y="3395237"/>
            <a:ext cx="21587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400,0 ТЫСЯЧ РУБЛЕЙ </a:t>
            </a:r>
          </a:p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ДЛЯ ЮРИДИЧЕСКИХ ЛИЦ</a:t>
            </a:r>
          </a:p>
          <a:p>
            <a:pPr algn="ctr"/>
            <a:endParaRPr lang="ru-RU" sz="2000" dirty="0">
              <a:solidFill>
                <a:srgbClr val="F05A28"/>
              </a:solidFill>
              <a:latin typeface="Corki" panose="00000500000000000000" pitchFamily="2" charset="-52"/>
            </a:endParaRPr>
          </a:p>
          <a:p>
            <a:pPr algn="ctr"/>
            <a:r>
              <a:rPr lang="ru-RU" sz="2000" dirty="0" smtClean="0">
                <a:solidFill>
                  <a:srgbClr val="F05A28"/>
                </a:solidFill>
                <a:latin typeface="Corki" panose="00000500000000000000" pitchFamily="2" charset="-52"/>
              </a:rPr>
              <a:t>300,0 ТЫСЯЧ РУБЛЕЙ</a:t>
            </a:r>
          </a:p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ДЛЯ ФИЗИЧЕСКИХ ЛИЦ</a:t>
            </a:r>
            <a:endParaRPr lang="ru-RU" sz="2000" dirty="0">
              <a:latin typeface="Corki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746281" y="2656573"/>
            <a:ext cx="60254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ПОБЕДИТЕЛИ:</a:t>
            </a: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552235" y="3305849"/>
            <a:ext cx="2668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СПОРТИВНО-ТЕХНИЧЕСКИЙ КЛУБ «СКИФ» (</a:t>
            </a:r>
            <a:r>
              <a:rPr lang="ru-RU" sz="2000" dirty="0" err="1" smtClean="0">
                <a:solidFill>
                  <a:srgbClr val="0082C8"/>
                </a:solidFill>
                <a:latin typeface="Corki" panose="00000500000000000000" pitchFamily="2" charset="-52"/>
              </a:rPr>
              <a:t>Ловозерский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 район)</a:t>
            </a:r>
          </a:p>
          <a:p>
            <a:pPr algn="ctr"/>
            <a:endParaRPr lang="ru-RU" sz="2000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ФЕДЕРАЦИЯ ПЕЙНТБОЛА МУРМАНСКОЙ ОБЛАСТИ</a:t>
            </a:r>
          </a:p>
          <a:p>
            <a:pPr algn="ctr"/>
            <a:endParaRPr lang="ru-RU" sz="20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АНО «СМЭШ» (Мурманск)</a:t>
            </a:r>
          </a:p>
          <a:p>
            <a:pPr algn="ctr"/>
            <a:endParaRPr lang="ru-RU" sz="2000" dirty="0">
              <a:solidFill>
                <a:srgbClr val="F05A28"/>
              </a:solidFill>
              <a:latin typeface="Corki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804429" y="3304574"/>
            <a:ext cx="30635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Шевченко Тимофей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Васильевич (</a:t>
            </a:r>
            <a:r>
              <a:rPr lang="ru-RU" sz="2000" dirty="0" err="1" smtClean="0">
                <a:solidFill>
                  <a:srgbClr val="0082C8"/>
                </a:solidFill>
                <a:latin typeface="Corki" panose="00000500000000000000" pitchFamily="2" charset="-52"/>
              </a:rPr>
              <a:t>Ковдор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Рогозин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Иван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Владимирович (Апатиты)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Игнатенко Дмитрий Николаевич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(Мурманск)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Чуваев Игорь </a:t>
            </a:r>
            <a:r>
              <a:rPr lang="ru-RU" sz="2000" dirty="0" err="1">
                <a:solidFill>
                  <a:srgbClr val="0082C8"/>
                </a:solidFill>
                <a:latin typeface="Corki" panose="00000500000000000000" pitchFamily="2" charset="-52"/>
              </a:rPr>
              <a:t>Левонтиевич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(Мурманск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) </a:t>
            </a:r>
            <a:endParaRPr lang="ru-RU" sz="2000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/>
            <a:endParaRPr lang="ru-RU" sz="2000" dirty="0">
              <a:solidFill>
                <a:srgbClr val="F05A28"/>
              </a:solidFill>
              <a:latin typeface="Corki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67587" y="279133"/>
            <a:ext cx="4206240" cy="115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rki" panose="00000500000000000000" pitchFamily="2" charset="-52"/>
              </a:rPr>
              <a:t>П</a:t>
            </a:r>
            <a:r>
              <a:rPr lang="ru-RU" sz="2400" dirty="0" smtClean="0">
                <a:latin typeface="Corki" panose="00000500000000000000" pitchFamily="2" charset="-52"/>
              </a:rPr>
              <a:t>остановление </a:t>
            </a:r>
            <a:r>
              <a:rPr lang="ru-RU" sz="2400" dirty="0">
                <a:latin typeface="Corki" panose="00000500000000000000" pitchFamily="2" charset="-52"/>
              </a:rPr>
              <a:t>Правительства Мурманской области от 01.06.2021 </a:t>
            </a:r>
            <a:endParaRPr lang="ru-RU" sz="2400" dirty="0" smtClean="0">
              <a:latin typeface="Corki" panose="00000500000000000000" pitchFamily="2" charset="-52"/>
            </a:endParaRP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№ </a:t>
            </a:r>
            <a:r>
              <a:rPr lang="ru-RU" sz="2400" dirty="0">
                <a:latin typeface="Corki" panose="00000500000000000000" pitchFamily="2" charset="-52"/>
              </a:rPr>
              <a:t>321-ПП </a:t>
            </a:r>
          </a:p>
        </p:txBody>
      </p:sp>
    </p:spTree>
    <p:extLst>
      <p:ext uri="{BB962C8B-B14F-4D97-AF65-F5344CB8AC3E}">
        <p14:creationId xmlns:p14="http://schemas.microsoft.com/office/powerpoint/2010/main" val="19528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99" y="785602"/>
            <a:ext cx="1170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 </a:t>
            </a:r>
            <a:r>
              <a:rPr lang="ru-RU" sz="3600" dirty="0" smtClean="0">
                <a:latin typeface="Corki" panose="00000500000000000000" pitchFamily="2" charset="-52"/>
              </a:rPr>
              <a:t>2022 ГОДУ </a:t>
            </a:r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БУДУТ</a:t>
            </a:r>
            <a:r>
              <a:rPr lang="ru-RU" sz="3600" dirty="0" smtClean="0">
                <a:latin typeface="Corki" panose="00000500000000000000" pitchFamily="2" charset="-52"/>
              </a:rPr>
              <a:t> </a:t>
            </a:r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ВЫДЕЛЕНЫ ГРАНТЫ:</a:t>
            </a:r>
            <a:endParaRPr lang="ru-RU" sz="28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4112" y="5258343"/>
            <a:ext cx="410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rki" panose="00000500000000000000" pitchFamily="2" charset="-52"/>
            </a:endParaRPr>
          </a:p>
          <a:p>
            <a:pPr algn="ctr"/>
            <a:endParaRPr lang="ru-RU" dirty="0">
              <a:latin typeface="Corki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4620" y="1287778"/>
            <a:ext cx="7035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на </a:t>
            </a:r>
            <a:r>
              <a:rPr lang="ru-RU" sz="3200" dirty="0">
                <a:solidFill>
                  <a:srgbClr val="0082C8"/>
                </a:solidFill>
                <a:latin typeface="Corki" panose="00000500000000000000" pitchFamily="2" charset="-52"/>
              </a:rPr>
              <a:t>реализацию проектов и программ в сфере физической культуры и спорта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2644" y="2483318"/>
            <a:ext cx="11271183" cy="396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29163" y="2483318"/>
            <a:ext cx="0" cy="396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5149" y="2656573"/>
            <a:ext cx="48896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rki" panose="00000500000000000000" pitchFamily="2" charset="-52"/>
              </a:rPr>
              <a:t>НОМИНАЦИИ:</a:t>
            </a:r>
          </a:p>
          <a:p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-«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Организация физкультурной работы среди детей и подростков по месту жительства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»;</a:t>
            </a:r>
            <a:endParaRPr lang="ru-RU" sz="20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- «Семейный спорт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»;</a:t>
            </a:r>
            <a:endParaRPr lang="ru-RU" sz="20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- «Старшее поколение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»;</a:t>
            </a:r>
            <a:endParaRPr lang="ru-RU" sz="20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- «Адаптивный спорт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»; </a:t>
            </a:r>
            <a:endParaRPr lang="ru-RU" sz="20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- «Национальные виды спорта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»;</a:t>
            </a:r>
            <a:endParaRPr lang="ru-RU" sz="20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- «Школьные и студенческие спортивные лиги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»;</a:t>
            </a:r>
            <a:endParaRPr lang="ru-RU" sz="20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- «Организация спортивно-массовой работы по экстремальным видам спорта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»;</a:t>
            </a:r>
            <a:endParaRPr lang="ru-RU" sz="20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r>
              <a:rPr lang="ru-RU" sz="2000" dirty="0">
                <a:solidFill>
                  <a:srgbClr val="0082C8"/>
                </a:solidFill>
                <a:latin typeface="Corki" panose="00000500000000000000" pitchFamily="2" charset="-52"/>
              </a:rPr>
              <a:t>- «Организация спортивно-массовой работы в сельской местности» 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644" y="1650005"/>
            <a:ext cx="3753853" cy="719604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5,6 МЛН. РУБЛЕЙ</a:t>
            </a:r>
            <a:endParaRPr lang="ru-RU" sz="3600" dirty="0">
              <a:latin typeface="Corki" panose="00000500000000000000" pitchFamily="2" charset="-52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556594" y="2512821"/>
            <a:ext cx="0" cy="3933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1319" y="2780685"/>
            <a:ext cx="21587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05A28"/>
                </a:solidFill>
                <a:latin typeface="Corki" panose="00000500000000000000" pitchFamily="2" charset="-52"/>
              </a:rPr>
              <a:t>400,0 ТЫСЯЧ РУБЛЕЙ </a:t>
            </a: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ДЛЯ ЮРИДИЧЕСКИХ ЛИЦ</a:t>
            </a:r>
          </a:p>
          <a:p>
            <a:pPr algn="ctr"/>
            <a:endParaRPr lang="ru-RU" sz="2400" dirty="0">
              <a:solidFill>
                <a:srgbClr val="F05A28"/>
              </a:solidFill>
              <a:latin typeface="Corki" panose="00000500000000000000" pitchFamily="2" charset="-52"/>
            </a:endParaRPr>
          </a:p>
          <a:p>
            <a:pPr algn="ctr"/>
            <a:r>
              <a:rPr lang="ru-RU" sz="2400" dirty="0" smtClean="0">
                <a:solidFill>
                  <a:srgbClr val="F05A28"/>
                </a:solidFill>
                <a:latin typeface="Corki" panose="00000500000000000000" pitchFamily="2" charset="-52"/>
              </a:rPr>
              <a:t>300,0 ТЫСЯЧ РУБЛЕЙ</a:t>
            </a: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ДЛЯ ФИЗИЧЕСКИХ ЛИЦ</a:t>
            </a:r>
            <a:endParaRPr lang="ru-RU" sz="2400" dirty="0">
              <a:latin typeface="Corki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759254" y="3103850"/>
            <a:ext cx="3031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Этапы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2" charset="-52"/>
              </a:rPr>
              <a:t>конкурсного отбора:</a:t>
            </a:r>
          </a:p>
          <a:p>
            <a:r>
              <a:rPr lang="ru-RU" sz="2400" dirty="0">
                <a:latin typeface="Corki" panose="00000500000000000000" pitchFamily="2" charset="-52"/>
              </a:rPr>
              <a:t>-  </a:t>
            </a:r>
            <a:r>
              <a:rPr lang="ru-RU" sz="2400" dirty="0">
                <a:solidFill>
                  <a:srgbClr val="F05A28"/>
                </a:solidFill>
                <a:latin typeface="Corki" panose="00000500000000000000" pitchFamily="2" charset="-52"/>
              </a:rPr>
              <a:t>предварительный этап </a:t>
            </a:r>
            <a:r>
              <a:rPr lang="ru-RU" sz="2400" dirty="0">
                <a:latin typeface="Corki" panose="00000500000000000000" pitchFamily="2" charset="-52"/>
              </a:rPr>
              <a:t>(25 апреля закончился срок подачи заявок на участие в конкурсном отборе);</a:t>
            </a:r>
          </a:p>
          <a:p>
            <a:r>
              <a:rPr lang="ru-RU" sz="2400" dirty="0">
                <a:latin typeface="Corki" panose="00000500000000000000" pitchFamily="2" charset="-52"/>
              </a:rPr>
              <a:t>- </a:t>
            </a:r>
            <a:r>
              <a:rPr lang="ru-RU" sz="2400" dirty="0">
                <a:solidFill>
                  <a:srgbClr val="F05A28"/>
                </a:solidFill>
                <a:latin typeface="Corki" panose="00000500000000000000" pitchFamily="2" charset="-52"/>
              </a:rPr>
              <a:t>защита проекта </a:t>
            </a:r>
            <a:r>
              <a:rPr lang="ru-RU" sz="2400" dirty="0">
                <a:latin typeface="Corki" panose="00000500000000000000" pitchFamily="2" charset="-52"/>
              </a:rPr>
              <a:t>(до 16 мая);</a:t>
            </a:r>
          </a:p>
          <a:p>
            <a:r>
              <a:rPr lang="ru-RU" sz="2400" dirty="0">
                <a:latin typeface="Corki" panose="00000500000000000000" pitchFamily="2" charset="-52"/>
              </a:rPr>
              <a:t>- </a:t>
            </a:r>
            <a:r>
              <a:rPr lang="ru-RU" sz="2400" dirty="0">
                <a:solidFill>
                  <a:srgbClr val="F05A28"/>
                </a:solidFill>
                <a:latin typeface="Corki" panose="00000500000000000000" pitchFamily="2" charset="-52"/>
              </a:rPr>
              <a:t>подведение итогов</a:t>
            </a:r>
            <a:r>
              <a:rPr lang="ru-RU" sz="2400" dirty="0">
                <a:latin typeface="Corki" panose="00000500000000000000" pitchFamily="2" charset="-52"/>
              </a:rPr>
              <a:t> (до 23 мая</a:t>
            </a:r>
            <a:r>
              <a:rPr lang="ru-RU" sz="2400" dirty="0" smtClean="0">
                <a:latin typeface="Corki" panose="00000500000000000000" pitchFamily="2" charset="-52"/>
              </a:rPr>
              <a:t>).</a:t>
            </a:r>
            <a:endParaRPr lang="ru-RU" sz="2400" dirty="0"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20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538311" y="162971"/>
            <a:ext cx="668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ПОДДЕРЖКА СПОРТИВНЫХ ШКОЛ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99" y="785602"/>
            <a:ext cx="1170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 </a:t>
            </a:r>
            <a:r>
              <a:rPr lang="ru-RU" sz="3600" dirty="0" smtClean="0">
                <a:latin typeface="Corki" panose="00000500000000000000" pitchFamily="2" charset="-52"/>
              </a:rPr>
              <a:t>2022 ГОДУ </a:t>
            </a:r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БУДУТ</a:t>
            </a:r>
            <a:r>
              <a:rPr lang="ru-RU" sz="3600" dirty="0" smtClean="0">
                <a:latin typeface="Corki" panose="00000500000000000000" pitchFamily="2" charset="-52"/>
              </a:rPr>
              <a:t> </a:t>
            </a:r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ВЫДЕЛЕНЫ СУБСИДИИ:</a:t>
            </a:r>
            <a:endParaRPr lang="ru-RU" sz="28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4369" y="6252775"/>
            <a:ext cx="410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rki" panose="00000500000000000000" pitchFamily="2" charset="-52"/>
            </a:endParaRPr>
          </a:p>
          <a:p>
            <a:pPr algn="ctr"/>
            <a:endParaRPr lang="ru-RU" dirty="0">
              <a:latin typeface="Corki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006" y="1063234"/>
            <a:ext cx="727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rgbClr val="0082C8"/>
                </a:solidFill>
                <a:latin typeface="Corki" panose="00000500000000000000" pitchFamily="2" charset="-52"/>
              </a:rPr>
              <a:t>м</a:t>
            </a:r>
            <a:r>
              <a:rPr lang="ru-RU" sz="36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униципальным спортивным школам, </a:t>
            </a:r>
          </a:p>
          <a:p>
            <a:pPr algn="r"/>
            <a:r>
              <a:rPr lang="ru-RU" sz="36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осуществляющим спортивную подготовку</a:t>
            </a:r>
            <a:endParaRPr lang="ru-RU" sz="36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5992" y="2916215"/>
            <a:ext cx="3022333" cy="719604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rki" panose="00000500000000000000" pitchFamily="2" charset="-52"/>
              </a:rPr>
              <a:t>41,4 МЛН РУБЛЕЙ</a:t>
            </a:r>
            <a:endParaRPr lang="ru-RU" sz="3200" dirty="0">
              <a:latin typeface="Corki" panose="00000500000000000000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83679" y="2916215"/>
            <a:ext cx="3022333" cy="719604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rki" panose="00000500000000000000" pitchFamily="2" charset="-52"/>
              </a:rPr>
              <a:t>47,8 МЛН РУБЛЕЙ</a:t>
            </a:r>
            <a:endParaRPr lang="ru-RU" sz="3200" dirty="0">
              <a:latin typeface="Corki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2857" y="2317283"/>
            <a:ext cx="14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rki" panose="00000500000000000000" pitchFamily="2" charset="-52"/>
              </a:rPr>
              <a:t>2021 год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8676" y="2308511"/>
            <a:ext cx="14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rki" panose="00000500000000000000" pitchFamily="2" charset="-52"/>
              </a:rPr>
              <a:t>2022 год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8664642">
            <a:off x="5765991" y="3037230"/>
            <a:ext cx="743883" cy="477573"/>
          </a:xfrm>
          <a:prstGeom prst="rightArrow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0830" y="3759785"/>
            <a:ext cx="5357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rki" panose="00000500000000000000" pitchFamily="2" charset="-52"/>
              </a:rPr>
              <a:t>СШОР № 3 г. </a:t>
            </a:r>
            <a:r>
              <a:rPr lang="ru-RU" sz="2400" dirty="0" smtClean="0">
                <a:latin typeface="Corki" panose="00000500000000000000" pitchFamily="2" charset="-52"/>
              </a:rPr>
              <a:t>Мурманска, СШОР </a:t>
            </a:r>
            <a:r>
              <a:rPr lang="ru-RU" sz="2400" dirty="0">
                <a:latin typeface="Corki" panose="00000500000000000000" pitchFamily="2" charset="-52"/>
              </a:rPr>
              <a:t>№ 4 г. </a:t>
            </a:r>
            <a:r>
              <a:rPr lang="ru-RU" sz="2400" dirty="0" smtClean="0">
                <a:latin typeface="Corki" panose="00000500000000000000" pitchFamily="2" charset="-52"/>
              </a:rPr>
              <a:t>Мурманска,</a:t>
            </a:r>
            <a:endParaRPr lang="ru-RU" sz="2400" dirty="0">
              <a:latin typeface="Corki" panose="00000500000000000000" pitchFamily="2" charset="-52"/>
            </a:endParaRPr>
          </a:p>
          <a:p>
            <a:r>
              <a:rPr lang="ru-RU" sz="2400" dirty="0" smtClean="0">
                <a:latin typeface="Corki" panose="00000500000000000000" pitchFamily="2" charset="-52"/>
              </a:rPr>
              <a:t>СШОР </a:t>
            </a:r>
            <a:r>
              <a:rPr lang="ru-RU" sz="2400" dirty="0">
                <a:latin typeface="Corki" panose="00000500000000000000" pitchFamily="2" charset="-52"/>
              </a:rPr>
              <a:t>№ 12 г. </a:t>
            </a:r>
            <a:r>
              <a:rPr lang="ru-RU" sz="2400" dirty="0" smtClean="0">
                <a:latin typeface="Corki" panose="00000500000000000000" pitchFamily="2" charset="-52"/>
              </a:rPr>
              <a:t>Мурманска, СШОР </a:t>
            </a:r>
            <a:r>
              <a:rPr lang="ru-RU" sz="2400" dirty="0">
                <a:latin typeface="Corki" panose="00000500000000000000" pitchFamily="2" charset="-52"/>
              </a:rPr>
              <a:t>№ 13 г. </a:t>
            </a:r>
            <a:r>
              <a:rPr lang="ru-RU" sz="2400" dirty="0" smtClean="0">
                <a:latin typeface="Corki" panose="00000500000000000000" pitchFamily="2" charset="-52"/>
              </a:rPr>
              <a:t>Мурманска,</a:t>
            </a:r>
            <a:endParaRPr lang="ru-RU" sz="2400" dirty="0">
              <a:latin typeface="Corki" panose="00000500000000000000" pitchFamily="2" charset="-52"/>
            </a:endParaRPr>
          </a:p>
          <a:p>
            <a:r>
              <a:rPr lang="ru-RU" sz="2400" dirty="0" smtClean="0">
                <a:latin typeface="Corki" panose="00000500000000000000" pitchFamily="2" charset="-52"/>
              </a:rPr>
              <a:t>СШ </a:t>
            </a:r>
            <a:r>
              <a:rPr lang="ru-RU" sz="2400" dirty="0">
                <a:latin typeface="Corki" panose="00000500000000000000" pitchFamily="2" charset="-52"/>
              </a:rPr>
              <a:t>№ </a:t>
            </a:r>
            <a:r>
              <a:rPr lang="ru-RU" sz="2400" dirty="0" smtClean="0">
                <a:latin typeface="Corki" panose="00000500000000000000" pitchFamily="2" charset="-52"/>
              </a:rPr>
              <a:t>6 г. Мурманска, СШОР </a:t>
            </a:r>
            <a:r>
              <a:rPr lang="ru-RU" sz="2400" dirty="0">
                <a:latin typeface="Corki" panose="00000500000000000000" pitchFamily="2" charset="-52"/>
              </a:rPr>
              <a:t>г. </a:t>
            </a:r>
            <a:r>
              <a:rPr lang="ru-RU" sz="2400" dirty="0" smtClean="0">
                <a:latin typeface="Corki" panose="00000500000000000000" pitchFamily="2" charset="-52"/>
              </a:rPr>
              <a:t>Мончегорска,</a:t>
            </a:r>
            <a:endParaRPr lang="ru-RU" sz="2400" dirty="0">
              <a:latin typeface="Corki" panose="00000500000000000000" pitchFamily="2" charset="-52"/>
            </a:endParaRPr>
          </a:p>
          <a:p>
            <a:r>
              <a:rPr lang="ru-RU" sz="2400" dirty="0" smtClean="0">
                <a:latin typeface="Corki" panose="00000500000000000000" pitchFamily="2" charset="-52"/>
              </a:rPr>
              <a:t>СШОР </a:t>
            </a:r>
            <a:r>
              <a:rPr lang="ru-RU" sz="2400" dirty="0">
                <a:latin typeface="Corki" panose="00000500000000000000" pitchFamily="2" charset="-52"/>
              </a:rPr>
              <a:t>№ 1  г. </a:t>
            </a:r>
            <a:r>
              <a:rPr lang="ru-RU" sz="2400" dirty="0" smtClean="0">
                <a:latin typeface="Corki" panose="00000500000000000000" pitchFamily="2" charset="-52"/>
              </a:rPr>
              <a:t>Мончегорска, СШ </a:t>
            </a:r>
            <a:r>
              <a:rPr lang="ru-RU" sz="2400" dirty="0">
                <a:latin typeface="Corki" panose="00000500000000000000" pitchFamily="2" charset="-52"/>
              </a:rPr>
              <a:t>«Олимп» г. </a:t>
            </a:r>
            <a:r>
              <a:rPr lang="ru-RU" sz="2400" dirty="0" smtClean="0">
                <a:latin typeface="Corki" panose="00000500000000000000" pitchFamily="2" charset="-52"/>
              </a:rPr>
              <a:t>Апатиты,</a:t>
            </a:r>
            <a:endParaRPr lang="ru-RU" sz="2400" dirty="0">
              <a:latin typeface="Corki" panose="00000500000000000000" pitchFamily="2" charset="-52"/>
            </a:endParaRPr>
          </a:p>
          <a:p>
            <a:r>
              <a:rPr lang="ru-RU" sz="2400" dirty="0" smtClean="0">
                <a:latin typeface="Corki" panose="00000500000000000000" pitchFamily="2" charset="-52"/>
              </a:rPr>
              <a:t>СШ </a:t>
            </a:r>
            <a:r>
              <a:rPr lang="ru-RU" sz="2400" dirty="0">
                <a:latin typeface="Corki" panose="00000500000000000000" pitchFamily="2" charset="-52"/>
              </a:rPr>
              <a:t>«Юность» г. </a:t>
            </a:r>
            <a:r>
              <a:rPr lang="ru-RU" sz="2400" dirty="0" smtClean="0">
                <a:latin typeface="Corki" panose="00000500000000000000" pitchFamily="2" charset="-52"/>
              </a:rPr>
              <a:t>Апатиты, СШ </a:t>
            </a:r>
            <a:r>
              <a:rPr lang="ru-RU" sz="2400" dirty="0">
                <a:latin typeface="Corki" panose="00000500000000000000" pitchFamily="2" charset="-52"/>
              </a:rPr>
              <a:t>«Олимп» г. </a:t>
            </a:r>
            <a:r>
              <a:rPr lang="ru-RU" sz="2400" dirty="0" smtClean="0">
                <a:latin typeface="Corki" panose="00000500000000000000" pitchFamily="2" charset="-52"/>
              </a:rPr>
              <a:t>Оленегорска, </a:t>
            </a:r>
            <a:endParaRPr lang="ru-RU" sz="2400" dirty="0">
              <a:latin typeface="Corki" panose="00000500000000000000" pitchFamily="2" charset="-52"/>
            </a:endParaRPr>
          </a:p>
          <a:p>
            <a:r>
              <a:rPr lang="ru-RU" sz="2400" dirty="0" smtClean="0">
                <a:latin typeface="Corki" panose="00000500000000000000" pitchFamily="2" charset="-52"/>
              </a:rPr>
              <a:t>СШ </a:t>
            </a:r>
            <a:r>
              <a:rPr lang="ru-RU" sz="2400" dirty="0">
                <a:latin typeface="Corki" panose="00000500000000000000" pitchFamily="2" charset="-52"/>
              </a:rPr>
              <a:t>г. </a:t>
            </a:r>
            <a:r>
              <a:rPr lang="ru-RU" sz="2400" dirty="0" smtClean="0">
                <a:latin typeface="Corki" panose="00000500000000000000" pitchFamily="2" charset="-52"/>
              </a:rPr>
              <a:t>Кировска, СШ г. Кандалакша</a:t>
            </a:r>
            <a:endParaRPr lang="ru-RU" sz="2400" dirty="0">
              <a:latin typeface="Corki" panose="000005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083" y="3821444"/>
            <a:ext cx="5487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orki" panose="00000500000000000000" pitchFamily="2" charset="-52"/>
                <a:ea typeface="Calibri" panose="020F0502020204030204" pitchFamily="34" charset="0"/>
              </a:rPr>
              <a:t>из них </a:t>
            </a:r>
            <a:r>
              <a:rPr lang="ru-RU" sz="3200" smtClean="0">
                <a:solidFill>
                  <a:srgbClr val="F05A28"/>
                </a:solidFill>
                <a:latin typeface="Corki" panose="00000500000000000000" pitchFamily="2" charset="-52"/>
                <a:ea typeface="Calibri" panose="020F0502020204030204" pitchFamily="34" charset="0"/>
              </a:rPr>
              <a:t>6,4</a:t>
            </a:r>
            <a:r>
              <a:rPr lang="ru-RU" sz="3200" smtClean="0">
                <a:latin typeface="Corki" panose="00000500000000000000" pitchFamily="2" charset="-52"/>
                <a:ea typeface="Calibri" panose="020F0502020204030204" pitchFamily="34" charset="0"/>
              </a:rPr>
              <a:t> млн руб</a:t>
            </a:r>
            <a:r>
              <a:rPr lang="ru-RU" sz="3200" dirty="0">
                <a:latin typeface="Corki" panose="00000500000000000000" pitchFamily="2" charset="-52"/>
                <a:ea typeface="Calibri" panose="020F0502020204030204" pitchFamily="34" charset="0"/>
              </a:rPr>
              <a:t>. в рамках реализации соглашения между Правительством Мурманской области и градообразующими предприятиями (спортивная школа Кировска</a:t>
            </a:r>
            <a:r>
              <a:rPr lang="ru-RU" sz="3200" dirty="0" smtClean="0">
                <a:latin typeface="Corki" panose="00000500000000000000" pitchFamily="2" charset="-52"/>
                <a:ea typeface="Calibri" panose="020F0502020204030204" pitchFamily="34" charset="0"/>
              </a:rPr>
              <a:t>)</a:t>
            </a:r>
            <a:endParaRPr lang="ru-RU" sz="3200" dirty="0"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553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406099" y="1034580"/>
            <a:ext cx="18473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399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587465" y="183861"/>
            <a:ext cx="668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МАССОВЫЙ СПОРТ</a:t>
            </a:r>
            <a:endParaRPr lang="ru-RU" sz="3600" dirty="0">
              <a:latin typeface="Corki" panose="000005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4369" y="6252775"/>
            <a:ext cx="410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rki" panose="00000500000000000000" pitchFamily="2" charset="-52"/>
            </a:endParaRPr>
          </a:p>
          <a:p>
            <a:pPr algn="ctr"/>
            <a:endParaRPr lang="ru-RU" dirty="0">
              <a:latin typeface="Corki" panose="00000500000000000000" pitchFamily="2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90830" y="1780674"/>
            <a:ext cx="10699604" cy="67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41406" y="1342292"/>
            <a:ext cx="43862" cy="521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773" y="1034580"/>
            <a:ext cx="482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ПРОГРАММА «УМЕЮ ПЛАВАТЬ»</a:t>
            </a:r>
            <a:endParaRPr lang="ru-RU" sz="36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5971" y="2068770"/>
            <a:ext cx="2400300" cy="101990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РЕАЛИЗУЕТСЯ С 2001 ГОДА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971" y="3192088"/>
            <a:ext cx="2400300" cy="1019908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ЕЖЕГОДНОЕ ОБУЧЕНИЕ ПЛАВАНИЮ НЕ МЕНЕЕ </a:t>
            </a:r>
            <a:r>
              <a:rPr lang="ru-RU" sz="2400" dirty="0" smtClean="0">
                <a:solidFill>
                  <a:schemeClr val="tx1"/>
                </a:solidFill>
                <a:latin typeface="Corki" panose="00000500000000000000" pitchFamily="2" charset="-52"/>
              </a:rPr>
              <a:t>500 ДЕТЕЙ</a:t>
            </a:r>
            <a:endParaRPr lang="ru-RU" sz="2400" dirty="0">
              <a:solidFill>
                <a:schemeClr val="tx1"/>
              </a:solidFill>
              <a:latin typeface="Corki" panose="00000500000000000000" pitchFamily="2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00077" y="3191057"/>
            <a:ext cx="2400300" cy="10199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rki" panose="00000500000000000000" pitchFamily="2" charset="-52"/>
              </a:rPr>
              <a:t>ВОЗРАСТ 6-10 ЛЕТ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00077" y="2084191"/>
            <a:ext cx="2400300" cy="1019908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ОБЪЕМ ФИНАНСИРОВАНИЯ – </a:t>
            </a:r>
            <a:r>
              <a:rPr lang="ru-RU" sz="2400" dirty="0" smtClean="0">
                <a:solidFill>
                  <a:schemeClr val="tx1"/>
                </a:solidFill>
                <a:latin typeface="Corki" panose="00000500000000000000" pitchFamily="2" charset="-52"/>
              </a:rPr>
              <a:t>1,6 МЛН РУБЛЕЙ</a:t>
            </a:r>
            <a:endParaRPr lang="ru-RU" sz="2400" dirty="0">
              <a:solidFill>
                <a:schemeClr val="tx1"/>
              </a:solidFill>
              <a:latin typeface="Corki" panose="00000500000000000000" pitchFamily="2" charset="-52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19096" y="4360419"/>
            <a:ext cx="2914650" cy="26955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4" y="4629684"/>
            <a:ext cx="2857500" cy="2157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338718" y="4629684"/>
            <a:ext cx="2161659" cy="22694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2" charset="-52"/>
              </a:rPr>
              <a:t>2022 ГОД  </a:t>
            </a:r>
            <a:r>
              <a:rPr lang="ru-RU" sz="3600" dirty="0" smtClean="0">
                <a:solidFill>
                  <a:srgbClr val="F05A28"/>
                </a:solidFill>
                <a:latin typeface="Corki" panose="00000500000000000000" pitchFamily="2" charset="-52"/>
              </a:rPr>
              <a:t>3,5 МЛН РУБЛЕЙ</a:t>
            </a:r>
            <a:endParaRPr lang="ru-RU" sz="36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0632" y="614033"/>
            <a:ext cx="562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БЕСПЛАТНЫЕ СЕАНСЫ ПЛАВАНИЯ ДЛЯ ОТДЕЛЬНЫХ КАТЕГОРИЙ ЛИЦ</a:t>
            </a:r>
            <a:endParaRPr lang="ru-RU" sz="36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632" y="2042717"/>
            <a:ext cx="61182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ki" panose="00000500000000000000" pitchFamily="2" charset="-52"/>
                <a:ea typeface="Calibri" panose="020F0502020204030204" pitchFamily="34" charset="0"/>
              </a:rPr>
              <a:t>граждане </a:t>
            </a:r>
            <a:r>
              <a:rPr lang="ru-RU" sz="2800" dirty="0">
                <a:latin typeface="Corki" panose="00000500000000000000" pitchFamily="2" charset="-52"/>
                <a:ea typeface="Calibri" panose="020F0502020204030204" pitchFamily="34" charset="0"/>
              </a:rPr>
              <a:t>пожилого </a:t>
            </a:r>
            <a:r>
              <a:rPr lang="ru-RU" sz="2800" dirty="0" smtClean="0">
                <a:latin typeface="Corki" panose="00000500000000000000" pitchFamily="2" charset="-52"/>
                <a:ea typeface="Calibri" panose="020F0502020204030204" pitchFamily="34" charset="0"/>
              </a:rPr>
              <a:t>возраста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ki" panose="00000500000000000000" pitchFamily="2" charset="-52"/>
                <a:ea typeface="Calibri" panose="020F0502020204030204" pitchFamily="34" charset="0"/>
              </a:rPr>
              <a:t>инвалиды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ki" panose="00000500000000000000" pitchFamily="2" charset="-52"/>
                <a:ea typeface="Calibri" panose="020F0502020204030204" pitchFamily="34" charset="0"/>
              </a:rPr>
              <a:t>граждане, находящиеся </a:t>
            </a:r>
            <a:r>
              <a:rPr lang="ru-RU" sz="2800" dirty="0">
                <a:latin typeface="Corki" panose="00000500000000000000" pitchFamily="2" charset="-52"/>
                <a:ea typeface="Calibri" panose="020F0502020204030204" pitchFamily="34" charset="0"/>
              </a:rPr>
              <a:t>в трудной жизненной </a:t>
            </a:r>
            <a:r>
              <a:rPr lang="ru-RU" sz="2800" dirty="0" smtClean="0">
                <a:latin typeface="Corki" panose="00000500000000000000" pitchFamily="2" charset="-52"/>
                <a:ea typeface="Calibri" panose="020F0502020204030204" pitchFamily="34" charset="0"/>
              </a:rPr>
              <a:t>ситуации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ki" panose="00000500000000000000" pitchFamily="2" charset="-52"/>
                <a:ea typeface="Calibri" panose="020F0502020204030204" pitchFamily="34" charset="0"/>
              </a:rPr>
              <a:t>дети-сироты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ki" panose="00000500000000000000" pitchFamily="2" charset="-52"/>
                <a:ea typeface="Calibri" panose="020F0502020204030204" pitchFamily="34" charset="0"/>
              </a:rPr>
              <a:t>дети, оставшиеся </a:t>
            </a:r>
            <a:r>
              <a:rPr lang="ru-RU" sz="2800" dirty="0">
                <a:latin typeface="Corki" panose="00000500000000000000" pitchFamily="2" charset="-52"/>
                <a:ea typeface="Calibri" panose="020F0502020204030204" pitchFamily="34" charset="0"/>
              </a:rPr>
              <a:t>без попечения родителей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70636" y="4793381"/>
            <a:ext cx="2161659" cy="1168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05A28"/>
                </a:solidFill>
                <a:latin typeface="Corki" panose="00000500000000000000" pitchFamily="2" charset="-52"/>
              </a:rPr>
              <a:t>4,0 МЛН РУБЛЕЙ</a:t>
            </a:r>
            <a:endParaRPr lang="ru-RU" sz="36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923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8325" y="6575941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Corki" panose="00000500000000000000" pitchFamily="2" charset="-52"/>
              </a:rPr>
              <a:t>НАСЕВЕРЕСПОРТ</a:t>
            </a:r>
            <a:endParaRPr lang="ru-RU" dirty="0">
              <a:solidFill>
                <a:schemeClr val="bg1">
                  <a:lumMod val="65000"/>
                </a:schemeClr>
              </a:solidFill>
              <a:latin typeface="Corki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49" y="59788"/>
            <a:ext cx="8479857" cy="196095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881995" y="2284302"/>
            <a:ext cx="46816" cy="48112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71303" y="2020747"/>
            <a:ext cx="12148" cy="4752797"/>
          </a:xfrm>
          <a:prstGeom prst="line">
            <a:avLst/>
          </a:prstGeom>
          <a:ln w="762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72758" y="1780674"/>
            <a:ext cx="1" cy="4663140"/>
          </a:xfrm>
          <a:prstGeom prst="line">
            <a:avLst/>
          </a:prstGeom>
          <a:ln w="76200">
            <a:solidFill>
              <a:srgbClr val="F05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09" y="4629021"/>
            <a:ext cx="6705932" cy="2426973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46394" y="3012495"/>
            <a:ext cx="2847063" cy="25981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Предоставление </a:t>
            </a:r>
            <a:r>
              <a:rPr lang="ru-RU" sz="2800" dirty="0" smtClean="0">
                <a:solidFill>
                  <a:srgbClr val="F05A28"/>
                </a:solidFill>
                <a:latin typeface="Corki" panose="00000500000000000000" pitchFamily="2" charset="-52"/>
              </a:rPr>
              <a:t>в 2022 году </a:t>
            </a:r>
            <a:r>
              <a:rPr lang="ru-RU" sz="2400" dirty="0" smtClean="0">
                <a:latin typeface="Corki" panose="00000500000000000000" pitchFamily="2" charset="-52"/>
              </a:rPr>
              <a:t>субсидии в размере </a:t>
            </a:r>
          </a:p>
          <a:p>
            <a:pPr algn="ctr"/>
            <a:r>
              <a:rPr lang="ru-RU" sz="3200" dirty="0" smtClean="0">
                <a:solidFill>
                  <a:srgbClr val="0082C8"/>
                </a:solidFill>
                <a:latin typeface="Corki" panose="00000500000000000000" pitchFamily="2" charset="-52"/>
              </a:rPr>
              <a:t>50,0 млн рублей </a:t>
            </a:r>
          </a:p>
          <a:p>
            <a:pPr algn="ctr"/>
            <a:r>
              <a:rPr lang="ru-RU" sz="2400" dirty="0" smtClean="0">
                <a:latin typeface="Corki" panose="00000500000000000000" pitchFamily="2" charset="-52"/>
              </a:rPr>
              <a:t>на создание открытых спортивных пространств</a:t>
            </a:r>
            <a:endParaRPr lang="ru-RU" sz="2400" dirty="0">
              <a:latin typeface="Corki" panose="00000500000000000000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3094" y="2261217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ТРЕБОВАНИЯ: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rki" panose="00000500000000000000" pitchFamily="2" charset="-52"/>
              </a:rPr>
              <a:t>Объект площадью 50-100 </a:t>
            </a:r>
            <a:r>
              <a:rPr lang="ru-RU" sz="2400" dirty="0" err="1" smtClean="0">
                <a:latin typeface="Corki" panose="00000500000000000000" pitchFamily="2" charset="-52"/>
              </a:rPr>
              <a:t>кв</a:t>
            </a:r>
            <a:r>
              <a:rPr lang="ru-RU" sz="2400" dirty="0" smtClean="0">
                <a:latin typeface="Corki" panose="00000500000000000000" pitchFamily="2" charset="-52"/>
              </a:rPr>
              <a:t> 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rki" panose="00000500000000000000" pitchFamily="2" charset="-52"/>
              </a:rPr>
              <a:t>Не требуется капитальный ремонт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rki" panose="00000500000000000000" pitchFamily="2" charset="-52"/>
              </a:rPr>
              <a:t>и реконструкция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rki" panose="00000500000000000000" pitchFamily="2" charset="-52"/>
              </a:rPr>
              <a:t>Дизайнерское оформление и </a:t>
            </a:r>
            <a:r>
              <a:rPr lang="ru-RU" sz="2400" dirty="0" err="1" smtClean="0">
                <a:latin typeface="Corki" panose="00000500000000000000" pitchFamily="2" charset="-52"/>
              </a:rPr>
              <a:t>брендирование</a:t>
            </a:r>
            <a:endParaRPr lang="ru-RU" sz="2400" dirty="0">
              <a:latin typeface="Corki" panose="00000500000000000000" pitchFamily="2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3379" y="2259141"/>
            <a:ext cx="51062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2" charset="-52"/>
              </a:rPr>
              <a:t>РЕЗУЛЬТАТ: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rki" panose="00000500000000000000" pitchFamily="2" charset="-52"/>
              </a:rPr>
              <a:t>Доступная среда для молодежи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rki" panose="00000500000000000000" pitchFamily="2" charset="-52"/>
              </a:rPr>
              <a:t>Бесплатные занятия физической культурой и спортом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rki" panose="00000500000000000000" pitchFamily="2" charset="-52"/>
              </a:rPr>
              <a:t>Площадка популяризации ЗОЖ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rki" panose="00000500000000000000" pitchFamily="2" charset="-52"/>
              </a:rPr>
              <a:t>Тренировки, мастер-классы, тренинги, лекции</a:t>
            </a:r>
            <a:endParaRPr lang="ru-RU" sz="2400" dirty="0">
              <a:latin typeface="Corki" panose="00000500000000000000" pitchFamily="2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97802" y="2633762"/>
            <a:ext cx="0" cy="184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2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6973</TotalTime>
  <Words>1030</Words>
  <Application>Microsoft Office PowerPoint</Application>
  <PresentationFormat>Произвольный</PresentationFormat>
  <Paragraphs>196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Corki</vt:lpstr>
      <vt:lpstr>Muller Narrow ExtraBold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Марковина Н.П.</cp:lastModifiedBy>
  <cp:revision>531</cp:revision>
  <cp:lastPrinted>2022-04-28T15:27:43Z</cp:lastPrinted>
  <dcterms:created xsi:type="dcterms:W3CDTF">2019-09-18T12:34:40Z</dcterms:created>
  <dcterms:modified xsi:type="dcterms:W3CDTF">2022-04-29T06:34:49Z</dcterms:modified>
</cp:coreProperties>
</file>