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1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22"/>
  </p:notesMasterIdLst>
  <p:sldIdLst>
    <p:sldId id="263" r:id="rId2"/>
    <p:sldId id="281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82" r:id="rId16"/>
    <p:sldId id="276" r:id="rId17"/>
    <p:sldId id="277" r:id="rId18"/>
    <p:sldId id="278" r:id="rId19"/>
    <p:sldId id="279" r:id="rId20"/>
    <p:sldId id="280" r:id="rId21"/>
  </p:sldIdLst>
  <p:sldSz cx="12239625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A28"/>
    <a:srgbClr val="282828"/>
    <a:srgbClr val="EBEBEB"/>
    <a:srgbClr val="0082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3"/>
  </p:normalViewPr>
  <p:slideViewPr>
    <p:cSldViewPr snapToGrid="0" snapToObjects="1">
      <p:cViewPr varScale="1">
        <p:scale>
          <a:sx n="111" d="100"/>
          <a:sy n="111" d="100"/>
        </p:scale>
        <p:origin x="2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082EF-BA8F-1D4E-82E9-CEC4553B62CD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06450" y="1143000"/>
            <a:ext cx="5245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2D45D-5942-6A46-ADA1-0B5F8B01E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0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09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926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234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851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178222"/>
            <a:ext cx="9179719" cy="2506427"/>
          </a:xfrm>
        </p:spPr>
        <p:txBody>
          <a:bodyPr anchor="b"/>
          <a:lstStyle>
            <a:lvl1pPr algn="ctr"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781306"/>
            <a:ext cx="9179719" cy="1738167"/>
          </a:xfrm>
        </p:spPr>
        <p:txBody>
          <a:bodyPr/>
          <a:lstStyle>
            <a:lvl1pPr marL="0" indent="0" algn="ctr">
              <a:buNone/>
              <a:defRPr sz="2409"/>
            </a:lvl1pPr>
            <a:lvl2pPr marL="458983" indent="0" algn="ctr">
              <a:buNone/>
              <a:defRPr sz="2008"/>
            </a:lvl2pPr>
            <a:lvl3pPr marL="917966" indent="0" algn="ctr">
              <a:buNone/>
              <a:defRPr sz="1807"/>
            </a:lvl3pPr>
            <a:lvl4pPr marL="1376949" indent="0" algn="ctr">
              <a:buNone/>
              <a:defRPr sz="1606"/>
            </a:lvl4pPr>
            <a:lvl5pPr marL="1835932" indent="0" algn="ctr">
              <a:buNone/>
              <a:defRPr sz="1606"/>
            </a:lvl5pPr>
            <a:lvl6pPr marL="2294915" indent="0" algn="ctr">
              <a:buNone/>
              <a:defRPr sz="1606"/>
            </a:lvl6pPr>
            <a:lvl7pPr marL="2753898" indent="0" algn="ctr">
              <a:buNone/>
              <a:defRPr sz="1606"/>
            </a:lvl7pPr>
            <a:lvl8pPr marL="3212882" indent="0" algn="ctr">
              <a:buNone/>
              <a:defRPr sz="1606"/>
            </a:lvl8pPr>
            <a:lvl9pPr marL="3671865" indent="0" algn="ctr">
              <a:buNone/>
              <a:defRPr sz="1606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136D5-D654-D24E-A672-F046D980ACFC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3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994D-0C2E-054B-B81B-537B2F34D486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91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383297"/>
            <a:ext cx="2639169" cy="610108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383297"/>
            <a:ext cx="7764512" cy="610108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7999-807F-514F-9C58-CCA0BF735DC9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79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386B-C8DA-A64B-8B9C-FD28215BAE07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11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794830"/>
            <a:ext cx="10556677" cy="29947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4817875"/>
            <a:ext cx="10556677" cy="1574849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3F2B-851B-E642-8031-1AFDAC0D5D8F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06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110B-14BA-2648-9C85-9ACAEDAB5D5C}" type="datetime1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27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383297"/>
            <a:ext cx="10556677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764832"/>
            <a:ext cx="51779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629749"/>
            <a:ext cx="51779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764832"/>
            <a:ext cx="52034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629749"/>
            <a:ext cx="52034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1A2F9-A925-7C41-A2F8-8CEFE8397EEF}" type="datetime1">
              <a:rPr lang="ru-RU" smtClean="0"/>
              <a:t>12.02.2021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9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0CD-251B-8D4E-80EC-8EE557DEB270}" type="datetime1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2EDD-EB01-004F-A77D-A44AD5F7C663}" type="datetime1">
              <a:rPr lang="ru-RU" smtClean="0"/>
              <a:t>12.02.2021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1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036569"/>
            <a:ext cx="6196310" cy="5116178"/>
          </a:xfrm>
        </p:spPr>
        <p:txBody>
          <a:bodyPr/>
          <a:lstStyle>
            <a:lvl1pPr>
              <a:defRPr sz="3212"/>
            </a:lvl1pPr>
            <a:lvl2pPr>
              <a:defRPr sz="2811"/>
            </a:lvl2pPr>
            <a:lvl3pPr>
              <a:defRPr sz="2409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B937-F672-974A-A4F0-0DDE3DA5A3A9}" type="datetime1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50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036569"/>
            <a:ext cx="6196310" cy="5116178"/>
          </a:xfrm>
        </p:spPr>
        <p:txBody>
          <a:bodyPr anchor="t"/>
          <a:lstStyle>
            <a:lvl1pPr marL="0" indent="0">
              <a:buNone/>
              <a:defRPr sz="3212"/>
            </a:lvl1pPr>
            <a:lvl2pPr marL="458983" indent="0">
              <a:buNone/>
              <a:defRPr sz="2811"/>
            </a:lvl2pPr>
            <a:lvl3pPr marL="917966" indent="0">
              <a:buNone/>
              <a:defRPr sz="2409"/>
            </a:lvl3pPr>
            <a:lvl4pPr marL="1376949" indent="0">
              <a:buNone/>
              <a:defRPr sz="2008"/>
            </a:lvl4pPr>
            <a:lvl5pPr marL="1835932" indent="0">
              <a:buNone/>
              <a:defRPr sz="2008"/>
            </a:lvl5pPr>
            <a:lvl6pPr marL="2294915" indent="0">
              <a:buNone/>
              <a:defRPr sz="2008"/>
            </a:lvl6pPr>
            <a:lvl7pPr marL="2753898" indent="0">
              <a:buNone/>
              <a:defRPr sz="2008"/>
            </a:lvl7pPr>
            <a:lvl8pPr marL="3212882" indent="0">
              <a:buNone/>
              <a:defRPr sz="2008"/>
            </a:lvl8pPr>
            <a:lvl9pPr marL="3671865" indent="0">
              <a:buNone/>
              <a:defRPr sz="200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D22D-5E39-8F4C-B7FD-D0F9E543B3CD}" type="datetime1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98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83297"/>
            <a:ext cx="1055667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916484"/>
            <a:ext cx="1055667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D3140-0CDD-0A42-841C-3D3BA030B895}" type="datetime1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6672697"/>
            <a:ext cx="4130873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2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121621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60072"/>
            <a:ext cx="10881503" cy="315989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3872216" y="1159560"/>
            <a:ext cx="3959451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3802911" y="1230400"/>
            <a:ext cx="4098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ЗАОЗЕРСК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75" y="1034580"/>
            <a:ext cx="1063658" cy="12519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599" y="1034581"/>
            <a:ext cx="1149157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619959"/>
              </p:ext>
            </p:extLst>
          </p:nvPr>
        </p:nvGraphicFramePr>
        <p:xfrm>
          <a:off x="1024467" y="2911740"/>
          <a:ext cx="10151532" cy="22058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73739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488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ХОККЕЙНЫЙ КОРТ</a:t>
                      </a:r>
                    </a:p>
                    <a:p>
                      <a:pPr algn="ctr"/>
                      <a:endParaRPr lang="ru-RU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endParaRPr lang="ru-RU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endParaRPr lang="ru-RU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БЕСПЛАТНОЕ МАССОВОЕ</a:t>
                      </a:r>
                      <a:r>
                        <a:rPr lang="ru-RU" baseline="0" dirty="0" smtClean="0">
                          <a:latin typeface="Muller Narrow Light" panose="00000400000000000000" pitchFamily="50" charset="-52"/>
                        </a:rPr>
                        <a:t> </a:t>
                      </a:r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КАТАНИЕ</a:t>
                      </a:r>
                      <a:r>
                        <a:rPr lang="ru-RU" baseline="0" dirty="0" smtClean="0">
                          <a:latin typeface="Muller Narrow Light" panose="00000400000000000000" pitchFamily="50" charset="-52"/>
                        </a:rPr>
                        <a:t> НА КОНЬКАХ</a:t>
                      </a:r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КАЖДУЮ СУББОТУ И ВОСКРЕСЕНЬЕ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10.00-22.00</a:t>
                      </a:r>
                    </a:p>
                    <a:p>
                      <a:pPr algn="ctr"/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1028" y="4425415"/>
            <a:ext cx="562788" cy="51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87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10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АЛЕКСАНДРОВСК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941627"/>
              </p:ext>
            </p:extLst>
          </p:nvPr>
        </p:nvGraphicFramePr>
        <p:xfrm>
          <a:off x="1024467" y="2919760"/>
          <a:ext cx="10151532" cy="31522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9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ПЛАВАТЕЛЬНОГО БАССЕЙНА  И ТРЕНАЖЕРНОГО ЗАЛА ДЛЯ ООО «ДЕТИ ВОЙНЫ» И ПОЛЯРНИНСКОГО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ОТДЕЛЕНИЯ ВСЕРОССИЙСКОГО ОБЩЕСТВА СЛЕПЫХ (65+)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ПОНЕДЕЛЬНИК-СУББОТА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07.00-14.00 ; 20.00-22.00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10.00-14.00</a:t>
                      </a:r>
                    </a:p>
                    <a:p>
                      <a:pPr algn="ctr"/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700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СПОРТИВНАЯ ПЛОЩАДКА И ЛЫЖНАЯ ТРАССА МБУДО ДЮСШ Г. ГАДЖИЕВО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09.00-20.00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(СПОРТИВНАЯ ПЛОЩАДКА)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09.00-21.00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(ЛЫЖНАЯ ТРАССА)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97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ОТКРЫТЫЙ СТАДИОН И КАТОК МБУДО ДЮСШ Г. СНЕЖНОГОРСКА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11.00-17.00 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89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ОТКРЫТЫЙ КАТОК МАУДО ДЮСШ Г. ПОЛЯРНЫЙ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16.00-22.00 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6" y="1034459"/>
            <a:ext cx="1403976" cy="140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23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11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910080"/>
            <a:ext cx="10881503" cy="220060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ТЕРСКИЙ МУНИЦИПАЛЬНЫЙ РАЙОН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290" y="1060254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874692"/>
              </p:ext>
            </p:extLst>
          </p:nvPr>
        </p:nvGraphicFramePr>
        <p:xfrm>
          <a:off x="1024467" y="3258051"/>
          <a:ext cx="10151532" cy="144462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ОБЪЕКТ</a:t>
                      </a:r>
                      <a:endParaRPr lang="ru-RU" sz="1600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УСЛУГА, ОКАЗЫВАЕМАЯ В РАМКАХ АКЦИИ</a:t>
                      </a:r>
                      <a:endParaRPr lang="ru-RU" sz="1600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ГРАФИК ПРЕДОСТАВЛЕНИЯ</a:t>
                      </a:r>
                      <a:endParaRPr lang="ru-RU" sz="1600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9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КАТОК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(П. УМБА, УЛ. БЕЛОМОРСКАЯ, 1)</a:t>
                      </a:r>
                      <a:endParaRPr lang="ru-RU" sz="16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600" dirty="0" smtClean="0">
                          <a:latin typeface="Muller Narrow Light" panose="00000400000000000000" pitchFamily="50" charset="-52"/>
                        </a:rPr>
                        <a:t>БЕСПЛАТНЫЙ ВХОД НА КАТОК ДЛЯ ЛИЦ СТАРШЕ 18 ЛЕТ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КАЖДОЕ </a:t>
                      </a: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ПЕРВОЕ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ВОСКРЕСЕНЬЕ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МЕСЯЦА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15.00-21.00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97" y="1019953"/>
            <a:ext cx="1150436" cy="14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12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ОЛЕНЕГОРСК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607232"/>
              </p:ext>
            </p:extLst>
          </p:nvPr>
        </p:nvGraphicFramePr>
        <p:xfrm>
          <a:off x="1024467" y="2919760"/>
          <a:ext cx="10151532" cy="339302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9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 ФИЗКУЛЬТУРЫ МУС «УСЦ»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ПРЕДОСТАВЛЕНИЕ БОЛЬШОГО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СПОТИВНОГО ЗАЛА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 20.00-21.00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(БАСКЕТБОЛ ДЛЯ ВЗРОСЛЫХ)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16.30-18.00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(МИНИ-ФУТБОЛ</a:t>
                      </a:r>
                      <a:r>
                        <a:rPr lang="ru-RU" sz="1200" baseline="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 ДЛЯ ВЗРОСЛЫХ)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 ФИЗКУЛЬТУРЫ МУС «УСЦ»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ПРЕДОСТАВЛЕНИЕ БОЛЬШОГО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СПОТИВНОГО ЗАЛА (МИНИ-ФУТБОЛ, ВЕТЕРАНЫ) , ЛЬГОТА - </a:t>
                      </a:r>
                      <a:r>
                        <a:rPr lang="ru-RU" sz="16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80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РУБЛЕЙ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18.00-19.30 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832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 ФИЗКУЛЬТУРЫ МУС «УСЦ»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ПРЕДОСТАВЛЕНИЕ БОЛЬШОГО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СПОТИВНОГО ЗАЛА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 10.00-11.30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(ПОДГОТОВКА И СДАЧА ГТО)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14.30-16.30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(МИНИ-ФУТБОЛ</a:t>
                      </a:r>
                      <a:r>
                        <a:rPr lang="ru-RU" sz="1200" baseline="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 ДЛЯ ДЕТЕЙ)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89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 ФИЗКУЛЬТУРЫ МУС «УСЦ»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ПРЕДОСТАВЛЕНИЕ ПЛАВАТЕЛЬНОГО БАССЕЙНА ПЕНСИОНЕРАМ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, ЛЬГОТА - </a:t>
                      </a:r>
                      <a:r>
                        <a:rPr lang="ru-RU" sz="16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80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РУБЛЕЙ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09.00-13.00 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69" y="1085417"/>
            <a:ext cx="1047018" cy="125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97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13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ОЛЕНЕГОРСК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003590"/>
              </p:ext>
            </p:extLst>
          </p:nvPr>
        </p:nvGraphicFramePr>
        <p:xfrm>
          <a:off x="1024467" y="2765647"/>
          <a:ext cx="10151532" cy="35149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9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 ФИЗКУЛЬТУРЫ МУС «УСЦ»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ПРЕДОСТАВЛЕНИЕ ПЛАВАТЕЛЬНОГО БАССЕЙНА ДЛЯ ШКОЛЫ-ИНТЕРНАТА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 11.00-12.00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(ЗАНЯТИЯ</a:t>
                      </a:r>
                      <a:r>
                        <a:rPr lang="ru-RU" sz="1200" baseline="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 С ИНСТРУКТОРОМ</a:t>
                      </a:r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)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12.00-13.00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(СВОБОДНОЕ ПЛАВАНИЕ</a:t>
                      </a:r>
                      <a:r>
                        <a:rPr lang="ru-RU" sz="1200" baseline="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)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ЛЫЖНАЯ БАЗА, «ЛЕСОПАРК»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СВОБОДНОЕ ПОСЕЩЕНИЕ ЛЫЖНОЙ БАЗЫ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10.00-16.00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832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СШ «ОЛИМП»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СПОРТИВНОЙ ПЛОЩАДКИ (ФУТБОЛ)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И УЛИЧНЫХ ТРЕНАЖЕРОВ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09.00-14.00</a:t>
                      </a:r>
                    </a:p>
                    <a:p>
                      <a:pPr algn="ctr"/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89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СШ «ОЛИМП»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КАТАНИЕ НА КОНЬКАХ И ПРОКАТ ЛЫЖ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15.30-18</a:t>
                      </a:r>
                      <a:r>
                        <a:rPr lang="ru-RU" sz="12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.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00 </a:t>
                      </a:r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(ВХОД НА ЛЕД)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10.30-14.00</a:t>
                      </a:r>
                      <a:r>
                        <a:rPr lang="ru-RU" sz="12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 (ПРОКАТ ЛЫЖ)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69" y="1085417"/>
            <a:ext cx="1047018" cy="125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0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14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МОНЧЕГОРСК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792178"/>
              </p:ext>
            </p:extLst>
          </p:nvPr>
        </p:nvGraphicFramePr>
        <p:xfrm>
          <a:off x="1024467" y="2765647"/>
          <a:ext cx="10151532" cy="368721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96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ЕЖЕГОДНЫЙ ГОРОДСКОЙ КОНКУРС «ЛЫЖНЯ ЗОВЕТ!»</a:t>
                      </a: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>
                          <a:latin typeface="Muller Narrow Light" panose="00000400000000000000" pitchFamily="50" charset="-52"/>
                        </a:rPr>
                        <a:t>КАТАНИЕ НА БЕГОВЫХ ЛЫЖАХ В РАМКАХ КОНКУРСА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 С </a:t>
                      </a:r>
                      <a:r>
                        <a:rPr lang="ru-RU" sz="1400" dirty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ОСВЕЩЕННАЯ ЛЫЖНАЯ ТРАССА (УЛ. НАГОРНАЯ,</a:t>
                      </a:r>
                      <a:r>
                        <a:rPr lang="ru-RU" sz="11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17)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  <a:endParaRPr lang="ru-RU" sz="11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11.00-22.00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marL="0" marR="0" lvl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ХОККЕЙНЫЙ КОРТ (ПР. КИРОВА, 3)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  <a:endParaRPr lang="ru-RU" sz="11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10.00-22.00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marL="0" marR="0" lvl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УЛИЧНЫЕ ТРЕНАЖЕРНЫЕ ПЛОЩАДКИ,</a:t>
                      </a:r>
                    </a:p>
                    <a:p>
                      <a:pPr marL="0" marR="0" lvl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ПЛОЩАДКА ДЛЯ МИНИ-ФУТБОЛА, ТРОПА ЗДОРОВЬЯ (ГОРОДСКОЙ ПАРК)</a:t>
                      </a:r>
                    </a:p>
                    <a:p>
                      <a:pPr marL="0" marR="0" lvl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ГОРОДОШНЫЙ КОРТ (ПР. КИРОВА, 3)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БЕСПЛАТНОЕ ПОСЕЩЕНИЕ ОБЪЕКТОВ</a:t>
                      </a:r>
                      <a:endParaRPr lang="ru-RU" sz="11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КРУГЛОСУТОЧНО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МАССОВОЕ КАТАНИЕ НА КОНЬКАХ</a:t>
                      </a:r>
                    </a:p>
                    <a:p>
                      <a:pPr marL="0" marR="0" lvl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(ПР. КИРОВА, 3)</a:t>
                      </a: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КАТАНИЕ НА КОНЬКАХ</a:t>
                      </a:r>
                      <a:r>
                        <a:rPr lang="ru-RU" sz="1100" baseline="0" dirty="0" smtClean="0">
                          <a:latin typeface="Muller Narrow Light" panose="00000400000000000000" pitchFamily="50" charset="-52"/>
                        </a:rPr>
                        <a:t>, ЛЬГОТА - 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60</a:t>
                      </a:r>
                      <a:r>
                        <a:rPr lang="ru-RU" sz="1100" baseline="0" dirty="0" smtClean="0">
                          <a:latin typeface="Muller Narrow Light" panose="00000400000000000000" pitchFamily="50" charset="-52"/>
                        </a:rPr>
                        <a:t> РУБЛЕЙ ПЕНСИОНЕРАМ, ДЕТИ ДО 8 ЛЕТ С ОДНИМ СОПРАВОЖДАЮЩИМ БЕСПЛАТНО</a:t>
                      </a:r>
                      <a:endParaRPr lang="ru-RU" sz="11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  <a:cs typeface="Times New Roman" panose="02020603050405020304" pitchFamily="18" charset="0"/>
                        </a:rPr>
                        <a:t>СУББОТА, ВОСКРЕСЕНЬЕ 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19.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00-21.00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1" y="1017990"/>
            <a:ext cx="1289253" cy="156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1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15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МОНЧЕГОРСК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777974"/>
              </p:ext>
            </p:extLst>
          </p:nvPr>
        </p:nvGraphicFramePr>
        <p:xfrm>
          <a:off x="1024467" y="2765647"/>
          <a:ext cx="10151532" cy="289775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96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ФИЗКУЛЬТУРНО-ОЗДОРОВИТЕЛЬНЫЙ КОМПЛЕКС (ПР. ЛЕНИНА 8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А.)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 (ВОЛЕЙБОЛ-ДЛЯ ВЗРОСЛЫХ) 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20.15-21.45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 (ТЕННИС)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20.15-21.45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КРЫТЫЙ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ФУТБОЛЬНЫЙ МАНЕЖ </a:t>
                      </a:r>
                      <a:endParaRPr lang="ru-RU" sz="1400" baseline="0" dirty="0" smtClean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ПР.КИРОВА 3)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>
                          <a:latin typeface="Muller Narrow Light" panose="00000400000000000000" pitchFamily="50" charset="-52"/>
                        </a:rPr>
                        <a:t>БЕСПЛАТНОЕ ПОСЕЩЕНИЕ </a:t>
                      </a: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ОБЪЕКТА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  <a:cs typeface="Times New Roman" panose="02020603050405020304" pitchFamily="18" charset="0"/>
                        </a:rPr>
                        <a:t>ВОСКРЕСЕНЬЕ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  <a:cs typeface="Times New Roman" panose="02020603050405020304" pitchFamily="18" charset="0"/>
                        </a:rPr>
                        <a:t>(МИНИ-ФУТБОЛ ДЛЯ ВЗРОСЛЫХ)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  <a:cs typeface="Times New Roman" panose="02020603050405020304" pitchFamily="18" charset="0"/>
                        </a:rPr>
                        <a:t>20.00-21.30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ГОРНОЛЫЖНЫЙ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СКЛОН «ЛОПАРЬСТАН»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ПЕНСИОНЕРЫ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И ДЕТИ ДО </a:t>
                      </a:r>
                      <a:r>
                        <a:rPr lang="ru-RU" sz="1600" baseline="0" dirty="0" smtClean="0">
                          <a:latin typeface="Muller Narrow Light" panose="00000400000000000000" pitchFamily="50" charset="-52"/>
                        </a:rPr>
                        <a:t>14 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ЛЕТ ЛЬГОТА-</a:t>
                      </a:r>
                      <a:r>
                        <a:rPr lang="ru-RU" sz="16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125 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РУБ., ГРАЖДАНЕ ОТ </a:t>
                      </a:r>
                      <a:r>
                        <a:rPr lang="ru-RU" sz="1600" baseline="0" dirty="0" smtClean="0">
                          <a:latin typeface="Muller Narrow Light" panose="00000400000000000000" pitchFamily="50" charset="-52"/>
                        </a:rPr>
                        <a:t>70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ЛЕТ- 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БЕСПЛАТНО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10.00-20.00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01" y="1017990"/>
            <a:ext cx="1289253" cy="156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16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СЕВЕРОМОРСК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44312"/>
              </p:ext>
            </p:extLst>
          </p:nvPr>
        </p:nvGraphicFramePr>
        <p:xfrm>
          <a:off x="1024467" y="2765647"/>
          <a:ext cx="10151532" cy="3577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96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ПАРК (ЛЫЖНАЯ ТРАССА, ПЛОЩАДКА С УЛИЧНЫМИ ТРЕНАЖЕРАМИ)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ПЛОЩАДКИ С ТРЕНАЖЕРАМИ (СЕВЕРОМОРСК-3, ПГТ САФОНОВО)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66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ОТКРЫТЫЙ ХОККЕЙНЫЙ КОРТ (УЛ. ПОЛЯРНАЯ, 11)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КАТАНИЕ НА КОНЬКАХ, ТОВАРИЩЕСКИЕ МАТЧИ ХОККЕИСТОВ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2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ФУТБОЛЬНАЯ ПЛОЩАДКА (УЛ. САШИ</a:t>
                      </a:r>
                      <a:r>
                        <a:rPr lang="ru-RU" sz="12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КОВАЛЕВА, 7)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ОБУЧЕНИЕ НАВЫКАМ ИГРЫ В ФУТБОЛ НА СНЕГУ, ПРОБНЫЕ ИГРЫ ДЛЯ НАЧИНАЮЩИХ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16.00-22.00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ЛЫЖНАЯ ТРАССА (УЛ. ВОСТОЧНАЯ)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ОБУЧЕНИЕ ЛЫЖНЫМ ХОДАМ И ПЕРВЫМ НАВЫКАМ В ЛЫЖНОМ СПОРТЕ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13.00-21.00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ФУТБОЛЬНАЯ ПЛОЩАДКА (УЛ. ГАДЖИЕВА, 5</a:t>
                      </a:r>
                      <a:r>
                        <a:rPr lang="ru-RU" sz="12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ОБУЧЕНИЕ НАВЫКАМ ИГРЫ В ФУТБОЛ НА СНЕГУ, ПРОБНЫЕ ИГРЫ ДЛЯ НАЧИНАЮЩИХ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КРУГЛОСУТОЧНО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55" y="1017205"/>
            <a:ext cx="1330200" cy="148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43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17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КИРОВСК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127966"/>
              </p:ext>
            </p:extLst>
          </p:nvPr>
        </p:nvGraphicFramePr>
        <p:xfrm>
          <a:off x="1024467" y="2765647"/>
          <a:ext cx="10151532" cy="369023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16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96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«ГОРНЯК»</a:t>
                      </a:r>
                      <a:endParaRPr lang="ru-RU" sz="16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600" dirty="0" smtClean="0">
                          <a:latin typeface="Muller Narrow Light" panose="00000400000000000000" pitchFamily="50" charset="-52"/>
                        </a:rPr>
                        <a:t>БЕСПЛАТНЫЕ ГРУППОВЫЕ ЗАНЯТИЯ</a:t>
                      </a:r>
                      <a:r>
                        <a:rPr lang="ru-RU" sz="1600" baseline="0" dirty="0" smtClean="0">
                          <a:latin typeface="Muller Narrow Light" panose="00000400000000000000" pitchFamily="50" charset="-52"/>
                        </a:rPr>
                        <a:t> КИТАЙСКОЙ ГИМНАСТИКОЙ ЦИГУН</a:t>
                      </a:r>
                      <a:endParaRPr lang="ru-RU" sz="16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12.00-13.00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66704"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«ГОРНЯК»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600" dirty="0" smtClean="0">
                          <a:latin typeface="Muller Narrow Light" panose="00000400000000000000" pitchFamily="50" charset="-52"/>
                        </a:rPr>
                        <a:t>БЕСПЛАТНОЕ ПОСЕЩЕНИЕ УЛИЧНОГО ТРЕНАЖЕРНОГО ЗАЛА, СТРИТБОЛЬНОЙ ПЛОЩАДКИ,</a:t>
                      </a:r>
                      <a:r>
                        <a:rPr lang="ru-RU" sz="1600" baseline="0" dirty="0" smtClean="0">
                          <a:latin typeface="Muller Narrow Light" panose="00000400000000000000" pitchFamily="50" charset="-52"/>
                        </a:rPr>
                        <a:t> ЛЕДОВОЙ ПЛОЩАДКИ</a:t>
                      </a:r>
                      <a:endParaRPr lang="ru-RU" sz="16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11.00-20.00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(ЗИМА)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07.30-22.00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(ЛЕТО)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2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СКЕЙТПАРК  МАУ СОК «ГОРНЯК»</a:t>
                      </a:r>
                      <a:endParaRPr lang="ru-RU" sz="16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6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07.30-22.00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(ЛЕТО)</a:t>
                      </a:r>
                      <a:endParaRPr lang="ru-RU" sz="16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774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ПАРК ОТДЫХА, ЛЫЖНЫЙ КОМПЛЕКС «ТИРВАС», ХОККЕЙНЫЙ КОРТ (Н.П. КОАШВА)</a:t>
                      </a:r>
                      <a:endParaRPr lang="ru-RU" sz="16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ru-RU" sz="16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08.00-21.00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(ПАРК)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09.00-20.00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08" y="1034580"/>
            <a:ext cx="1021975" cy="152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53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18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ПОЛЯРНЫЕ ЗОРИ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497329"/>
              </p:ext>
            </p:extLst>
          </p:nvPr>
        </p:nvGraphicFramePr>
        <p:xfrm>
          <a:off x="1024467" y="2765647"/>
          <a:ext cx="10151532" cy="362238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119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958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ФИЗКУЛЬТУРНО-СПОРТИВНЫЙ КОМПЛЕКС: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ФОК (УЛ. ПАРТИЗАН ЗАПОЛЯРЬЯ, 19)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ЗАЛ (УЛ. СИВКО, 5)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ОБЪЕКТОВ ДЛЯ ВОСПИТАННИКОВ ДЮСШ (ТЕННИС, БАСКЕТБОЛ, ФУТБОЛ), ДШИ (ХОРЕОГРАФИЯ), УЧАСТНИКОВ ВОВ, ИНВАЛИДОВ ДЕТСТВА, ДЕТЕЙ-СИРОТ И ДЕТЕЙ, ОСТАВШИХСЯ БЕЗ ПОПЕЧЕНИЯ РОДИТЕЛЕЙ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ФОК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ПОНЕДЕЛЬНИК-СУББОТА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09.00-22.00 </a:t>
                      </a:r>
                      <a:endParaRPr lang="ru-RU" sz="1200" baseline="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СПОРТИВНЫЙ ЗАЛ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 09.00-22.00</a:t>
                      </a:r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ЛЫЖНЫЙ КОМПЛЕКС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 (РАБОТА ОСВЕЩЕННОЙ ТРАССЫ)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15.00-21.30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ГЛК «САЛМА»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ДЛЯ ЛИЦ СТАРШЕ 70 ЛЕТ И ДЕТЕЙ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ДО 5 ЛЕТ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 (ПОНЕДЕЛЬНИК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– ВЫХОДНОЙ)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09.00-18.00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29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ОТКРЫТАЯ ХОККЕЙНАЯ КОРОБКА И СТАДИОН МАУДО ДЮСШ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ОБЪЕКТОВ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09.00-21.00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29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«ТРОПА ЗДОРОВЬЯ»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ОБЪЕКТА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62" y="1079466"/>
            <a:ext cx="119062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11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19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3" y="1159560"/>
            <a:ext cx="7304925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7715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КАНДАЛАКШСКИЙ МУНИЦИПАЛЬНЫЙ РАЙОН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643117"/>
              </p:ext>
            </p:extLst>
          </p:nvPr>
        </p:nvGraphicFramePr>
        <p:xfrm>
          <a:off x="1024467" y="2765647"/>
          <a:ext cx="10151532" cy="36326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119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4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ТРОПА ЗДОРОВЬЯ, ФУТБОЛЬНОЕ ПОЛЕ, ЛЫЖНЫЕ ТРАССЫ, БЕГОВЫЕ ДОРОЖКИ МАУ «ДВОРЕЦ СПОРТА»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 ОБЪЕКТОВ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09.00-21.00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ХОККЕЙНЫЕ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ПЛОЩАДКИ: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УЛ. КИРОВСКАЯ АЛЛЕЯ 2А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УЛ.  ДАНИЛОВА, 28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СВОБОДНОЕ КАТАНИЕ НА КОНЬКАХ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09.00-21.00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ЛЫЖНЫЕ ТРАССЫ МАУДО ДЮСШ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ХОККЕЙНАЯ КОРОБКА (УЛ. КИРОВСКАЯ)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СПОРТИВНАЯ ПЛОЩАДКА МАУ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«ДВОРЕЦ СПОРТА»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 ОБЪЕКТОВ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ru-RU" sz="14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ОСВЕЩЕНИЕ СТАДИОНА ДО 22.00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09.00-21.00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29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ТРЕНАЖЕРНЫЙ ЗАЛ МАУДО ДЮСШ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ПОСЕЩЕНИЕ ТРЕНАЖЕРНОГО ЗАЛА ПО ПРЕДВАРИТЕЛЬНОЙ</a:t>
                      </a:r>
                      <a:r>
                        <a:rPr lang="ru-RU" sz="1400" baseline="0" dirty="0" smtClean="0">
                          <a:latin typeface="Muller Narrow Light" panose="00000400000000000000" pitchFamily="50" charset="-52"/>
                        </a:rPr>
                        <a:t> ЗАПИСИ</a:t>
                      </a:r>
                      <a:endParaRPr lang="ru-RU" sz="14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СУББОТА</a:t>
                      </a: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10.00-15.00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12.00-17.00</a:t>
                      </a:r>
                      <a:endParaRPr lang="ru-RU" sz="14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0" y="1034580"/>
            <a:ext cx="913129" cy="153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8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2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60072"/>
            <a:ext cx="10881503" cy="315989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3721655" y="1159560"/>
            <a:ext cx="4619851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3802910" y="1230400"/>
            <a:ext cx="4553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КОЛЬСКИЙ МУНИЦИПАЛЬНЫЙ РАЙОН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599" y="1034581"/>
            <a:ext cx="1149157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287307"/>
              </p:ext>
            </p:extLst>
          </p:nvPr>
        </p:nvGraphicFramePr>
        <p:xfrm>
          <a:off x="1024467" y="2911740"/>
          <a:ext cx="10151532" cy="211067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43128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13559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НАСЕЛЕННЫЕ ПУНКТЫ КОЛЬСКОГО</a:t>
                      </a:r>
                      <a:r>
                        <a:rPr lang="ru-RU" baseline="0" dirty="0" smtClean="0">
                          <a:latin typeface="Muller Narrow Light" panose="00000400000000000000" pitchFamily="50" charset="-52"/>
                        </a:rPr>
                        <a:t> МУНИЦИПАЛЬНОГО РАЙОНА</a:t>
                      </a:r>
                      <a:endParaRPr lang="ru-RU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endParaRPr lang="ru-RU" dirty="0" smtClean="0"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ПРОВЕДЕНИЕ АКЦИИ «СПОРТИВНОЕ ВОСКРЕСЕНЬЕ» .</a:t>
                      </a:r>
                    </a:p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ИНФОРМАЦИЯ О ПРОВЕДЕНИИ РАЗМЕЩАЕТСЯ В ГРУППЕ </a:t>
                      </a:r>
                      <a:r>
                        <a:rPr lang="en-US" dirty="0" smtClean="0">
                          <a:latin typeface="Muller Narrow Light" panose="00000400000000000000" pitchFamily="50" charset="-52"/>
                          <a:hlinkClick r:id="rId3"/>
                        </a:rPr>
                        <a:t>https://vk.com/club11216210</a:t>
                      </a:r>
                      <a:r>
                        <a:rPr lang="ru-RU" smtClean="0">
                          <a:latin typeface="Muller Narrow Light" panose="00000400000000000000" pitchFamily="50" charset="-52"/>
                        </a:rPr>
                        <a:t> </a:t>
                      </a:r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КАЖДОЕ </a:t>
                      </a:r>
                      <a:r>
                        <a:rPr lang="ru-RU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ВОСКРЕСЕНЬЕ</a:t>
                      </a:r>
                    </a:p>
                    <a:p>
                      <a:pPr algn="ctr"/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39" y="1016147"/>
            <a:ext cx="1078771" cy="139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0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20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376645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3" y="1159560"/>
            <a:ext cx="7304925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7715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ЛОВОЗЕРСКИЙ МУНИЦИПАЛЬНЫЙ РАЙОН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495503"/>
              </p:ext>
            </p:extLst>
          </p:nvPr>
        </p:nvGraphicFramePr>
        <p:xfrm>
          <a:off x="1024467" y="2765647"/>
          <a:ext cx="10151532" cy="281150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119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4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ХОККЕЙНЫЙ КОРТ (С. ЛОВОЗЕРО)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КАТОК (С. КРАСНОЩЕЛЬЕ)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ХОККЕЙНЫЙ КОРТ (П. РЕВДА)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ЛЫЖНАЯ ТРАССА (С. ЛОВОЗЕРО И П. РЕВДА)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ПЛОЩАДКА С ТРЕНАЖЕРАМИ (П. РЕВДА)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ПЛОЩАДКА ГТО (П. РЕВДА)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КАТАНИЕ НА ЛЫЖАХ И КОНЬКАХ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ru-RU" sz="1100" dirty="0" smtClean="0">
                        <a:latin typeface="Muller Narrow Light" panose="00000400000000000000" pitchFamily="50" charset="-52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ru-RU" sz="1100" dirty="0" smtClean="0">
                        <a:latin typeface="Muller Narrow Light" panose="00000400000000000000" pitchFamily="50" charset="-52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ru-RU" sz="1100" dirty="0" smtClean="0">
                        <a:latin typeface="Muller Narrow Light" panose="00000400000000000000" pitchFamily="50" charset="-52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БЕСПЛАТНЫЕ ОБЪЕКТЫ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09.00-21.00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  <a:r>
                        <a:rPr lang="en-US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до</a:t>
                      </a:r>
                      <a:r>
                        <a:rPr lang="ru-RU" sz="11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21.00</a:t>
                      </a: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ЕЖЕДНЕВНО</a:t>
                      </a:r>
                      <a:endParaRPr lang="ru-RU" sz="11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ТРЕНАЖЕРНЫЙ ЗАЛ МБОУ ДЮСШ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БЕСПЛАТНЫЕ ЗАНЯТИЯ НА ТРЕНАЖЕРАХ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282828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16.00-20.00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(ЗАНЯТИЯ СЕКЦИЙ)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20.00-22.00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(БОДИБИЛДИНГ)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3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</a:t>
                      </a:r>
                      <a:r>
                        <a:rPr lang="ru-RU" sz="11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КОМПЛЕКС МБОУ ДО ДЮСШ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БЕСПЛАТНЫЕ ЗАНЯТИЯ СЕКЦИЙ И ЛЮБИТЕЛЬСКИХ ОБЪЕДИНЕНИЙ ПО ТЕННИСУ И СААМСКОМУ ФУТБОЛУ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 </a:t>
                      </a:r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08.00-20.00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(СЕКЦИИ)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ПЯТНИЦА, ВОСКРЕСЕНЬЕ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</a:t>
                      </a:r>
                      <a:r>
                        <a:rPr lang="ru-RU" sz="11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20.00-22.00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(ОБЪЕДИНЕНИЯ)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97" y="1035958"/>
            <a:ext cx="1265103" cy="154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58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3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96646"/>
            <a:ext cx="10881503" cy="37141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ПЕЧЕНГСКИЙ МУНИЦИПАЛЬНЫЙ ОКРУГ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019910"/>
              </p:ext>
            </p:extLst>
          </p:nvPr>
        </p:nvGraphicFramePr>
        <p:xfrm>
          <a:off x="1024467" y="2911739"/>
          <a:ext cx="10151532" cy="30774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974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476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МБУ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«СК «МЕТАЛЛУРГ»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Char char="-"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БЕСПЛАТНЫЕ СЕАНСЫ СВОБОДНОГО ПЛАВАНИЯ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ТРЕНАЖЕРНОГО ЗАЛА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БЕСПЛАТНОЕ ПОСЕЩЕНИЕ МУЛЬТИФИТНЕС ЗАЛА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14.45-15.30; 15.45-16.30</a:t>
                      </a:r>
                    </a:p>
                    <a:p>
                      <a:pPr algn="ctr"/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15.00-16.00</a:t>
                      </a:r>
                    </a:p>
                    <a:p>
                      <a:pPr algn="ctr"/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14.00-15.00</a:t>
                      </a:r>
                    </a:p>
                    <a:p>
                      <a:pPr algn="ctr"/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8302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МСУ «СК «ДЕЛЬФИН»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БЕСПЛАТНЫЙ СЕАНС СВОБОДНОГО ПЛАВАНИЯ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19.00-20.00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70829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ДВОРЕЦ СПОРТА «СТРОИТЕЛЬ»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 ТРЕНАЖЕРНОГО ЗАЛА</a:t>
                      </a:r>
                    </a:p>
                    <a:p>
                      <a:pPr marL="0" marR="0" indent="0" algn="ctr" defTabSz="9179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>
                          <a:latin typeface="Muller Narrow Light" panose="00000400000000000000" pitchFamily="50" charset="-52"/>
                        </a:rPr>
                        <a:t>БЕСПЛАТНОЕ ПОСЕЩЕНИЕ СПОРТИВНОГО ЗАЛА</a:t>
                      </a: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ru-RU" sz="12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СУББОТА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14.00-16.00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14.00-16.00</a:t>
                      </a:r>
                    </a:p>
                    <a:p>
                      <a:pPr algn="ctr"/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04" y="1035143"/>
            <a:ext cx="1040775" cy="135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86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4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96646"/>
            <a:ext cx="10881503" cy="37141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КОВДОРСКИЙ МУНИЦИПАЛЬНЫЙ ОКРУГ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07445"/>
              </p:ext>
            </p:extLst>
          </p:nvPr>
        </p:nvGraphicFramePr>
        <p:xfrm>
          <a:off x="1024467" y="2911739"/>
          <a:ext cx="10151532" cy="232684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76764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7795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ПЛАВАТЕЛЬНЫЙ</a:t>
                      </a:r>
                      <a:r>
                        <a:rPr lang="ru-RU" baseline="0" dirty="0" smtClean="0">
                          <a:latin typeface="Muller Narrow Light" panose="00000400000000000000" pitchFamily="50" charset="-52"/>
                        </a:rPr>
                        <a:t> БАССЕЙН МАОУ ДО ДООПЦ</a:t>
                      </a:r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Char char="-"/>
                      </a:pPr>
                      <a:r>
                        <a:rPr lang="ru-RU" sz="1800" dirty="0" smtClean="0">
                          <a:latin typeface="Muller Narrow Light" panose="00000400000000000000" pitchFamily="50" charset="-52"/>
                        </a:rPr>
                        <a:t>ПОСЕЩЕНИЕ СЕАНСОВ</a:t>
                      </a:r>
                      <a:r>
                        <a:rPr lang="ru-RU" sz="1800" baseline="0" dirty="0" smtClean="0">
                          <a:latin typeface="Muller Narrow Light" panose="00000400000000000000" pitchFamily="50" charset="-52"/>
                        </a:rPr>
                        <a:t> ПЛАВАНИЯ ЗА </a:t>
                      </a:r>
                      <a:r>
                        <a:rPr lang="ru-RU" sz="2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150</a:t>
                      </a:r>
                      <a:r>
                        <a:rPr lang="ru-RU" sz="1800" baseline="0" dirty="0" smtClean="0">
                          <a:latin typeface="Muller Narrow Light" panose="00000400000000000000" pitchFamily="50" charset="-52"/>
                        </a:rPr>
                        <a:t> РУБЛЕЙ</a:t>
                      </a:r>
                      <a:endParaRPr lang="ru-RU" sz="18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ЕЖЕНЕДЕЛЬНО ПО </a:t>
                      </a:r>
                      <a:r>
                        <a:rPr lang="ru-RU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ВОСКРЕСЕНЬЯМ</a:t>
                      </a:r>
                      <a:endParaRPr lang="ru-RU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7795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Muller Narrow Light" panose="00000400000000000000" pitchFamily="50" charset="-52"/>
                        </a:rPr>
                        <a:t>ГОРОДСКОЙ ЛЫЖНЫЙ СТАДИОН</a:t>
                      </a:r>
                      <a:endParaRPr lang="ru-RU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8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  <a:endParaRPr lang="ru-RU" sz="18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СУББОТА, ВОСКРЕСЕНЬЕ</a:t>
                      </a:r>
                      <a:endParaRPr lang="ru-RU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3" y="996409"/>
            <a:ext cx="1071534" cy="132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7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5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96646"/>
            <a:ext cx="10881503" cy="37141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ОСТРОВНОЙ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415634"/>
              </p:ext>
            </p:extLst>
          </p:nvPr>
        </p:nvGraphicFramePr>
        <p:xfrm>
          <a:off x="1024467" y="2624063"/>
          <a:ext cx="10151532" cy="34334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751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8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КАТОК СЕЗОННЫЙ (ЛЕДОВЫЙ КОРТ)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КРУГЛОСУТОЧНО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11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ПЛОЩАДКА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РАЗВЛЕКАТЕЛЬНЫХ СПОРТИВНЫХ ИГР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КРУГЛОСУТОЧНО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10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ДЕТСКАЯ ПЛОЩАДКА С ТРЕНАЖЕРАМИ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КРУГЛОСУТОЧНО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8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СПОРТИВНАЯ ПЛОЩАДКА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КРУГЛОСУТОЧНО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685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ТРЕНАЖЕРНЫЙ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ЗАЛ </a:t>
                      </a: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МБУК </a:t>
                      </a:r>
                      <a:r>
                        <a:rPr lang="ru-RU" sz="1400" dirty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«ЦКД                 и БО ЗАТО г. Островной</a:t>
                      </a: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 СУББОТАМ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12.00-18.00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99" y="1034580"/>
            <a:ext cx="1081388" cy="136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7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6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496646"/>
            <a:ext cx="10881503" cy="33368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 АПАТИТЫ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49446"/>
              </p:ext>
            </p:extLst>
          </p:nvPr>
        </p:nvGraphicFramePr>
        <p:xfrm>
          <a:off x="1024467" y="2624063"/>
          <a:ext cx="10151532" cy="29153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751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86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ХОККЕЙНАЯ КОРОБКА (УЛ. ФЕСТИВАЛЬНАЯ,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19А)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СУББОТАМ И ВОСКРЕСЕНЬЯМ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12.00-21.00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11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ЛЫЖНЫЕ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ТРАССЫ МАУ ФСК «АТЛЕТ»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БЕСПЛАТНОЕ ПОСЕЩЕНИЕ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08.00-21.00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10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КОМПЛЕКС «ОЛИМП»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ПРЕДОСТАВЛЕНИЕ ФУТБОЛЬНОГО ПОЛЯ ДЛЯ ТРЕНИРОВОЧНОГО ПРОЦЕССА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09.00-11.00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685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УЧЕБНО-ТРЕНИРОВОЧНЫЙ СКЛОН НА ГОРЕ ВОРОБЬИНАЯ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ПРЕДОСТАВЛЕНИЕ СКЛОНА И КАНАТНО-БУКСИРОВОЧНОЙ ДОРОГИ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13.00-14.00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97" y="1022636"/>
            <a:ext cx="1101512" cy="137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7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ВИДЯЕВО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183009"/>
              </p:ext>
            </p:extLst>
          </p:nvPr>
        </p:nvGraphicFramePr>
        <p:xfrm>
          <a:off x="1024467" y="2884799"/>
          <a:ext cx="10151532" cy="334519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9462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500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ХОККЕЙНЫЙ КОРТ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КАТАНИЕ НА КОНЬКАХ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11.00-19.00</a:t>
                      </a:r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33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ЛЫЖНЯ В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РАЙОНЕ ГОРЫ ЛЬВИНКИ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КАТАНИЕ НА ЛЫЖАХ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</a:t>
                      </a:r>
                      <a:endParaRPr lang="ru-RU" sz="14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  <a:p>
                      <a:pPr algn="ctr"/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33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«ТРОПА ЗДОРОВЬЯ» (РАЙОН ДОМОВ</a:t>
                      </a:r>
                      <a:r>
                        <a:rPr lang="ru-RU" sz="14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18-46 ПО УЛ. ЗАРЕЧНОЙ)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latin typeface="Muller Narrow Light" panose="00000400000000000000" pitchFamily="50" charset="-52"/>
                        </a:rPr>
                        <a:t>СКАНДИНАВСКАЯ ХОДЬБА, КАТАНИЕ НА ЛЫЖАХ</a:t>
                      </a:r>
                      <a:endParaRPr lang="ru-RU" sz="14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ЕЖЕДНЕВНО</a:t>
                      </a:r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С 11.30 ДО 20.00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33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СОК «ФРЕГАТ»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ЛЬГОТНОЕ ПРЕДОСТАВЛЕНИЕ ДОРОЖЕК ДЛЯ ПЛАВАНИЯ ПЕНСИОНЕРАМ</a:t>
                      </a:r>
                      <a:endParaRPr lang="ru-RU" sz="1400" dirty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ПО РАСПИСАНИЮ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ПРИ ПРЕДЪЯВЛЕНИИ ПЕНСИОННОГО УДОСТОВЕРЕНИЯ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533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СОК «ФРЕГАТ»</a:t>
                      </a:r>
                      <a:endParaRPr lang="ru-RU" sz="14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ЛЬГОТНОЕ ПРЕДОСТАВЛЕНИЕ ДОРОЖЕК ДЛЯ БОУЛИНГА СЕМЬЯМ С ДЕТЬМИ</a:t>
                      </a:r>
                      <a:endParaRPr lang="ru-RU" sz="1400" dirty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</a:t>
                      </a:r>
                      <a:r>
                        <a:rPr lang="ru-RU" sz="1400" baseline="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час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(ВРЕМЯ НЕОБХОДИМО УТОЧНЯТЬ)</a:t>
                      </a:r>
                      <a:endParaRPr lang="ru-RU" sz="1400" dirty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02" y="988191"/>
            <a:ext cx="1223185" cy="153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28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8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ГОРОД-ГЕРОЙ МУРМАНСК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325590"/>
              </p:ext>
            </p:extLst>
          </p:nvPr>
        </p:nvGraphicFramePr>
        <p:xfrm>
          <a:off x="1024467" y="2692400"/>
          <a:ext cx="10151532" cy="382860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2619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ПЛАВАТЕЛЬНЫЙ</a:t>
                      </a:r>
                      <a:r>
                        <a:rPr lang="ru-RU" sz="12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БАССЕЙН (Ул. Челюскинцев, 2)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БЕСПЛАТНЫЙ СЕАНС ПЛАВАНИЯ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КАЖДОЕ ВОСКРЕСЕНЬЕ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13.00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ЛЕДОВЫЙ ДВОРЕЦ (ул. Челюскинцев, 2А)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БЕСПЛАТНЫЙ СЕАНС МАССОВОГО КАТАНИЯ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КАЖДУЮ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СУББОТУ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13.15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МАУ ГСЦ «АВАНГАРД»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МАССОВОЕ КАТАНИЕ НА КОНЬКАХ</a:t>
                      </a:r>
                      <a:endParaRPr lang="ru-RU" sz="11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11.00-20.00</a:t>
                      </a:r>
                      <a:endParaRPr lang="ru-RU" sz="11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«ЛЬДИНКА»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МАССОВОЕ КАТАНИЕ НА КОНЬКАХ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ru-RU" sz="11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КАЖДЫЙ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 ПОНЕДЕЛЬНИК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Muller Narrow Light" panose="00000400000000000000" pitchFamily="50" charset="-52"/>
                      </a:endParaRP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12.00-20.00</a:t>
                      </a:r>
                      <a:endParaRPr lang="ru-RU" sz="11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СТАДИОН «ЮНОСТЬ»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МАССОВОЕ КАТАНИЕ НА КОНЬКАХ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12.00-20.00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432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 «СНЕЖИНКА»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КАТАНИЕ</a:t>
                      </a:r>
                      <a:r>
                        <a:rPr lang="ru-RU" sz="1100" baseline="0" dirty="0" smtClean="0">
                          <a:latin typeface="Muller Narrow Light" panose="00000400000000000000" pitchFamily="50" charset="-52"/>
                        </a:rPr>
                        <a:t> НА ЛЫЖАХ</a:t>
                      </a:r>
                      <a:endParaRPr lang="ru-RU" sz="1100" dirty="0" smtClean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10.00-14.00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(ДО 4 АПРЕЛЯ)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990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СЕМЕНОВСКОЕ</a:t>
                      </a:r>
                      <a:r>
                        <a:rPr lang="ru-RU" sz="1100" baseline="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ОЗЕРО</a:t>
                      </a:r>
                      <a:endParaRPr lang="ru-RU" sz="11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100" dirty="0" smtClean="0">
                          <a:latin typeface="Muller Narrow Light" panose="00000400000000000000" pitchFamily="50" charset="-52"/>
                        </a:rPr>
                        <a:t>КАТАНИЕ НА ЛЫЖАХ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10.00-14.00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(ДО 4 АПРЕЛЯ)</a:t>
                      </a:r>
                      <a:endParaRPr lang="ru-RU" sz="11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7" y="1003064"/>
            <a:ext cx="1139129" cy="152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94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3A5BFE0-E91D-0D46-B321-6319175DD0AB}"/>
              </a:ext>
            </a:extLst>
          </p:cNvPr>
          <p:cNvSpPr/>
          <p:nvPr/>
        </p:nvSpPr>
        <p:spPr>
          <a:xfrm>
            <a:off x="0" y="916308"/>
            <a:ext cx="12236928" cy="5756389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199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245197" y="219640"/>
            <a:ext cx="6615914" cy="523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799" dirty="0" smtClean="0">
                <a:latin typeface="Muller Narrow Light" pitchFamily="2" charset="0"/>
              </a:rPr>
              <a:t>АКЦИЯ «КАЖДЫЕ ВЫХОДНЫЕ СО СПОРТОМ!»</a:t>
            </a:r>
            <a:endParaRPr lang="ru-RU" sz="2799" dirty="0">
              <a:latin typeface="Muller Narrow Light" pitchFamily="2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FE6FD12-5204-F849-AE42-68998B3143B2}"/>
              </a:ext>
            </a:extLst>
          </p:cNvPr>
          <p:cNvSpPr/>
          <p:nvPr/>
        </p:nvSpPr>
        <p:spPr>
          <a:xfrm>
            <a:off x="406099" y="1034580"/>
            <a:ext cx="184731" cy="6154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399" b="1" dirty="0">
              <a:solidFill>
                <a:srgbClr val="0082C8"/>
              </a:solidFill>
              <a:latin typeface="Muller Narrow ExtraBold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9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0830" y="2566607"/>
            <a:ext cx="10881503" cy="4002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="" xmlns:a16="http://schemas.microsoft.com/office/drawing/2014/main" id="{6EB00177-1B28-AF42-9789-3349D37A0553}"/>
              </a:ext>
            </a:extLst>
          </p:cNvPr>
          <p:cNvSpPr/>
          <p:nvPr/>
        </p:nvSpPr>
        <p:spPr>
          <a:xfrm>
            <a:off x="2578814" y="1159560"/>
            <a:ext cx="6513816" cy="734604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57" dirty="0"/>
          </a:p>
        </p:txBody>
      </p:sp>
      <p:sp>
        <p:nvSpPr>
          <p:cNvPr id="22" name="TextBox 21"/>
          <p:cNvSpPr txBox="1"/>
          <p:nvPr/>
        </p:nvSpPr>
        <p:spPr>
          <a:xfrm>
            <a:off x="2393879" y="1230400"/>
            <a:ext cx="6811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Muller Narrow ExtraBold" panose="00000900000000000000" pitchFamily="50" charset="-52"/>
              </a:rPr>
              <a:t>ЗАТО АЛЕКСАНДРОВСК</a:t>
            </a:r>
            <a:endParaRPr lang="ru-RU" sz="2000" b="1" dirty="0">
              <a:solidFill>
                <a:schemeClr val="bg1"/>
              </a:solidFill>
              <a:latin typeface="Muller Narrow ExtraBold" panose="00000900000000000000" pitchFamily="50" charset="-52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317" y="1034581"/>
            <a:ext cx="1278439" cy="135809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54507"/>
              </p:ext>
            </p:extLst>
          </p:nvPr>
        </p:nvGraphicFramePr>
        <p:xfrm>
          <a:off x="1024467" y="2642357"/>
          <a:ext cx="10151532" cy="380470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3844"/>
                <a:gridCol w="3383844"/>
                <a:gridCol w="3383844"/>
              </a:tblGrid>
              <a:tr h="61991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ОБЪЕКТ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УСЛУГА, ОКАЗЫВАЕМАЯ В РАМКАХ АКЦИИ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ГРАФИК ПРЕДОСТАВЛЕНИЯ</a:t>
                      </a:r>
                      <a:endParaRPr lang="ru-RU" dirty="0"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0082C8"/>
                    </a:solidFill>
                  </a:tcPr>
                </a:tc>
              </a:tr>
              <a:tr h="441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ПЛАВАТЕЛЬНЫЙ БАССЕЙН «ДЕЛЬФИН»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(Г. СНЕЖНОГОРСК)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БЕСПЛАТНЫЕ СЕАНСЫ ПЛАВАНИЯ ДЛЯ ЛИЦ 65+ ПОСЛЕ СНЯТИЯ ОГРАНИЧЕНИЙ, ДЛЯ ЛИЦ С ОВЗ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СУББОТА-ВОСКРЕСЕНЬЕ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08.00-08.45; 09.00-9.45 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0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СКИДКА </a:t>
                      </a:r>
                      <a:r>
                        <a:rPr lang="ru-RU" sz="1200" b="1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50%</a:t>
                      </a: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 НА ПОСЕЩЕНИЕ ТРЕНАЖЕРНОГО ЗАЛА ПЕНСИОНЕРАМ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ПОНЕДЕЛЬНИК-СУББОТА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07.00-14.00 ; 20.00-22.00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0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ТРЕНАЖЕРНОГО ЗАЛА ПЕНСИОНЕРАМ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10.00-14.00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0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СКИДКА </a:t>
                      </a:r>
                      <a:r>
                        <a:rPr lang="ru-RU" sz="1200" b="1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50%</a:t>
                      </a: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 НА ПОСЕЩЕНИЕ ПЛАВАТЕЛЬНОГО БАССЕЙНА ПЕНСИОНЕРАМ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ПОНЕДЕЛЬНИК-СУББОТА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07.00-14.00 ; 20.00-22.00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470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БЕСПЛАТНОЕ ПОСЕЩЕНИЕ ПЛАВАТЕЛЬНОГО БАССЕЙНА ПЕНСИОНЕРАМ</a:t>
                      </a:r>
                      <a:endParaRPr lang="ru-RU" sz="1200" dirty="0">
                        <a:latin typeface="Muller Narrow Light" panose="000004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10.00-14.00</a:t>
                      </a:r>
                      <a:endParaRPr lang="ru-RU" sz="1200" dirty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  <a:tr h="794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Muller Narrow Light" panose="00000400000000000000" pitchFamily="50" charset="-5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 «КАСКАД» (Г. ПОЛЯРНЫЙ)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Muller Narrow Light" panose="00000400000000000000" pitchFamily="50" charset="-52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СКИДКА 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70%</a:t>
                      </a:r>
                      <a:r>
                        <a:rPr lang="ru-RU" sz="1200" dirty="0" smtClean="0">
                          <a:latin typeface="Muller Narrow Light" panose="00000400000000000000" pitchFamily="50" charset="-52"/>
                        </a:rPr>
                        <a:t> НА ПОСЕЩЕНИЕ ПЛАВАТЕЛЬНОГО БАССЕЙНА  И ТРЕНАЖЕРНОГО ЗАЛА МОЛОДЫМ МАМАМ ДО 26 ЛЕТ</a:t>
                      </a:r>
                    </a:p>
                  </a:txBody>
                  <a:tcPr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ПОНЕДЕЛЬНИК-СУББОТА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07.00-14.00 ; 20.00-22.00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Muller Narrow Light" panose="00000400000000000000" pitchFamily="50" charset="-52"/>
                        </a:rPr>
                        <a:t>ВОСКРЕСЕНЬЕ</a:t>
                      </a:r>
                      <a:r>
                        <a:rPr lang="ru-RU" sz="1200" dirty="0" smtClean="0">
                          <a:solidFill>
                            <a:srgbClr val="F05A28"/>
                          </a:solidFill>
                          <a:latin typeface="Muller Narrow ExtraBold" panose="00000900000000000000" pitchFamily="50" charset="-52"/>
                        </a:rPr>
                        <a:t> 10.00-14.00</a:t>
                      </a:r>
                    </a:p>
                    <a:p>
                      <a:pPr algn="ctr"/>
                      <a:endParaRPr lang="ru-RU" sz="1200" dirty="0" smtClean="0">
                        <a:solidFill>
                          <a:srgbClr val="F05A28"/>
                        </a:solidFill>
                        <a:latin typeface="Muller Narrow ExtraBold" panose="00000900000000000000" pitchFamily="50" charset="-52"/>
                      </a:endParaRPr>
                    </a:p>
                  </a:txBody>
                  <a:tcPr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98" y="1054939"/>
            <a:ext cx="1373038" cy="137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1387</TotalTime>
  <Words>1825</Words>
  <Application>Microsoft Office PowerPoint</Application>
  <PresentationFormat>Произвольный</PresentationFormat>
  <Paragraphs>452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Muller Narrow ExtraBold</vt:lpstr>
      <vt:lpstr>Muller Narrow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Прожерина Р.А.</cp:lastModifiedBy>
  <cp:revision>253</cp:revision>
  <dcterms:created xsi:type="dcterms:W3CDTF">2019-09-18T12:34:40Z</dcterms:created>
  <dcterms:modified xsi:type="dcterms:W3CDTF">2021-02-12T13:54:51Z</dcterms:modified>
</cp:coreProperties>
</file>