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72" r:id="rId3"/>
    <p:sldId id="289" r:id="rId4"/>
    <p:sldId id="290" r:id="rId5"/>
    <p:sldId id="288" r:id="rId6"/>
    <p:sldId id="291" r:id="rId7"/>
    <p:sldId id="294" r:id="rId8"/>
    <p:sldId id="308" r:id="rId9"/>
    <p:sldId id="293" r:id="rId10"/>
    <p:sldId id="295" r:id="rId11"/>
    <p:sldId id="302" r:id="rId12"/>
    <p:sldId id="303" r:id="rId13"/>
    <p:sldId id="301" r:id="rId14"/>
    <p:sldId id="306" r:id="rId15"/>
    <p:sldId id="307" r:id="rId16"/>
    <p:sldId id="297" r:id="rId17"/>
    <p:sldId id="309" r:id="rId18"/>
    <p:sldId id="274" r:id="rId19"/>
    <p:sldId id="278" r:id="rId20"/>
    <p:sldId id="287" r:id="rId21"/>
    <p:sldId id="285" r:id="rId22"/>
  </p:sldIdLst>
  <p:sldSz cx="12239625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28"/>
    <a:srgbClr val="FFFFFF"/>
    <a:srgbClr val="0082C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3"/>
    <p:restoredTop sz="94663"/>
  </p:normalViewPr>
  <p:slideViewPr>
    <p:cSldViewPr snapToGrid="0" snapToObjects="1">
      <p:cViewPr varScale="1">
        <p:scale>
          <a:sx n="105" d="100"/>
          <a:sy n="105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Muller Narrow Light" panose="00000400000000000000" pitchFamily="2" charset="-52"/>
                <a:ea typeface="+mn-ea"/>
                <a:cs typeface="+mn-cs"/>
              </a:defRPr>
            </a:pPr>
            <a:r>
              <a:rPr lang="ru-RU" sz="1600">
                <a:solidFill>
                  <a:srgbClr val="0070C0"/>
                </a:solidFill>
                <a:latin typeface="Muller Narrow Light" panose="00000400000000000000" pitchFamily="2" charset="-52"/>
              </a:rPr>
              <a:t>Показатель </a:t>
            </a:r>
            <a:endParaRPr lang="en-US" sz="1600">
              <a:solidFill>
                <a:srgbClr val="0070C0"/>
              </a:solidFill>
              <a:latin typeface="Muller Narrow Light" panose="00000400000000000000" pitchFamily="2" charset="-52"/>
            </a:endParaRPr>
          </a:p>
          <a:p>
            <a:pPr>
              <a:defRPr sz="1800">
                <a:latin typeface="Muller Narrow Light" panose="00000400000000000000" pitchFamily="2" charset="-52"/>
              </a:defRPr>
            </a:pPr>
            <a:r>
              <a:rPr lang="ru-RU" sz="1600">
                <a:solidFill>
                  <a:srgbClr val="0070C0"/>
                </a:solidFill>
                <a:latin typeface="Muller Narrow Light" panose="00000400000000000000" pitchFamily="2" charset="-52"/>
              </a:rPr>
              <a:t>"Численность систематически занимающихся ФКиС" </a:t>
            </a:r>
            <a:endParaRPr lang="en-US" sz="1600">
              <a:solidFill>
                <a:srgbClr val="0070C0"/>
              </a:solidFill>
              <a:latin typeface="Muller Narrow Light" panose="00000400000000000000" pitchFamily="2" charset="-52"/>
            </a:endParaRPr>
          </a:p>
          <a:p>
            <a:pPr>
              <a:defRPr sz="1800">
                <a:latin typeface="Muller Narrow Light" panose="00000400000000000000" pitchFamily="2" charset="-52"/>
              </a:defRPr>
            </a:pPr>
            <a:r>
              <a:rPr lang="ru-RU" sz="1600">
                <a:solidFill>
                  <a:srgbClr val="0070C0"/>
                </a:solidFill>
                <a:latin typeface="Muller Narrow Light" panose="00000400000000000000" pitchFamily="2" charset="-52"/>
              </a:rPr>
              <a:t>по данным 1-ФК за 2020 и 2021 годы (%)</a:t>
            </a:r>
          </a:p>
        </c:rich>
      </c:tx>
      <c:layout>
        <c:manualLayout>
          <c:xMode val="edge"/>
          <c:yMode val="edge"/>
          <c:x val="0.10230766739360439"/>
          <c:y val="1.97381350673386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Muller Narrow Light" panose="00000400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Лист1!$A$2:$A$21</c:f>
              <c:strCache>
                <c:ptCount val="20"/>
                <c:pt idx="0">
                  <c:v>Общероссийский показатель</c:v>
                </c:pt>
                <c:pt idx="1">
                  <c:v>Показатель по СЗФО</c:v>
                </c:pt>
                <c:pt idx="2">
                  <c:v>Мурманская область</c:v>
                </c:pt>
                <c:pt idx="3">
                  <c:v>Мурманск</c:v>
                </c:pt>
                <c:pt idx="4">
                  <c:v>Апатиты</c:v>
                </c:pt>
                <c:pt idx="5">
                  <c:v>Мончегорск</c:v>
                </c:pt>
                <c:pt idx="6">
                  <c:v>Кировск</c:v>
                </c:pt>
                <c:pt idx="7">
                  <c:v>Оленегорск</c:v>
                </c:pt>
                <c:pt idx="8">
                  <c:v>Полярные Зори</c:v>
                </c:pt>
                <c:pt idx="9">
                  <c:v>Кандалакшский район</c:v>
                </c:pt>
                <c:pt idx="10">
                  <c:v>Ковдорский район</c:v>
                </c:pt>
                <c:pt idx="11">
                  <c:v>Кольский район</c:v>
                </c:pt>
                <c:pt idx="12">
                  <c:v>Ловозерский район</c:v>
                </c:pt>
                <c:pt idx="13">
                  <c:v>Печенгский район</c:v>
                </c:pt>
                <c:pt idx="14">
                  <c:v>Терский район</c:v>
                </c:pt>
                <c:pt idx="15">
                  <c:v>Североморск</c:v>
                </c:pt>
                <c:pt idx="16">
                  <c:v>Александровск</c:v>
                </c:pt>
                <c:pt idx="17">
                  <c:v>Видяево</c:v>
                </c:pt>
                <c:pt idx="18">
                  <c:v>Заозерск</c:v>
                </c:pt>
                <c:pt idx="19">
                  <c:v>Островной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45.4</c:v>
                </c:pt>
                <c:pt idx="1">
                  <c:v>43.5</c:v>
                </c:pt>
                <c:pt idx="2">
                  <c:v>44.1</c:v>
                </c:pt>
                <c:pt idx="3">
                  <c:v>46.4</c:v>
                </c:pt>
                <c:pt idx="4">
                  <c:v>41.2</c:v>
                </c:pt>
                <c:pt idx="5">
                  <c:v>41.4</c:v>
                </c:pt>
                <c:pt idx="6">
                  <c:v>43.6</c:v>
                </c:pt>
                <c:pt idx="7">
                  <c:v>41.9</c:v>
                </c:pt>
                <c:pt idx="8">
                  <c:v>42</c:v>
                </c:pt>
                <c:pt idx="9">
                  <c:v>27.9</c:v>
                </c:pt>
                <c:pt idx="10">
                  <c:v>39.700000000000003</c:v>
                </c:pt>
                <c:pt idx="11">
                  <c:v>41.78</c:v>
                </c:pt>
                <c:pt idx="12">
                  <c:v>26.2</c:v>
                </c:pt>
                <c:pt idx="13">
                  <c:v>41.1</c:v>
                </c:pt>
                <c:pt idx="14">
                  <c:v>29</c:v>
                </c:pt>
                <c:pt idx="15">
                  <c:v>38.200000000000003</c:v>
                </c:pt>
                <c:pt idx="16">
                  <c:v>23.6</c:v>
                </c:pt>
                <c:pt idx="17">
                  <c:v>42</c:v>
                </c:pt>
                <c:pt idx="18">
                  <c:v>41</c:v>
                </c:pt>
                <c:pt idx="19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Лист1!$A$2:$A$21</c:f>
              <c:strCache>
                <c:ptCount val="20"/>
                <c:pt idx="0">
                  <c:v>Общероссийский показатель</c:v>
                </c:pt>
                <c:pt idx="1">
                  <c:v>Показатель по СЗФО</c:v>
                </c:pt>
                <c:pt idx="2">
                  <c:v>Мурманская область</c:v>
                </c:pt>
                <c:pt idx="3">
                  <c:v>Мурманск</c:v>
                </c:pt>
                <c:pt idx="4">
                  <c:v>Апатиты</c:v>
                </c:pt>
                <c:pt idx="5">
                  <c:v>Мончегорск</c:v>
                </c:pt>
                <c:pt idx="6">
                  <c:v>Кировск</c:v>
                </c:pt>
                <c:pt idx="7">
                  <c:v>Оленегорск</c:v>
                </c:pt>
                <c:pt idx="8">
                  <c:v>Полярные Зори</c:v>
                </c:pt>
                <c:pt idx="9">
                  <c:v>Кандалакшский район</c:v>
                </c:pt>
                <c:pt idx="10">
                  <c:v>Ковдорский район</c:v>
                </c:pt>
                <c:pt idx="11">
                  <c:v>Кольский район</c:v>
                </c:pt>
                <c:pt idx="12">
                  <c:v>Ловозерский район</c:v>
                </c:pt>
                <c:pt idx="13">
                  <c:v>Печенгский район</c:v>
                </c:pt>
                <c:pt idx="14">
                  <c:v>Терский район</c:v>
                </c:pt>
                <c:pt idx="15">
                  <c:v>Североморск</c:v>
                </c:pt>
                <c:pt idx="16">
                  <c:v>Александровск</c:v>
                </c:pt>
                <c:pt idx="17">
                  <c:v>Видяево</c:v>
                </c:pt>
                <c:pt idx="18">
                  <c:v>Заозерск</c:v>
                </c:pt>
                <c:pt idx="19">
                  <c:v>Островной</c:v>
                </c:pt>
              </c:strCache>
            </c:strRef>
          </c:cat>
          <c:val>
            <c:numRef>
              <c:f>Лист1!$C$2:$C$21</c:f>
              <c:numCache>
                <c:formatCode>General</c:formatCode>
                <c:ptCount val="20"/>
                <c:pt idx="0">
                  <c:v>49.4</c:v>
                </c:pt>
                <c:pt idx="1">
                  <c:v>47.6</c:v>
                </c:pt>
                <c:pt idx="2">
                  <c:v>47.8</c:v>
                </c:pt>
                <c:pt idx="3">
                  <c:v>50.2</c:v>
                </c:pt>
                <c:pt idx="4">
                  <c:v>45.99</c:v>
                </c:pt>
                <c:pt idx="5">
                  <c:v>45.9</c:v>
                </c:pt>
                <c:pt idx="6">
                  <c:v>46.9</c:v>
                </c:pt>
                <c:pt idx="7">
                  <c:v>42.6</c:v>
                </c:pt>
                <c:pt idx="8">
                  <c:v>45.05</c:v>
                </c:pt>
                <c:pt idx="9">
                  <c:v>46.19</c:v>
                </c:pt>
                <c:pt idx="10">
                  <c:v>44.85</c:v>
                </c:pt>
                <c:pt idx="11">
                  <c:v>44.47</c:v>
                </c:pt>
                <c:pt idx="12">
                  <c:v>27.2</c:v>
                </c:pt>
                <c:pt idx="13">
                  <c:v>44.3</c:v>
                </c:pt>
                <c:pt idx="14">
                  <c:v>31.8</c:v>
                </c:pt>
                <c:pt idx="15">
                  <c:v>43</c:v>
                </c:pt>
                <c:pt idx="16">
                  <c:v>26</c:v>
                </c:pt>
                <c:pt idx="17">
                  <c:v>39.5</c:v>
                </c:pt>
                <c:pt idx="18">
                  <c:v>40.4</c:v>
                </c:pt>
                <c:pt idx="19">
                  <c:v>12.6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Лист1!$A$2:$A$21</c:f>
              <c:strCache>
                <c:ptCount val="20"/>
                <c:pt idx="0">
                  <c:v>Общероссийский показатель</c:v>
                </c:pt>
                <c:pt idx="1">
                  <c:v>Показатель по СЗФО</c:v>
                </c:pt>
                <c:pt idx="2">
                  <c:v>Мурманская область</c:v>
                </c:pt>
                <c:pt idx="3">
                  <c:v>Мурманск</c:v>
                </c:pt>
                <c:pt idx="4">
                  <c:v>Апатиты</c:v>
                </c:pt>
                <c:pt idx="5">
                  <c:v>Мончегорск</c:v>
                </c:pt>
                <c:pt idx="6">
                  <c:v>Кировск</c:v>
                </c:pt>
                <c:pt idx="7">
                  <c:v>Оленегорск</c:v>
                </c:pt>
                <c:pt idx="8">
                  <c:v>Полярные Зори</c:v>
                </c:pt>
                <c:pt idx="9">
                  <c:v>Кандалакшский район</c:v>
                </c:pt>
                <c:pt idx="10">
                  <c:v>Ковдорский район</c:v>
                </c:pt>
                <c:pt idx="11">
                  <c:v>Кольский район</c:v>
                </c:pt>
                <c:pt idx="12">
                  <c:v>Ловозерский район</c:v>
                </c:pt>
                <c:pt idx="13">
                  <c:v>Печенгский район</c:v>
                </c:pt>
                <c:pt idx="14">
                  <c:v>Терский район</c:v>
                </c:pt>
                <c:pt idx="15">
                  <c:v>Североморск</c:v>
                </c:pt>
                <c:pt idx="16">
                  <c:v>Александровск</c:v>
                </c:pt>
                <c:pt idx="17">
                  <c:v>Видяево</c:v>
                </c:pt>
                <c:pt idx="18">
                  <c:v>Заозерск</c:v>
                </c:pt>
                <c:pt idx="19">
                  <c:v>Островной</c:v>
                </c:pt>
              </c:strCache>
            </c:strRef>
          </c:cat>
          <c:val>
            <c:numRef>
              <c:f>Лист1!$D$2:$D$21</c:f>
              <c:numCache>
                <c:formatCode>General</c:formatCode>
                <c:ptCount val="20"/>
                <c:pt idx="0">
                  <c:v>51.3</c:v>
                </c:pt>
                <c:pt idx="2">
                  <c:v>50.4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1841904"/>
        <c:axId val="141844648"/>
      </c:barChart>
      <c:catAx>
        <c:axId val="14184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Muller Narrow Light" panose="000004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41844648"/>
        <c:crosses val="autoZero"/>
        <c:auto val="1"/>
        <c:lblAlgn val="ctr"/>
        <c:lblOffset val="100"/>
        <c:noMultiLvlLbl val="0"/>
      </c:catAx>
      <c:valAx>
        <c:axId val="141844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84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Muller Narrow Light" panose="00000400000000000000" pitchFamily="2" charset="-52"/>
                <a:ea typeface="+mn-ea"/>
                <a:cs typeface="+mn-cs"/>
              </a:defRPr>
            </a:pPr>
            <a:r>
              <a:rPr lang="ru-RU" sz="1800">
                <a:solidFill>
                  <a:srgbClr val="0070C0"/>
                </a:solidFill>
                <a:latin typeface="Muller Narrow Light" panose="00000400000000000000" pitchFamily="2" charset="-52"/>
              </a:rPr>
              <a:t>Количество принявших и сдавших нормативы комплекса ГТО по данным статистической отчетности  за 2021 год</a:t>
            </a:r>
          </a:p>
        </c:rich>
      </c:tx>
      <c:layout>
        <c:manualLayout>
          <c:xMode val="edge"/>
          <c:yMode val="edge"/>
          <c:x val="0.10230769230769231"/>
          <c:y val="2.49022936915356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Muller Narrow Light" panose="00000400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Приняло (чел.)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7"/>
                <c:pt idx="0">
                  <c:v>Мурманск</c:v>
                </c:pt>
                <c:pt idx="1">
                  <c:v>Апатиты</c:v>
                </c:pt>
                <c:pt idx="2">
                  <c:v>Мончегорск</c:v>
                </c:pt>
                <c:pt idx="3">
                  <c:v>Кировск</c:v>
                </c:pt>
                <c:pt idx="4">
                  <c:v>Оленегорск</c:v>
                </c:pt>
                <c:pt idx="5">
                  <c:v>Полярные Зори</c:v>
                </c:pt>
                <c:pt idx="6">
                  <c:v>Кандалакшский район</c:v>
                </c:pt>
                <c:pt idx="7">
                  <c:v>Ковдорский район</c:v>
                </c:pt>
                <c:pt idx="8">
                  <c:v>Кольский район</c:v>
                </c:pt>
                <c:pt idx="9">
                  <c:v>Ловозерский район</c:v>
                </c:pt>
                <c:pt idx="10">
                  <c:v>Печенгский район</c:v>
                </c:pt>
                <c:pt idx="11">
                  <c:v>Терский район</c:v>
                </c:pt>
                <c:pt idx="12">
                  <c:v>Александровск</c:v>
                </c:pt>
                <c:pt idx="13">
                  <c:v>Видяево</c:v>
                </c:pt>
                <c:pt idx="14">
                  <c:v>Заозерск</c:v>
                </c:pt>
                <c:pt idx="15">
                  <c:v>Островной</c:v>
                </c:pt>
                <c:pt idx="16">
                  <c:v>Региональный центр ГТО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1008</c:v>
                </c:pt>
                <c:pt idx="1">
                  <c:v>270</c:v>
                </c:pt>
                <c:pt idx="2">
                  <c:v>265</c:v>
                </c:pt>
                <c:pt idx="3">
                  <c:v>63</c:v>
                </c:pt>
                <c:pt idx="4">
                  <c:v>401</c:v>
                </c:pt>
                <c:pt idx="5">
                  <c:v>499</c:v>
                </c:pt>
                <c:pt idx="6">
                  <c:v>130</c:v>
                </c:pt>
                <c:pt idx="7">
                  <c:v>303</c:v>
                </c:pt>
                <c:pt idx="8">
                  <c:v>25</c:v>
                </c:pt>
                <c:pt idx="9">
                  <c:v>0</c:v>
                </c:pt>
                <c:pt idx="10">
                  <c:v>132</c:v>
                </c:pt>
                <c:pt idx="11">
                  <c:v>79</c:v>
                </c:pt>
                <c:pt idx="12">
                  <c:v>93</c:v>
                </c:pt>
                <c:pt idx="13">
                  <c:v>96</c:v>
                </c:pt>
                <c:pt idx="14">
                  <c:v>311</c:v>
                </c:pt>
                <c:pt idx="15">
                  <c:v>0</c:v>
                </c:pt>
                <c:pt idx="16">
                  <c:v>459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Сдали (чел.)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7"/>
                <c:pt idx="0">
                  <c:v>Мурманск</c:v>
                </c:pt>
                <c:pt idx="1">
                  <c:v>Апатиты</c:v>
                </c:pt>
                <c:pt idx="2">
                  <c:v>Мончегорск</c:v>
                </c:pt>
                <c:pt idx="3">
                  <c:v>Кировск</c:v>
                </c:pt>
                <c:pt idx="4">
                  <c:v>Оленегорск</c:v>
                </c:pt>
                <c:pt idx="5">
                  <c:v>Полярные Зори</c:v>
                </c:pt>
                <c:pt idx="6">
                  <c:v>Кандалакшский район</c:v>
                </c:pt>
                <c:pt idx="7">
                  <c:v>Ковдорский район</c:v>
                </c:pt>
                <c:pt idx="8">
                  <c:v>Кольский район</c:v>
                </c:pt>
                <c:pt idx="9">
                  <c:v>Ловозерский район</c:v>
                </c:pt>
                <c:pt idx="10">
                  <c:v>Печенгский район</c:v>
                </c:pt>
                <c:pt idx="11">
                  <c:v>Терский район</c:v>
                </c:pt>
                <c:pt idx="12">
                  <c:v>Александровск</c:v>
                </c:pt>
                <c:pt idx="13">
                  <c:v>Видяево</c:v>
                </c:pt>
                <c:pt idx="14">
                  <c:v>Заозерск</c:v>
                </c:pt>
                <c:pt idx="15">
                  <c:v>Островной</c:v>
                </c:pt>
                <c:pt idx="16">
                  <c:v>Региональный центр ГТО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571</c:v>
                </c:pt>
                <c:pt idx="1">
                  <c:v>204</c:v>
                </c:pt>
                <c:pt idx="2">
                  <c:v>114</c:v>
                </c:pt>
                <c:pt idx="3">
                  <c:v>48</c:v>
                </c:pt>
                <c:pt idx="4">
                  <c:v>161</c:v>
                </c:pt>
                <c:pt idx="5">
                  <c:v>138</c:v>
                </c:pt>
                <c:pt idx="6">
                  <c:v>82</c:v>
                </c:pt>
                <c:pt idx="7">
                  <c:v>38</c:v>
                </c:pt>
                <c:pt idx="8">
                  <c:v>19</c:v>
                </c:pt>
                <c:pt idx="9">
                  <c:v>0</c:v>
                </c:pt>
                <c:pt idx="10">
                  <c:v>126</c:v>
                </c:pt>
                <c:pt idx="11">
                  <c:v>0</c:v>
                </c:pt>
                <c:pt idx="12">
                  <c:v>70</c:v>
                </c:pt>
                <c:pt idx="13">
                  <c:v>50</c:v>
                </c:pt>
                <c:pt idx="14">
                  <c:v>209</c:v>
                </c:pt>
                <c:pt idx="15">
                  <c:v>0</c:v>
                </c:pt>
                <c:pt idx="16">
                  <c:v>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36390792"/>
        <c:axId val="436392360"/>
      </c:barChart>
      <c:catAx>
        <c:axId val="436390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Muller Narrow Light" panose="00000400000000000000" pitchFamily="2" charset="-52"/>
                <a:ea typeface="+mn-ea"/>
                <a:cs typeface="+mn-cs"/>
              </a:defRPr>
            </a:pPr>
            <a:endParaRPr lang="ru-RU"/>
          </a:p>
        </c:txPr>
        <c:crossAx val="436392360"/>
        <c:crosses val="autoZero"/>
        <c:auto val="1"/>
        <c:lblAlgn val="ctr"/>
        <c:lblOffset val="100"/>
        <c:noMultiLvlLbl val="0"/>
      </c:catAx>
      <c:valAx>
        <c:axId val="436392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390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97363451740477"/>
          <c:y val="0.92579036434005069"/>
          <c:w val="0.6115911925036519"/>
          <c:h val="5.7938449219271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orki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Приказ Минспорта России от 24.02.2021 № 108 «О рекомендованных нормативах и нормах обеспеченности населения объектами спортивной инфраструктуры»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1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1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9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1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6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t>28.04.2022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t>28.04.2022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t>28.04.2022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latin typeface="Muller Narrow ExtraBold" panose="00000900000000000000" pitchFamily="50" charset="-52"/>
              </a:rPr>
              <a:t>Итоги развития физической культуры и спорта в 2021 году и основные задачи на 2022 год</a:t>
            </a:r>
            <a:endParaRPr lang="ru-RU" sz="6000" dirty="0">
              <a:latin typeface="Muller Narrow ExtraBold" panose="00000900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99995B-5023-024E-9307-89A9FE434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865"/>
          <a:stretch/>
        </p:blipFill>
        <p:spPr>
          <a:xfrm>
            <a:off x="718517" y="683077"/>
            <a:ext cx="793412" cy="10086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1076793" y="3328417"/>
            <a:ext cx="918972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endParaRPr lang="ru-RU" sz="7199" b="1" dirty="0">
              <a:solidFill>
                <a:schemeClr val="bg1"/>
              </a:solidFill>
              <a:latin typeface="Muller Narrow ExtraBold" pitchFamily="2" charset="0"/>
            </a:endParaRPr>
          </a:p>
          <a:p>
            <a:pPr>
              <a:lnSpc>
                <a:spcPts val="5599"/>
              </a:lnSpc>
            </a:pPr>
            <a:endParaRPr lang="ru-RU" sz="6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735651" y="676100"/>
            <a:ext cx="28953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Muller Narrow Light" pitchFamily="2" charset="0"/>
              </a:rPr>
              <a:t>КОЛЛЕГИЯ </a:t>
            </a:r>
          </a:p>
          <a:p>
            <a:r>
              <a:rPr lang="ru-RU" sz="2000" b="1" dirty="0" smtClean="0">
                <a:latin typeface="Muller Narrow Light" pitchFamily="2" charset="0"/>
              </a:rPr>
              <a:t>МИНИСТЕРСТВА СПОРТА </a:t>
            </a:r>
          </a:p>
          <a:p>
            <a:r>
              <a:rPr lang="ru-RU" sz="2000" b="1" dirty="0" smtClean="0">
                <a:latin typeface="Muller Narrow Light" pitchFamily="2" charset="0"/>
              </a:rPr>
              <a:t>МУРМАНСКОЙ ОБЛАСТИ</a:t>
            </a:r>
            <a:endParaRPr lang="ru-RU" sz="2000" b="1" dirty="0">
              <a:latin typeface="Muller Narrow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466" y="3241588"/>
            <a:ext cx="333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РАЗВИТИЕ ШКОЛЬНОГО СПОРТА</a:t>
            </a:r>
            <a:endParaRPr lang="ru-RU" sz="3200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50561" y="656585"/>
            <a:ext cx="31835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orki" panose="00000500000000000000" pitchFamily="2" charset="-52"/>
              </a:rPr>
              <a:t>РЕАЛИЗАЦИЯ МЕЖОТРАСЛЕВОЙ ПРОГРАММЫ РАЗВИТИЯ ШКОЛЬНОГО СПОРТА В МУРМАНСКОЙ ОБЛАСТИ</a:t>
            </a:r>
          </a:p>
          <a:p>
            <a:r>
              <a:rPr lang="ru-RU" sz="2000" dirty="0" smtClean="0">
                <a:solidFill>
                  <a:srgbClr val="0082C8"/>
                </a:solidFill>
                <a:latin typeface="Corki" panose="00000500000000000000" pitchFamily="2" charset="-52"/>
              </a:rPr>
              <a:t>16 МЕРОПРИЯТИЙ</a:t>
            </a:r>
          </a:p>
          <a:p>
            <a:r>
              <a:rPr lang="ru-RU" sz="20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РЕАЛИЗАЦИЯ В 2021-2024 ГОДАХ</a:t>
            </a:r>
            <a:endParaRPr lang="ru-RU" sz="2000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2CC7CA0-0EB6-0142-B5AA-A7754910F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45" y="1364471"/>
            <a:ext cx="1772539" cy="14560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E2EC8C2-0F83-CB49-9C73-60FBECFA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229" y="716621"/>
            <a:ext cx="355600" cy="355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081993" y="656585"/>
            <a:ext cx="3183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rki" panose="00000500000000000000" pitchFamily="2" charset="-52"/>
              </a:rPr>
              <a:t>СОЗДАНО </a:t>
            </a:r>
            <a:r>
              <a:rPr lang="ru-RU" sz="2000" dirty="0" smtClean="0">
                <a:solidFill>
                  <a:srgbClr val="F05A28"/>
                </a:solidFill>
                <a:latin typeface="Corki" panose="00000500000000000000" pitchFamily="2" charset="-52"/>
              </a:rPr>
              <a:t>104 </a:t>
            </a:r>
            <a:r>
              <a:rPr lang="ru-RU" sz="2000" dirty="0" smtClean="0">
                <a:latin typeface="Corki" panose="00000500000000000000" pitchFamily="2" charset="-52"/>
              </a:rPr>
              <a:t>ШКОЛЬНЫХ СПОРТИВНЫХ  КЛУБА </a:t>
            </a:r>
            <a:endParaRPr lang="ru-RU" sz="20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1888" y="2346665"/>
            <a:ext cx="606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РАЗВИТИЕ СИСТЕМЫ ШКОЛЬНЫХ СПОРТИВНЫХ </a:t>
            </a:r>
            <a:r>
              <a:rPr lang="ru-RU" sz="24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КЛУБОВ</a:t>
            </a:r>
            <a:endParaRPr lang="ru-RU" sz="24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5" y="4634249"/>
            <a:ext cx="4484078" cy="234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28" y="4666871"/>
            <a:ext cx="3527431" cy="227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970CE869-6332-234D-90C2-1BDA767C9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792" y="3411645"/>
            <a:ext cx="485949" cy="4859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68741" y="3241588"/>
            <a:ext cx="243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rki" panose="00000500000000000000" pitchFamily="2" charset="-52"/>
              </a:rPr>
              <a:t>КУБОК ГУБЕРНАТОРА МО СРЕДИ ШКОЛЬНЫХ СПОРТИВНЫХ КЛУБОВ</a:t>
            </a:r>
            <a:endParaRPr lang="ru-RU" sz="2400" dirty="0">
              <a:latin typeface="Corki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7" y="4733680"/>
            <a:ext cx="2037976" cy="1528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841412" y="3260457"/>
            <a:ext cx="4199697" cy="13068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rki" panose="00000500000000000000" pitchFamily="2" charset="-52"/>
            </a:endParaRP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2021 </a:t>
            </a:r>
            <a:r>
              <a:rPr lang="ru-RU" dirty="0" smtClean="0">
                <a:latin typeface="Corki" panose="00000500000000000000" pitchFamily="2" charset="-52"/>
              </a:rPr>
              <a:t>год: волейбол, </a:t>
            </a:r>
            <a:r>
              <a:rPr lang="ru-RU" dirty="0" smtClean="0">
                <a:latin typeface="Corki" panose="00000500000000000000" pitchFamily="2" charset="-52"/>
              </a:rPr>
              <a:t>баскетбол</a:t>
            </a:r>
            <a:r>
              <a:rPr lang="ru-RU" dirty="0" smtClean="0">
                <a:latin typeface="Corki" panose="00000500000000000000" pitchFamily="2" charset="-52"/>
              </a:rPr>
              <a:t>, </a:t>
            </a:r>
            <a:r>
              <a:rPr lang="ru-RU" dirty="0" smtClean="0">
                <a:latin typeface="Corki" panose="00000500000000000000" pitchFamily="2" charset="-52"/>
              </a:rPr>
              <a:t>мини-футбол, шахматы</a:t>
            </a:r>
          </a:p>
          <a:p>
            <a:pPr algn="ctr"/>
            <a:endParaRPr lang="ru-RU" dirty="0" smtClean="0">
              <a:latin typeface="Corki" panose="00000500000000000000" pitchFamily="2" charset="-52"/>
            </a:endParaRP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КОЛИЧЕСТВО ШКОЛЬНЫХ СПОРТИВНЫХ КЛУБОВ: 56 ЕД.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ОБЩЕЕ КОЛИЧЕСТВО УЧАСТНИКОВ – 951 ЧЕЛОВЕК </a:t>
            </a:r>
            <a:endParaRPr lang="ru-RU" dirty="0" smtClean="0">
              <a:latin typeface="Corki" panose="00000500000000000000" pitchFamily="2" charset="-52"/>
            </a:endParaRPr>
          </a:p>
          <a:p>
            <a:pPr algn="ctr"/>
            <a:endParaRPr lang="ru-RU" dirty="0">
              <a:latin typeface="Corki" panose="00000500000000000000" pitchFamily="2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E2EC8C2-0F83-CB49-9C73-60FBECFA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86" y="716621"/>
            <a:ext cx="355600" cy="3556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177662" y="1435784"/>
            <a:ext cx="3183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rki" panose="00000500000000000000" pitchFamily="2" charset="-52"/>
              </a:rPr>
              <a:t>ПРОВЕДЕНЫ СОРЕВНОВАНИЯ ПО ЛАЗЕРТАГУ И КИБЕРСПОРТУ</a:t>
            </a:r>
            <a:endParaRPr lang="ru-RU" sz="20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EE2EC8C2-0F83-CB49-9C73-60FBECFA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86" y="1449063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11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19386" y="2775552"/>
            <a:ext cx="247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РЕАЛИЗАЦИЯ мероприятий по организации сеансов свободного плавания</a:t>
            </a:r>
            <a:endParaRPr lang="ru-RU" sz="24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066" y="5115578"/>
            <a:ext cx="8965024" cy="1391104"/>
          </a:xfrm>
          <a:prstGeom prst="roundRect">
            <a:avLst/>
          </a:prstGeom>
          <a:solidFill>
            <a:srgbClr val="F05A28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1969817" y="5301668"/>
            <a:ext cx="36889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orki" panose="00000500000000000000" pitchFamily="2" charset="-52"/>
              </a:rPr>
              <a:t>ОБЩЕЕ КОЛИЧЕСТВО ЧЕЛОВЕК, ПРИНЯВШИХ УЧАСТИЕ В МЕРОПРИЯТИИ  </a:t>
            </a:r>
            <a:endParaRPr lang="ru-RU" dirty="0">
              <a:solidFill>
                <a:schemeClr val="bg1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8100 ЧЕЛОВЕК</a:t>
            </a:r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26201" y="5301668"/>
            <a:ext cx="3444696" cy="9916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0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ВЫДЕЛЕНО ИЗ ОБЛАСТНОГО БЮДЖЕТА  </a:t>
            </a:r>
            <a:endParaRPr lang="ru-RU" sz="20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800" dirty="0">
              <a:latin typeface="Corki" panose="00000500000000000000" pitchFamily="2" charset="-52"/>
            </a:endParaRPr>
          </a:p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5 626 000 РУБЛЕЙ</a:t>
            </a:r>
            <a:endParaRPr lang="ru-RU" sz="3200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latin typeface="Corki" panose="00000500000000000000" pitchFamily="2" charset="-52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44" y="1342292"/>
            <a:ext cx="1248721" cy="124872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342322"/>
              </p:ext>
            </p:extLst>
          </p:nvPr>
        </p:nvGraphicFramePr>
        <p:xfrm>
          <a:off x="3087232" y="198842"/>
          <a:ext cx="8827149" cy="4632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299"/>
                <a:gridCol w="1656784"/>
                <a:gridCol w="860079"/>
                <a:gridCol w="914400"/>
                <a:gridCol w="887240"/>
                <a:gridCol w="1059255"/>
                <a:gridCol w="624689"/>
                <a:gridCol w="1086416"/>
                <a:gridCol w="1348987"/>
              </a:tblGrid>
              <a:tr h="8044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№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Наименование муниципалитета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>
                          <a:effectLst/>
                        </a:rPr>
                        <a:t>Мужчины, достигшие возраста 55 лет, чел.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>
                          <a:effectLst/>
                        </a:rPr>
                        <a:t>Женщины, достигшие возраста 50 лет, чел.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Инвалиды, 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>
                          <a:effectLst/>
                        </a:rPr>
                        <a:t>Граждане, находящиеся в трудной жизненной ситуации,  чел.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Дети-сироты, 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>
                          <a:effectLst/>
                        </a:rPr>
                        <a:t>Дети, оставшиеся без попечения родителей,  чел.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Количество чел./посещений составило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Полярные Зори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950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ЗАТО Александровск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Кандалакша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667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Апатиты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630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Мурманск (УСЦ)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593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2348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6030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2318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Мурманск (Авангард)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1647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Кировск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1235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Мончегорск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Видяево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240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Оленегорск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950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Ковдор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447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197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Печенгский р-н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154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362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1327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2142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Кола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400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  <a:tr h="2132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1500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6020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317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183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</a:rPr>
                        <a:t>54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</a:rPr>
                        <a:t>15276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5" marR="7165" marT="716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6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099" y="3884384"/>
            <a:ext cx="333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РАЗВИТИЕ СТУДЕНЧЕСКОГО СПОРТА</a:t>
            </a:r>
            <a:endParaRPr lang="ru-RU" sz="3200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2CC7CA0-0EB6-0142-B5AA-A7754910F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27" y="1846830"/>
            <a:ext cx="1772539" cy="145601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00" y="2330393"/>
            <a:ext cx="3069529" cy="221444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5186755" y="596983"/>
            <a:ext cx="6327262" cy="112317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ПОДПИСАНЫ СОГЛАШЕНИЯ О СОТРУДНИЧЕСТВЕ</a:t>
            </a:r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endParaRPr lang="ru-RU" dirty="0">
              <a:latin typeface="Corki" panose="00000500000000000000" pitchFamily="2" charset="-52"/>
            </a:endParaRPr>
          </a:p>
        </p:txBody>
      </p:sp>
      <p:pic>
        <p:nvPicPr>
          <p:cNvPr id="9218" name="Picture 2" descr="https://studsport.ru/content/design/logo_rs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702" y="2574837"/>
            <a:ext cx="2531315" cy="253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4417142" y="5397998"/>
            <a:ext cx="7307095" cy="1473581"/>
          </a:xfrm>
          <a:prstGeom prst="roundRect">
            <a:avLst/>
          </a:prstGeom>
          <a:solidFill>
            <a:srgbClr val="0082C8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ПОЗВОЛИТ: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-СОВМЕСТНО ПРОВОДИТЬ КОМПЛЕКСНЫЕ МЕРОПРИЯТИЯ;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- ОБЕСПЕЧИВАТЬ СОЗДАНИЕ УСЛОВИЙ ДЛЯ ПОДГОТОВКИ ОБУЧАЮЩИХСЯ В МЕРОПРИЯТИЯХ РАЗЛИЧНОГО УРОВНЯ</a:t>
            </a:r>
            <a:endParaRPr lang="ru-RU" sz="2400" dirty="0"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66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775" y="3614467"/>
            <a:ext cx="333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ГРАНТОВАЯ ПОДДЕРЖКА</a:t>
            </a:r>
            <a:endParaRPr lang="ru-RU" sz="3200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33692" y="712623"/>
            <a:ext cx="7196123" cy="5681788"/>
          </a:xfrm>
          <a:prstGeom prst="rect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0B36B1B3-DB51-A542-B321-E9DAA0F73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530" y="2138232"/>
            <a:ext cx="785684" cy="7856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13819" y="767152"/>
            <a:ext cx="695818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ВЫДЕЛЕНЫ ГРАНТЫ</a:t>
            </a: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000" dirty="0" smtClean="0">
                <a:latin typeface="Corki" panose="00000500000000000000" pitchFamily="2" charset="-52"/>
              </a:rPr>
              <a:t>НА ПОДДЕРЖКУ СОЦИАЛЬНО-ЗНАЧИМЫХ ПРОЕКТОВ В СФЕРЕ ФИЗИЧЕСКОЙ КУЛЬТУРЫ И СПОРТА </a:t>
            </a:r>
            <a:endParaRPr lang="ru-RU" sz="2000" dirty="0" smtClean="0">
              <a:latin typeface="Corki" panose="000005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34" name="Picture 296"/>
          <p:cNvPicPr/>
          <p:nvPr/>
        </p:nvPicPr>
        <p:blipFill rotWithShape="1">
          <a:blip r:embed="rId3">
            <a:extLst/>
          </a:blip>
          <a:srcRect l="6128" t="16836" r="86167" b="69225"/>
          <a:stretch/>
        </p:blipFill>
        <p:spPr bwMode="auto">
          <a:xfrm>
            <a:off x="612776" y="1181608"/>
            <a:ext cx="1047144" cy="1108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296"/>
          <p:cNvPicPr/>
          <p:nvPr/>
        </p:nvPicPr>
        <p:blipFill rotWithShape="1">
          <a:blip r:embed="rId3">
            <a:extLst/>
          </a:blip>
          <a:srcRect l="6128" t="16836" r="86167" b="69225"/>
          <a:stretch/>
        </p:blipFill>
        <p:spPr bwMode="auto">
          <a:xfrm>
            <a:off x="2713349" y="2531074"/>
            <a:ext cx="1047144" cy="1108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470017" y="2140046"/>
            <a:ext cx="6579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«ОРГАНИЗАЦИЯ СПОРТИВНО-МАССОВОЙ РАБОТЫ СРЕДИ ДЕТЕЙ И ПОДРОСКОВ ПО МЕСТУ ЖИТЕЛЬСТВА»</a:t>
            </a:r>
            <a:endParaRPr lang="ru-RU" sz="2800" dirty="0" smtClean="0">
              <a:latin typeface="Corki" panose="00000500000000000000" pitchFamily="2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83227" y="4418487"/>
            <a:ext cx="657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«ШКОЛЬНЫЕ И СТУДЕНЧЕСКИЕ СПОРТИВНЫЕ ЛИГИ»</a:t>
            </a:r>
            <a:endParaRPr lang="ru-RU" sz="2800" dirty="0" smtClean="0">
              <a:latin typeface="Corki" panose="00000500000000000000" pitchFamily="2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07975" y="4538176"/>
            <a:ext cx="4088920" cy="785004"/>
          </a:xfrm>
          <a:prstGeom prst="roundRect">
            <a:avLst/>
          </a:prstGeom>
          <a:solidFill>
            <a:srgbClr val="0082C8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ОБЩАЯ СУММА СРЕДСТВ ОБЛАСТНОГО БЮДЖЕТА СОСТАВИЛА: 2 млн. руб. </a:t>
            </a:r>
            <a:endParaRPr lang="ru-RU" sz="2400" dirty="0">
              <a:latin typeface="Corki" panose="00000500000000000000" pitchFamily="2" charset="-52"/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5400000">
            <a:off x="8245979" y="3156930"/>
            <a:ext cx="471561" cy="285756"/>
          </a:xfrm>
          <a:prstGeom prst="rightArrow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05A28"/>
              </a:solidFill>
            </a:endParaRPr>
          </a:p>
        </p:txBody>
      </p:sp>
      <p:pic>
        <p:nvPicPr>
          <p:cNvPr id="44" name="Picture 216"/>
          <p:cNvPicPr/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957556" y="4467047"/>
            <a:ext cx="827608" cy="779160"/>
          </a:xfrm>
          <a:prstGeom prst="rect">
            <a:avLst/>
          </a:prstGeom>
          <a:noFill/>
        </p:spPr>
      </p:pic>
      <p:sp>
        <p:nvSpPr>
          <p:cNvPr id="45" name="Стрелка вправо 44"/>
          <p:cNvSpPr/>
          <p:nvPr/>
        </p:nvSpPr>
        <p:spPr>
          <a:xfrm rot="5400000">
            <a:off x="8298906" y="5123196"/>
            <a:ext cx="471561" cy="285756"/>
          </a:xfrm>
          <a:prstGeom prst="rightArrow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05A28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769468" y="3699720"/>
            <a:ext cx="3424582" cy="4142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3 ПОБЕДИТЕЛЯ: 1-ЮР.ЛИЦО И 2 –ФИЗ. ЛИЦА</a:t>
            </a:r>
            <a:endParaRPr lang="ru-RU" dirty="0">
              <a:latin typeface="Corki" panose="00000500000000000000" pitchFamily="2" charset="-52"/>
            </a:endParaRPr>
          </a:p>
        </p:txBody>
      </p:sp>
      <p:pic>
        <p:nvPicPr>
          <p:cNvPr id="47" name="Picture 296"/>
          <p:cNvPicPr/>
          <p:nvPr/>
        </p:nvPicPr>
        <p:blipFill rotWithShape="1">
          <a:blip r:embed="rId3">
            <a:extLst/>
          </a:blip>
          <a:srcRect l="6128" t="16836" r="86167" b="69225"/>
          <a:stretch/>
        </p:blipFill>
        <p:spPr bwMode="auto">
          <a:xfrm>
            <a:off x="2800216" y="1205710"/>
            <a:ext cx="1047144" cy="1108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296"/>
          <p:cNvPicPr/>
          <p:nvPr/>
        </p:nvPicPr>
        <p:blipFill rotWithShape="1">
          <a:blip r:embed="rId3">
            <a:extLst/>
          </a:blip>
          <a:srcRect l="6128" t="16836" r="86167" b="69225"/>
          <a:stretch/>
        </p:blipFill>
        <p:spPr bwMode="auto">
          <a:xfrm>
            <a:off x="636032" y="2546710"/>
            <a:ext cx="1047144" cy="1108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296"/>
          <p:cNvPicPr/>
          <p:nvPr/>
        </p:nvPicPr>
        <p:blipFill rotWithShape="1">
          <a:blip r:embed="rId3">
            <a:extLst/>
          </a:blip>
          <a:srcRect l="6777" t="1630" r="86167" b="86242"/>
          <a:stretch/>
        </p:blipFill>
        <p:spPr bwMode="auto">
          <a:xfrm>
            <a:off x="1550385" y="1943881"/>
            <a:ext cx="1382622" cy="1008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Скругленный прямоугольник 48"/>
          <p:cNvSpPr/>
          <p:nvPr/>
        </p:nvSpPr>
        <p:spPr>
          <a:xfrm>
            <a:off x="6873916" y="5608558"/>
            <a:ext cx="3424582" cy="3694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3 ПОБЕДИТЕЛЯ: 1-ЮР.ЛИЦО И 2 –ФИЗ. ЛИЦА</a:t>
            </a:r>
            <a:endParaRPr lang="ru-RU" dirty="0"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5961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775" y="3614467"/>
            <a:ext cx="304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82C8"/>
                </a:solidFill>
                <a:latin typeface="Corki" panose="00000500000000000000" pitchFamily="2" charset="-52"/>
              </a:rPr>
              <a:t>СПОРТ ВЫСШИХ ДОСТИЖЕНИЙ</a:t>
            </a:r>
            <a:endParaRPr lang="ru-RU" sz="32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A4ACAA0-C976-6E47-BCBE-140EDFED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50" y="1738265"/>
            <a:ext cx="1448273" cy="1707461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555492" y="460388"/>
            <a:ext cx="4951708" cy="960826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БАЗОВЫЕ ВИДЫ СПОРТА</a:t>
            </a:r>
            <a:endParaRPr lang="ru-RU" sz="2800" dirty="0">
              <a:latin typeface="Corki" panose="00000500000000000000" pitchFamily="2" charset="-52"/>
            </a:endParaRP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75518" y="1738266"/>
            <a:ext cx="3454494" cy="4608212"/>
          </a:xfrm>
          <a:prstGeom prst="rect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БЫЛО</a:t>
            </a: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1. КОНЬКОБЕЖНЫЙ СПОРТ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2. БИАТЛОН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3. ЛЫЖНЫЕ ГОНКИ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4. ГОРНОЛЫЖНЫЙ СПОРТ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5. ФРИСТАЙЛ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6. ХОККЕЙ С МЯЧОМ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7. СНОУБОРД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8. САННЫЙ СПОРТ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 9. </a:t>
            </a:r>
            <a:r>
              <a:rPr lang="ru-RU" dirty="0">
                <a:latin typeface="Corki" panose="00000500000000000000" pitchFamily="2" charset="-52"/>
              </a:rPr>
              <a:t>СПОРТИВНАЯ БОРЬБА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10. </a:t>
            </a:r>
            <a:r>
              <a:rPr lang="ru-RU" dirty="0">
                <a:latin typeface="Corki" panose="00000500000000000000" pitchFamily="2" charset="-52"/>
              </a:rPr>
              <a:t>ЛЕГКАЯ АТЛЕТИКА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11. ХУДОЖЕСТВЕННАЯ ГИМНАСТИКА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12. ФУТБОЛ</a:t>
            </a:r>
          </a:p>
          <a:p>
            <a:pPr algn="ctr"/>
            <a:endParaRPr lang="ru-RU" dirty="0">
              <a:latin typeface="Corki" panose="00000500000000000000" pitchFamily="2" charset="-52"/>
            </a:endParaRPr>
          </a:p>
          <a:p>
            <a:pPr algn="ctr"/>
            <a:endParaRPr lang="ru-RU" dirty="0">
              <a:latin typeface="Corki" panose="00000500000000000000" pitchFamily="2" charset="-52"/>
            </a:endParaRPr>
          </a:p>
          <a:p>
            <a:pPr algn="ctr"/>
            <a:endParaRPr lang="ru-RU" dirty="0" smtClean="0"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F05A2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59867" y="1738265"/>
            <a:ext cx="3535975" cy="4608213"/>
          </a:xfrm>
          <a:prstGeom prst="rect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СТАЛО</a:t>
            </a: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        1</a:t>
            </a:r>
            <a:r>
              <a:rPr lang="ru-RU" dirty="0">
                <a:latin typeface="Corki" panose="00000500000000000000" pitchFamily="2" charset="-52"/>
              </a:rPr>
              <a:t>. КОНЬКОБЕЖНЫЙ СПОРТ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2. БИАТЛОН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3. ЛЫЖНЫЕ ГОНКИ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4. ГОРНОЛЫЖНЫЙ СПОРТ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5. ФРИСТАЙЛ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6. ХОККЕЙ С МЯЧОМ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7. СНОУБОРД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8. САННЫЙ СПОРТ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 9. СПОРТИВНАЯ БОРЬБА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10. </a:t>
            </a:r>
            <a:r>
              <a:rPr lang="ru-RU" dirty="0" smtClean="0">
                <a:latin typeface="Corki" panose="00000500000000000000" pitchFamily="2" charset="-52"/>
              </a:rPr>
              <a:t>САМБО</a:t>
            </a:r>
            <a:endParaRPr lang="ru-RU" dirty="0">
              <a:latin typeface="Corki" panose="00000500000000000000" pitchFamily="2" charset="-52"/>
            </a:endParaRP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11</a:t>
            </a:r>
            <a:r>
              <a:rPr lang="ru-RU" dirty="0">
                <a:latin typeface="Corki" panose="00000500000000000000" pitchFamily="2" charset="-52"/>
              </a:rPr>
              <a:t>. </a:t>
            </a:r>
            <a:r>
              <a:rPr lang="ru-RU" dirty="0" smtClean="0">
                <a:latin typeface="Corki" panose="00000500000000000000" pitchFamily="2" charset="-52"/>
              </a:rPr>
              <a:t>ПАУЭРЛИФТИНГ</a:t>
            </a:r>
            <a:endParaRPr lang="ru-RU" dirty="0">
              <a:latin typeface="Corki" panose="00000500000000000000" pitchFamily="2" charset="-52"/>
            </a:endParaRPr>
          </a:p>
          <a:p>
            <a:pPr algn="ctr"/>
            <a:r>
              <a:rPr lang="ru-RU" dirty="0">
                <a:latin typeface="Corki" panose="00000500000000000000" pitchFamily="2" charset="-52"/>
              </a:rPr>
              <a:t>12. </a:t>
            </a:r>
            <a:r>
              <a:rPr lang="ru-RU" dirty="0" smtClean="0">
                <a:latin typeface="Corki" panose="00000500000000000000" pitchFamily="2" charset="-52"/>
              </a:rPr>
              <a:t>ПАРУСНЫЙ СПОРТ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13. ПЛАВАНИЕ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14. БОКС</a:t>
            </a:r>
          </a:p>
          <a:p>
            <a:pPr algn="ctr"/>
            <a:endParaRPr lang="ru-RU" dirty="0"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503703" y="1803900"/>
            <a:ext cx="906638" cy="788095"/>
          </a:xfrm>
          <a:prstGeom prst="round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11268" name="Picture 4" descr="https://ae04.alicdn.com/kf/Hb8e6f4f40a5c473687faaaae32d2a2d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98" y="1863968"/>
            <a:ext cx="671247" cy="66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775" y="3614467"/>
            <a:ext cx="304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82C8"/>
                </a:solidFill>
                <a:latin typeface="Corki" panose="00000500000000000000" pitchFamily="2" charset="-52"/>
              </a:rPr>
              <a:t>СПОРТ ВЫСШИХ ДОСТИЖЕНИЙ</a:t>
            </a:r>
            <a:endParaRPr lang="ru-RU" sz="32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A4ACAA0-C976-6E47-BCBE-140EDFED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50" y="1738265"/>
            <a:ext cx="1448273" cy="1707461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128087" y="721932"/>
            <a:ext cx="7578044" cy="1776823"/>
          </a:xfrm>
          <a:prstGeom prst="round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orki" panose="00000500000000000000" pitchFamily="2" charset="-52"/>
              </a:rPr>
              <a:t>40 ФИЗКУЛЬТУРНО-СПОРТИВНЫХ ОРГАНИЗАЦИЙ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orki" panose="00000500000000000000" pitchFamily="2" charset="-52"/>
              </a:rPr>
              <a:t>18</a:t>
            </a:r>
            <a:r>
              <a:rPr lang="ru-RU" sz="2400" dirty="0" smtClean="0">
                <a:latin typeface="Corki" panose="00000500000000000000" pitchFamily="2" charset="-52"/>
              </a:rPr>
              <a:t> </a:t>
            </a:r>
            <a:r>
              <a:rPr lang="ru-RU" sz="2400" dirty="0">
                <a:latin typeface="Corki" panose="00000500000000000000" pitchFamily="2" charset="-52"/>
              </a:rPr>
              <a:t>– </a:t>
            </a:r>
            <a:r>
              <a:rPr lang="ru-RU" sz="2400" dirty="0" smtClean="0">
                <a:latin typeface="Corki" panose="00000500000000000000" pitchFamily="2" charset="-52"/>
              </a:rPr>
              <a:t>спортивных школ </a:t>
            </a:r>
            <a:r>
              <a:rPr lang="ru-RU" sz="2400" dirty="0">
                <a:latin typeface="Corki" panose="00000500000000000000" pitchFamily="2" charset="-52"/>
              </a:rPr>
              <a:t>и </a:t>
            </a:r>
            <a:r>
              <a:rPr lang="ru-RU" sz="2400" dirty="0" smtClean="0">
                <a:latin typeface="Corki" panose="00000500000000000000" pitchFamily="2" charset="-52"/>
              </a:rPr>
              <a:t>спортивных школ </a:t>
            </a:r>
            <a:r>
              <a:rPr lang="ru-RU" sz="2400" dirty="0">
                <a:latin typeface="Corki" panose="00000500000000000000" pitchFamily="2" charset="-52"/>
              </a:rPr>
              <a:t>олимпийского </a:t>
            </a:r>
            <a:r>
              <a:rPr lang="ru-RU" sz="2400" dirty="0" smtClean="0">
                <a:latin typeface="Corki" panose="00000500000000000000" pitchFamily="2" charset="-52"/>
              </a:rPr>
              <a:t>резерва, </a:t>
            </a:r>
            <a:endParaRPr lang="ru-RU" sz="24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orki" panose="00000500000000000000" pitchFamily="2" charset="-52"/>
              </a:rPr>
              <a:t>21 </a:t>
            </a:r>
            <a:r>
              <a:rPr lang="ru-RU" sz="2400" dirty="0">
                <a:latin typeface="Corki" panose="00000500000000000000" pitchFamily="2" charset="-52"/>
              </a:rPr>
              <a:t>– </a:t>
            </a:r>
            <a:r>
              <a:rPr lang="ru-RU" sz="2400" dirty="0" smtClean="0">
                <a:latin typeface="Corki" panose="00000500000000000000" pitchFamily="2" charset="-52"/>
              </a:rPr>
              <a:t>ДЮСШ, </a:t>
            </a:r>
            <a:r>
              <a:rPr lang="ru-RU" sz="2400" dirty="0" smtClean="0">
                <a:solidFill>
                  <a:schemeClr val="tx1"/>
                </a:solidFill>
                <a:latin typeface="Corki" panose="00000500000000000000" pitchFamily="2" charset="-52"/>
              </a:rPr>
              <a:t>1</a:t>
            </a:r>
            <a:r>
              <a:rPr lang="ru-RU" sz="2400" dirty="0" smtClean="0">
                <a:latin typeface="Corki" panose="00000500000000000000" pitchFamily="2" charset="-52"/>
              </a:rPr>
              <a:t> </a:t>
            </a:r>
            <a:r>
              <a:rPr lang="ru-RU" sz="2400" dirty="0">
                <a:latin typeface="Corki" panose="00000500000000000000" pitchFamily="2" charset="-52"/>
              </a:rPr>
              <a:t>– </a:t>
            </a:r>
            <a:r>
              <a:rPr lang="ru-RU" sz="2400" dirty="0" smtClean="0">
                <a:latin typeface="Corki" panose="00000500000000000000" pitchFamily="2" charset="-52"/>
              </a:rPr>
              <a:t>ЦСП 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91754" y="2772493"/>
            <a:ext cx="7532483" cy="1473581"/>
          </a:xfrm>
          <a:prstGeom prst="roundRect">
            <a:avLst/>
          </a:prstGeom>
          <a:solidFill>
            <a:srgbClr val="0082C8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ОБЩЕЕ КОЛИЧЕСТВО ЗАНИМАЮЩИХСЯ В СПОРТИВНЫХ ШКОЛАХ: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24 377 ЧЕЛ., ИЗ НИХ РАЗРЯДНИКОВ – 5 758 ЧЕЛ.</a:t>
            </a:r>
            <a:endParaRPr lang="ru-RU" sz="2400" dirty="0">
              <a:latin typeface="Corki" panose="00000500000000000000" pitchFamily="2" charset="-52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2379" y="4519812"/>
            <a:ext cx="7578044" cy="713091"/>
          </a:xfrm>
          <a:prstGeom prst="round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orki" panose="00000500000000000000" pitchFamily="2" charset="-52"/>
              </a:rPr>
              <a:t>66 АКРЕДИТОВАННЫХ ОБЛАСТНЫХ ФЕДЕРАЦИЙ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62379" y="5595666"/>
            <a:ext cx="7532483" cy="895669"/>
          </a:xfrm>
          <a:prstGeom prst="roundRect">
            <a:avLst/>
          </a:prstGeom>
          <a:solidFill>
            <a:srgbClr val="0082C8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89 КАНДИДАТОВ В СПОРТИВНЫЕ СБОРНЫЕ КОМАНДЫ РОССИЙСКОЙ ФЕДЕРАЦИИ</a:t>
            </a:r>
            <a:endParaRPr lang="ru-RU" sz="2400" dirty="0"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02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0120" y="3707786"/>
            <a:ext cx="333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СПОРТ ВЫСШИХ ДОСТИЖЕНИЙ</a:t>
            </a:r>
            <a:endParaRPr lang="ru-RU" sz="32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5487" y="926865"/>
            <a:ext cx="44943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МУРМАНСКАЯ ОБЛАСТЬ – СТОЛИЦА СНОУКАЙТИНГА</a:t>
            </a:r>
            <a:endParaRPr lang="ru-RU" sz="40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78E6E44-A3F4-7748-BAB2-C8B727BF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317" y="2307338"/>
            <a:ext cx="215900" cy="2921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78E6E44-A3F4-7748-BAB2-C8B727BF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166" y="2324214"/>
            <a:ext cx="215900" cy="2921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78E6E44-A3F4-7748-BAB2-C8B727BF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40" y="2314730"/>
            <a:ext cx="215900" cy="292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40437" y="2231990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latin typeface="Corki" panose="00000500000000000000" pitchFamily="2" charset="-52"/>
              </a:rPr>
              <a:t>МУРМАНСК</a:t>
            </a:r>
            <a:endParaRPr lang="ru-RU" sz="2400" dirty="0">
              <a:solidFill>
                <a:schemeClr val="bg1">
                  <a:lumMod val="65000"/>
                </a:schemeClr>
              </a:solidFill>
              <a:latin typeface="Corki" panose="00000500000000000000" pitchFamily="2" charset="-5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61540" y="2250304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latin typeface="Corki" panose="00000500000000000000" pitchFamily="2" charset="-52"/>
              </a:rPr>
              <a:t>МОНЧЕГОРСК</a:t>
            </a:r>
            <a:endParaRPr lang="ru-RU" sz="2400" dirty="0">
              <a:solidFill>
                <a:schemeClr val="bg1">
                  <a:lumMod val="65000"/>
                </a:schemeClr>
              </a:solidFill>
              <a:latin typeface="Corki" panose="00000500000000000000" pitchFamily="2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83681" y="2231990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latin typeface="Corki" panose="00000500000000000000" pitchFamily="2" charset="-52"/>
              </a:rPr>
              <a:t>ТЕРИБЕРКА</a:t>
            </a:r>
            <a:endParaRPr lang="ru-RU" sz="2400" dirty="0">
              <a:solidFill>
                <a:schemeClr val="bg1">
                  <a:lumMod val="65000"/>
                </a:schemeClr>
              </a:solidFill>
              <a:latin typeface="Corki" panose="000005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4142" y="2753679"/>
            <a:ext cx="3038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ЕЖЕГОДНО</a:t>
            </a:r>
          </a:p>
          <a:p>
            <a:pPr algn="ctr"/>
            <a:r>
              <a:rPr lang="ru-RU" sz="28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ЧЕМПИОНАТ РОССИИ</a:t>
            </a:r>
          </a:p>
          <a:p>
            <a:pPr algn="ctr"/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57586" y="2753679"/>
            <a:ext cx="3087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2023 ГОД</a:t>
            </a:r>
          </a:p>
          <a:p>
            <a:pPr algn="ctr"/>
            <a:r>
              <a:rPr lang="ru-RU" sz="28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ЧЕМПИОНАТ МИРА</a:t>
            </a:r>
            <a:endParaRPr lang="ru-RU" dirty="0">
              <a:solidFill>
                <a:schemeClr val="bg1">
                  <a:lumMod val="50000"/>
                </a:schemeClr>
              </a:solidFill>
              <a:latin typeface="Corki" panose="000005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71" y="4198698"/>
            <a:ext cx="2635391" cy="175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47" y="4180384"/>
            <a:ext cx="2462840" cy="175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772" y="4185400"/>
            <a:ext cx="2473680" cy="175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493541" y="2204345"/>
            <a:ext cx="2532185" cy="14101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rki" panose="00000500000000000000" pitchFamily="2" charset="-52"/>
              </a:rPr>
              <a:t>ФУНКЦИОНИРУЕТ </a:t>
            </a:r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2 ОТДЕЛЕНИЯ </a:t>
            </a:r>
            <a:r>
              <a:rPr lang="ru-RU" dirty="0" smtClean="0">
                <a:latin typeface="Corki" panose="00000500000000000000" pitchFamily="2" charset="-52"/>
              </a:rPr>
              <a:t>В ШКОЛАХ ОЛИМПИЙСКОГО РЕЗЕРВА</a:t>
            </a:r>
            <a:endParaRPr lang="ru-RU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CA4ACAA0-C976-6E47-BCBE-140EDFED9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76" y="1627405"/>
            <a:ext cx="1448273" cy="17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3A5BFE0-E91D-0D46-B321-6319175DD0AB}"/>
              </a:ext>
            </a:extLst>
          </p:cNvPr>
          <p:cNvSpPr/>
          <p:nvPr/>
        </p:nvSpPr>
        <p:spPr>
          <a:xfrm flipH="1">
            <a:off x="9512383" y="8072064"/>
            <a:ext cx="202715" cy="149097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17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970702" y="6751339"/>
            <a:ext cx="202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#</a:t>
            </a:r>
            <a:r>
              <a:rPr lang="ru-RU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НАСЕВЕРЕЖИТЬ</a:t>
            </a:r>
            <a:endParaRPr lang="ru-RU" dirty="0">
              <a:solidFill>
                <a:schemeClr val="bg1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8577" y="1557800"/>
            <a:ext cx="3031067" cy="22436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>
                <a:latin typeface="Muller Narrow Light" panose="00000400000000000000" pitchFamily="50" charset="-52"/>
              </a:rPr>
              <a:t>ОТКРЫТИЕ ОТДЕЛЕНИЯ ПО ФУТБОЛУ В МУРМАНСКОЙ ОБЛАСТНОЙ СПОРТИВНОЙ ШКОЛЕ</a:t>
            </a:r>
            <a:endParaRPr lang="ru-RU" dirty="0">
              <a:latin typeface="Muller Narrow Light" panose="00000400000000000000" pitchFamily="50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48264" y="1550755"/>
            <a:ext cx="2870200" cy="22577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>
              <a:latin typeface="Muller Narrow Light" panose="00000400000000000000" pitchFamily="50" charset="-52"/>
            </a:endParaRPr>
          </a:p>
          <a:p>
            <a:pPr algn="ctr"/>
            <a:endParaRPr lang="ru-RU" dirty="0">
              <a:latin typeface="Muller Narrow Light" panose="00000400000000000000" pitchFamily="50" charset="-52"/>
            </a:endParaRPr>
          </a:p>
          <a:p>
            <a:pPr algn="ctr"/>
            <a:r>
              <a:rPr lang="ru-RU" dirty="0" smtClean="0">
                <a:latin typeface="Muller Narrow Light" panose="00000400000000000000" pitchFamily="50" charset="-52"/>
              </a:rPr>
              <a:t>СОЗДАНА ХОККЕЙНАЯ КОМАНДА «АРКТИКА»</a:t>
            </a:r>
            <a:endParaRPr lang="ru-RU" dirty="0">
              <a:latin typeface="Muller Narrow Light" panose="00000400000000000000" pitchFamily="50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67084" y="1552196"/>
            <a:ext cx="3031067" cy="22219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>
              <a:latin typeface="Muller Narrow Light" panose="00000400000000000000" pitchFamily="50" charset="-52"/>
            </a:endParaRPr>
          </a:p>
          <a:p>
            <a:pPr algn="ctr"/>
            <a:r>
              <a:rPr lang="ru-RU" dirty="0" smtClean="0">
                <a:latin typeface="Muller Narrow Light" panose="00000400000000000000" pitchFamily="50" charset="-52"/>
              </a:rPr>
              <a:t>СОЗДАНА ЮНОШЕСКАЯ КОМАНДА ПО ФУТБОЛУ ДЛЯ УЧАСТИЯ В ПСЗФО</a:t>
            </a:r>
            <a:endParaRPr lang="ru-RU" dirty="0">
              <a:latin typeface="Muller Narrow Light" panose="00000400000000000000" pitchFamily="50" charset="-52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246771" y="1543711"/>
            <a:ext cx="2870200" cy="22219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Muller Narrow Light" panose="00000400000000000000" pitchFamily="50" charset="-52"/>
            </a:endParaRPr>
          </a:p>
          <a:p>
            <a:pPr algn="ctr"/>
            <a:endParaRPr lang="ru-RU" dirty="0">
              <a:latin typeface="Muller Narrow Light" panose="00000400000000000000" pitchFamily="50" charset="-52"/>
            </a:endParaRPr>
          </a:p>
          <a:p>
            <a:pPr algn="ctr"/>
            <a:endParaRPr lang="ru-RU" sz="1600" dirty="0" smtClean="0">
              <a:latin typeface="Muller Narrow Light" panose="00000400000000000000" pitchFamily="50" charset="-52"/>
            </a:endParaRPr>
          </a:p>
          <a:p>
            <a:pPr algn="ctr"/>
            <a:endParaRPr lang="ru-RU" sz="1600" dirty="0">
              <a:latin typeface="Muller Narrow Light" panose="00000400000000000000" pitchFamily="50" charset="-52"/>
            </a:endParaRPr>
          </a:p>
          <a:p>
            <a:pPr algn="ctr"/>
            <a:endParaRPr lang="ru-RU" sz="1600" dirty="0" smtClean="0">
              <a:latin typeface="Muller Narrow Light" panose="00000400000000000000" pitchFamily="50" charset="-52"/>
            </a:endParaRPr>
          </a:p>
          <a:p>
            <a:pPr algn="ctr"/>
            <a:endParaRPr lang="ru-RU" sz="1600" dirty="0" smtClean="0">
              <a:latin typeface="Muller Narrow Light" panose="00000400000000000000" pitchFamily="50" charset="-52"/>
            </a:endParaRPr>
          </a:p>
          <a:p>
            <a:pPr algn="ctr"/>
            <a:r>
              <a:rPr lang="ru-RU" sz="1600" dirty="0" smtClean="0">
                <a:latin typeface="Muller Narrow Light" panose="00000400000000000000" pitchFamily="50" charset="-52"/>
              </a:rPr>
              <a:t>СОЗДАНА БАСКЕТБОЛЬНАЯ КОМАНДА «СЕВЕРБАСКЕТ» ДЛЯ УЧАСТИЯ В ПЕРВЕНСТВЕ РОССИИ – ДЮБЛ</a:t>
            </a:r>
          </a:p>
          <a:p>
            <a:pPr algn="ctr"/>
            <a:endParaRPr lang="ru-RU" sz="1600" dirty="0">
              <a:latin typeface="Muller Narrow Light" panose="00000400000000000000" pitchFamily="50" charset="-52"/>
            </a:endParaRPr>
          </a:p>
          <a:p>
            <a:pPr algn="ctr"/>
            <a:endParaRPr lang="ru-RU" sz="1600" dirty="0">
              <a:latin typeface="Muller Narrow Light" panose="00000400000000000000" pitchFamily="50" charset="-52"/>
            </a:endParaRPr>
          </a:p>
          <a:p>
            <a:pPr algn="ctr"/>
            <a:endParaRPr lang="ru-RU" sz="1400" dirty="0">
              <a:solidFill>
                <a:srgbClr val="0082C8"/>
              </a:solidFill>
              <a:latin typeface="Muller Narrow Light" panose="00000400000000000000" pitchFamily="50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85" y="1650005"/>
            <a:ext cx="766450" cy="7664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7" y="4081589"/>
            <a:ext cx="2919974" cy="207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98123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123" y="872085"/>
            <a:ext cx="1148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СПОРТ ВЫСШИХ ДОСТИЖЕНИЙ</a:t>
            </a:r>
            <a:endParaRPr lang="ru-RU" sz="32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pic>
        <p:nvPicPr>
          <p:cNvPr id="31" name="Рисунок 30" descr="C:\Users\tsygankova\AppData\Local\Microsoft\Windows\INetCache\Content.Outlook\PRSDL3MN\PHOTO-2022-04-18-15-33-2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3222" r="8596" b="21647"/>
          <a:stretch/>
        </p:blipFill>
        <p:spPr bwMode="auto">
          <a:xfrm>
            <a:off x="9246771" y="4039493"/>
            <a:ext cx="2870200" cy="2116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21" y="1677571"/>
            <a:ext cx="821867" cy="821867"/>
          </a:xfrm>
          <a:prstGeom prst="rect">
            <a:avLst/>
          </a:prstGeom>
        </p:spPr>
      </p:pic>
      <p:pic>
        <p:nvPicPr>
          <p:cNvPr id="33" name="Picture 4" descr="Логотип команд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9" y="1557800"/>
            <a:ext cx="1162665" cy="11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nmhl.fhr.ru/upload/iblock/163/163c2394bd788f8937f867e4c7e9de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24" y="1586023"/>
            <a:ext cx="1290098" cy="11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www.mvestnik.ru/mvfoto/2021/10/01/t7w7pp4fp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www.mvestnik.ru/mvfoto/2021/10/01/t7w7pp4fpn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www.mvestnik.ru/mvfoto/2021/10/01/t7w7pp4fpnk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www.mvestnik.ru/mvfoto/2021/10/01/t7w7pp4fpnk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64" y="4084819"/>
            <a:ext cx="2895186" cy="2071537"/>
          </a:xfrm>
          <a:prstGeom prst="rect">
            <a:avLst/>
          </a:prstGeom>
        </p:spPr>
      </p:pic>
      <p:pic>
        <p:nvPicPr>
          <p:cNvPr id="15378" name="Picture 18" descr="0020_10022020_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345" y="4039493"/>
            <a:ext cx="2873803" cy="211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3" t="41248" r="11231" b="34608"/>
          <a:stretch/>
        </p:blipFill>
        <p:spPr>
          <a:xfrm>
            <a:off x="9907052" y="85376"/>
            <a:ext cx="2036833" cy="189840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121755" y="5028527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79192" y="1207008"/>
            <a:ext cx="683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Corki" panose="00000500000000000000" pitchFamily="2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19805" y="1997730"/>
            <a:ext cx="3858768" cy="422578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ru-RU" dirty="0" smtClean="0">
              <a:latin typeface="Corki" panose="00000500000000000000" pitchFamily="2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36124" y="1994876"/>
            <a:ext cx="3893058" cy="4228635"/>
          </a:xfrm>
          <a:prstGeom prst="roundRect">
            <a:avLst/>
          </a:prstGeom>
          <a:solidFill>
            <a:srgbClr val="0082C8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Corki" panose="00000500000000000000" pitchFamily="2" charset="-52"/>
            </a:endParaRPr>
          </a:p>
          <a:p>
            <a:pPr marL="285750" indent="-285750" algn="ctr">
              <a:buFontTx/>
              <a:buChar char="-"/>
            </a:pPr>
            <a:r>
              <a:rPr lang="ru-RU" sz="2000" dirty="0">
                <a:latin typeface="Corki" panose="00000500000000000000" pitchFamily="2" charset="-52"/>
              </a:rPr>
              <a:t>о</a:t>
            </a:r>
            <a:r>
              <a:rPr lang="ru-RU" sz="2000" dirty="0" smtClean="0">
                <a:latin typeface="Corki" panose="00000500000000000000" pitchFamily="2" charset="-52"/>
              </a:rPr>
              <a:t>борудование и инвентарь – 2 409 ед.</a:t>
            </a:r>
            <a:endParaRPr lang="ru-RU" sz="2000" dirty="0" smtClean="0">
              <a:latin typeface="Corki" panose="00000500000000000000" pitchFamily="2" charset="-52"/>
            </a:endParaRPr>
          </a:p>
          <a:p>
            <a:pPr marL="285750" indent="-285750" algn="ctr">
              <a:buFontTx/>
              <a:buChar char="-"/>
            </a:pPr>
            <a:r>
              <a:rPr lang="ru-RU" sz="2000" dirty="0" smtClean="0">
                <a:latin typeface="Corki" panose="00000500000000000000" pitchFamily="2" charset="-52"/>
              </a:rPr>
              <a:t> </a:t>
            </a:r>
            <a:r>
              <a:rPr lang="ru-RU" sz="2000" dirty="0" smtClean="0">
                <a:latin typeface="Corki" panose="00000500000000000000" pitchFamily="2" charset="-52"/>
              </a:rPr>
              <a:t>автобус для спортсменов Кировской СШОР</a:t>
            </a:r>
          </a:p>
          <a:p>
            <a:pPr algn="ctr"/>
            <a:endParaRPr lang="ru-RU" sz="2000" dirty="0" smtClean="0">
              <a:latin typeface="Corki" panose="00000500000000000000" pitchFamily="2" charset="-52"/>
            </a:endParaRPr>
          </a:p>
          <a:p>
            <a:pPr algn="ctr"/>
            <a:endParaRPr lang="ru-RU" sz="2000" dirty="0">
              <a:latin typeface="Corki" panose="00000500000000000000" pitchFamily="2" charset="-52"/>
            </a:endParaRPr>
          </a:p>
          <a:p>
            <a:pPr algn="ctr"/>
            <a:endParaRPr lang="ru-RU" sz="20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000" dirty="0">
                <a:latin typeface="Corki" panose="00000500000000000000" pitchFamily="2" charset="-52"/>
              </a:rPr>
              <a:t>-</a:t>
            </a:r>
            <a:r>
              <a:rPr lang="ru-RU" sz="2000" dirty="0" smtClean="0">
                <a:latin typeface="Corki" panose="00000500000000000000" pitchFamily="2" charset="-52"/>
              </a:rPr>
              <a:t>160 </a:t>
            </a:r>
            <a:r>
              <a:rPr lang="ru-RU" sz="2000" dirty="0">
                <a:latin typeface="Corki" panose="00000500000000000000" pitchFamily="2" charset="-52"/>
              </a:rPr>
              <a:t>тренировочных мероприятий с участием 869 спортсменов</a:t>
            </a:r>
          </a:p>
          <a:p>
            <a:pPr algn="ctr"/>
            <a:endParaRPr lang="ru-RU" dirty="0">
              <a:latin typeface="Corki" panose="00000500000000000000" pitchFamily="2" charset="-52"/>
            </a:endParaRPr>
          </a:p>
          <a:p>
            <a:pPr algn="ctr"/>
            <a:endParaRPr lang="ru-RU" dirty="0" smtClean="0">
              <a:latin typeface="Corki" panose="00000500000000000000" pitchFamily="2" charset="-52"/>
            </a:endParaRPr>
          </a:p>
          <a:p>
            <a:pPr algn="ctr"/>
            <a:endParaRPr lang="ru-RU" dirty="0" smtClean="0">
              <a:latin typeface="Corki" panose="00000500000000000000" pitchFamily="2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0358" y="2116996"/>
            <a:ext cx="278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Что сделано:</a:t>
            </a:r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53413" y="2079267"/>
            <a:ext cx="278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Закуплено:</a:t>
            </a:r>
            <a:endParaRPr lang="ru-RU" sz="2800" dirty="0">
              <a:latin typeface="Corki" panose="000005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9805" y="2679280"/>
            <a:ext cx="3657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приобретено </a:t>
            </a:r>
            <a:r>
              <a:rPr lang="ru-RU" sz="2000" dirty="0">
                <a:solidFill>
                  <a:srgbClr val="0082C8"/>
                </a:solidFill>
                <a:latin typeface="Corki" panose="00000500000000000000" pitchFamily="2" charset="-52"/>
              </a:rPr>
              <a:t>спортивное оборудование и </a:t>
            </a:r>
            <a:r>
              <a:rPr lang="ru-RU" sz="20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инвентарь </a:t>
            </a:r>
            <a:r>
              <a:rPr lang="ru-RU" sz="2000" b="1" dirty="0" smtClean="0">
                <a:solidFill>
                  <a:srgbClr val="F05A28"/>
                </a:solidFill>
                <a:latin typeface="Corki" panose="00000500000000000000" pitchFamily="2" charset="-52"/>
              </a:rPr>
              <a:t>(25,3 млн руб.)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orki" panose="00000500000000000000" pitchFamily="2" charset="-52"/>
              </a:rPr>
              <a:t>выделена субсидия муниципалитетам на оказание финансовой поддержки организациям, осуществляющим спортивную подготовку </a:t>
            </a:r>
            <a:r>
              <a:rPr lang="ru-RU" sz="2000" b="1" dirty="0" smtClean="0">
                <a:solidFill>
                  <a:srgbClr val="F05A28"/>
                </a:solidFill>
                <a:latin typeface="Corki" panose="00000500000000000000" pitchFamily="2" charset="-52"/>
              </a:rPr>
              <a:t>(31,4 млн руб.)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82C8"/>
                </a:solidFill>
                <a:latin typeface="Corki" panose="00000500000000000000" pitchFamily="2" charset="-52"/>
              </a:rPr>
              <a:t>в</a:t>
            </a:r>
            <a:r>
              <a:rPr lang="ru-RU" sz="20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ыделена субсидия на оказание финансовой поддержки отделений по хоккею </a:t>
            </a:r>
            <a:r>
              <a:rPr lang="ru-RU" sz="2000" b="1" dirty="0" smtClean="0">
                <a:solidFill>
                  <a:srgbClr val="F05A28"/>
                </a:solidFill>
                <a:latin typeface="Corki" panose="00000500000000000000" pitchFamily="2" charset="-52"/>
              </a:rPr>
              <a:t>(6,4 </a:t>
            </a:r>
            <a:r>
              <a:rPr lang="ru-RU" sz="2000" b="1" dirty="0" smtClean="0">
                <a:solidFill>
                  <a:srgbClr val="F05A28"/>
                </a:solidFill>
                <a:latin typeface="Corki" panose="00000500000000000000" pitchFamily="2" charset="-52"/>
              </a:rPr>
              <a:t>млн руб.)</a:t>
            </a:r>
            <a:endParaRPr lang="ru-RU" sz="2000" b="1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42192" y="227503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8193" y="3745870"/>
            <a:ext cx="278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Проведено</a:t>
            </a:r>
            <a:r>
              <a:rPr lang="ru-RU" sz="2800" dirty="0" smtClean="0">
                <a:latin typeface="Corki" panose="00000500000000000000" pitchFamily="2" charset="-52"/>
              </a:rPr>
              <a:t>:</a:t>
            </a:r>
            <a:endParaRPr lang="ru-RU" sz="2800" dirty="0"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469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1121755" y="4949703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19</a:t>
            </a:fld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98123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5" y="639508"/>
            <a:ext cx="1846405" cy="17421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33761" y="762730"/>
            <a:ext cx="333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СТРОИТЕЛЬСТВО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НОВЫХ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СПОРТИВНЫХ ОБЪЕКТОВ</a:t>
            </a:r>
            <a:endParaRPr lang="ru-RU" sz="3200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51026" y="2422477"/>
            <a:ext cx="5966233" cy="41006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ru-RU" dirty="0" smtClean="0">
              <a:latin typeface="Corki" panose="000005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9301" y="2440990"/>
            <a:ext cx="278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Что сделано:</a:t>
            </a:r>
            <a:endParaRPr lang="ru-RU" sz="28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1560" y="2913213"/>
            <a:ext cx="60296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latin typeface="Corki" panose="00000500000000000000" pitchFamily="2" charset="-52"/>
              </a:rPr>
              <a:t>крытый </a:t>
            </a:r>
            <a:r>
              <a:rPr lang="ru-RU" sz="2000" dirty="0" smtClean="0">
                <a:latin typeface="Corki" panose="00000500000000000000" pitchFamily="2" charset="-52"/>
              </a:rPr>
              <a:t>каток в г. </a:t>
            </a:r>
            <a:r>
              <a:rPr lang="ru-RU" sz="2000" dirty="0" smtClean="0">
                <a:latin typeface="Corki" panose="00000500000000000000" pitchFamily="2" charset="-52"/>
              </a:rPr>
              <a:t>Мурманск;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rki" panose="00000500000000000000" pitchFamily="2" charset="-52"/>
              </a:rPr>
              <a:t>о</a:t>
            </a:r>
            <a:r>
              <a:rPr lang="ru-RU" sz="2000" dirty="0" smtClean="0">
                <a:latin typeface="Corki" panose="00000500000000000000" pitchFamily="2" charset="-52"/>
              </a:rPr>
              <a:t>бъект: «Комплексное развитие с/к «Долина Уюта» (</a:t>
            </a:r>
            <a:r>
              <a:rPr lang="ru-RU" sz="2000" dirty="0" err="1" smtClean="0">
                <a:latin typeface="Corki" panose="00000500000000000000" pitchFamily="2" charset="-52"/>
              </a:rPr>
              <a:t>лыжероллерные</a:t>
            </a:r>
            <a:r>
              <a:rPr lang="ru-RU" sz="2000" dirty="0" smtClean="0">
                <a:latin typeface="Corki" panose="00000500000000000000" pitchFamily="2" charset="-52"/>
              </a:rPr>
              <a:t> трассы, искусственное </a:t>
            </a:r>
            <a:r>
              <a:rPr lang="ru-RU" sz="2000" dirty="0" err="1" smtClean="0">
                <a:latin typeface="Corki" panose="00000500000000000000" pitchFamily="2" charset="-52"/>
              </a:rPr>
              <a:t>оснежение</a:t>
            </a:r>
            <a:r>
              <a:rPr lang="ru-RU" sz="2000" dirty="0" smtClean="0">
                <a:latin typeface="Corki" panose="00000500000000000000" pitchFamily="2" charset="-52"/>
              </a:rPr>
              <a:t>, крытый хоккейный корт;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Corki" panose="00000500000000000000" pitchFamily="2" charset="-52"/>
              </a:rPr>
              <a:t>9 спортивных площадок </a:t>
            </a:r>
            <a:r>
              <a:rPr lang="ru-RU" sz="2000" dirty="0">
                <a:latin typeface="Corki" panose="00000500000000000000" pitchFamily="50" charset="-52"/>
              </a:rPr>
              <a:t>(гг. Апатиты, Кандалакша, Ковдор, п. Зареченск, Ловозеро, Молочный, </a:t>
            </a:r>
            <a:r>
              <a:rPr lang="ru-RU" sz="2000" dirty="0" err="1">
                <a:latin typeface="Corki" panose="00000500000000000000" pitchFamily="50" charset="-52"/>
              </a:rPr>
              <a:t>Тулома</a:t>
            </a:r>
            <a:r>
              <a:rPr lang="ru-RU" sz="2000" dirty="0">
                <a:latin typeface="Corki" panose="00000500000000000000" pitchFamily="50" charset="-52"/>
              </a:rPr>
              <a:t> и Ура-Губа), г. Полярный;</a:t>
            </a:r>
            <a:endParaRPr lang="ru-RU" sz="2000" dirty="0" smtClean="0">
              <a:latin typeface="Corki" panose="00000500000000000000" pitchFamily="50" charset="-52"/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latin typeface="Corki" panose="00000500000000000000" pitchFamily="2" charset="-52"/>
              </a:rPr>
              <a:t>з</a:t>
            </a:r>
            <a:r>
              <a:rPr lang="ru-RU" sz="2000" dirty="0" smtClean="0">
                <a:latin typeface="Corki" panose="00000500000000000000" pitchFamily="2" charset="-52"/>
              </a:rPr>
              <a:t>акуплено с</a:t>
            </a:r>
            <a:r>
              <a:rPr lang="ru-RU" sz="2000" dirty="0" smtClean="0">
                <a:latin typeface="Corki" panose="00000500000000000000" pitchFamily="2" charset="-52"/>
              </a:rPr>
              <a:t>портивно-технологическое оборудование ФОКОТ в п. Сафоново для центра внешкольного развития;</a:t>
            </a:r>
            <a:endParaRPr lang="ru-RU" sz="2000" dirty="0" smtClean="0">
              <a:latin typeface="Corki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orki" panose="00000500000000000000" pitchFamily="2" charset="-52"/>
              </a:rPr>
              <a:t>АСК, горнолыжный подъемник, система </a:t>
            </a:r>
            <a:r>
              <a:rPr lang="ru-RU" sz="2000" dirty="0" err="1" smtClean="0">
                <a:latin typeface="Corki" panose="00000500000000000000" pitchFamily="2" charset="-52"/>
              </a:rPr>
              <a:t>оснежения</a:t>
            </a:r>
            <a:r>
              <a:rPr lang="ru-RU" sz="2000" dirty="0" smtClean="0">
                <a:latin typeface="Corki" panose="00000500000000000000" pitchFamily="2" charset="-52"/>
              </a:rPr>
              <a:t>  </a:t>
            </a:r>
            <a:r>
              <a:rPr lang="ru-RU" sz="2000" dirty="0" smtClean="0">
                <a:latin typeface="Corki" panose="00000500000000000000" pitchFamily="2" charset="-52"/>
              </a:rPr>
              <a:t>в г. Кировск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Corki" panose="00000500000000000000" pitchFamily="2" charset="-52"/>
              </a:rPr>
              <a:t>к</a:t>
            </a:r>
            <a:r>
              <a:rPr lang="ru-RU" sz="2000" dirty="0" smtClean="0">
                <a:latin typeface="Corki" panose="00000500000000000000" pitchFamily="2" charset="-52"/>
              </a:rPr>
              <a:t>апитальный ремонт спортивных </a:t>
            </a:r>
            <a:r>
              <a:rPr lang="ru-RU" sz="2000" dirty="0" smtClean="0">
                <a:latin typeface="Corki" panose="00000500000000000000" pitchFamily="2" charset="-52"/>
              </a:rPr>
              <a:t>объектов (гг. Полярные Зори, Оленегорск, Мончегорск, Кировск, Полярный, </a:t>
            </a:r>
            <a:r>
              <a:rPr lang="ru-RU" sz="2000" dirty="0" err="1" smtClean="0">
                <a:latin typeface="Corki" panose="00000500000000000000" pitchFamily="2" charset="-52"/>
              </a:rPr>
              <a:t>Печенгский</a:t>
            </a:r>
            <a:r>
              <a:rPr lang="ru-RU" sz="2000" dirty="0" smtClean="0">
                <a:latin typeface="Corki" panose="00000500000000000000" pitchFamily="2" charset="-52"/>
              </a:rPr>
              <a:t> р-н)</a:t>
            </a:r>
            <a:endParaRPr lang="ru-RU" sz="2000" dirty="0" smtClean="0">
              <a:latin typeface="Corki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latin typeface="Corki" panose="00000500000000000000" pitchFamily="2" charset="-52"/>
              </a:rPr>
              <a:t>н</a:t>
            </a:r>
            <a:r>
              <a:rPr lang="ru-RU" sz="2000" dirty="0" smtClean="0">
                <a:latin typeface="Corki" panose="00000500000000000000" pitchFamily="2" charset="-52"/>
              </a:rPr>
              <a:t>ачато строительство </a:t>
            </a:r>
            <a:r>
              <a:rPr lang="ru-RU" sz="2000" dirty="0" err="1" smtClean="0">
                <a:latin typeface="Corki" panose="00000500000000000000" pitchFamily="2" charset="-52"/>
              </a:rPr>
              <a:t>ФОКа</a:t>
            </a:r>
            <a:r>
              <a:rPr lang="ru-RU" sz="2000" dirty="0" smtClean="0">
                <a:latin typeface="Corki" panose="00000500000000000000" pitchFamily="2" charset="-52"/>
              </a:rPr>
              <a:t> в г. </a:t>
            </a:r>
            <a:r>
              <a:rPr lang="ru-RU" sz="2000" dirty="0" err="1" smtClean="0">
                <a:latin typeface="Corki" panose="00000500000000000000" pitchFamily="2" charset="-52"/>
              </a:rPr>
              <a:t>Заозерск</a:t>
            </a:r>
            <a:r>
              <a:rPr lang="ru-RU" sz="2000" dirty="0" smtClean="0">
                <a:latin typeface="Corki" panose="00000500000000000000" pitchFamily="2" charset="-52"/>
              </a:rPr>
              <a:t> и г. Кандалакша</a:t>
            </a:r>
          </a:p>
          <a:p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39" y="161000"/>
            <a:ext cx="2425906" cy="161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45" y="1594380"/>
            <a:ext cx="2478659" cy="169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61" y="3287599"/>
            <a:ext cx="2639937" cy="176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91" y="4974701"/>
            <a:ext cx="2742421" cy="169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7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1121755" y="5028527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79192" y="1207008"/>
            <a:ext cx="683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Corki" panose="00000500000000000000" pitchFamily="2" charset="-52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0558024" y="6178740"/>
            <a:ext cx="429768" cy="292608"/>
          </a:xfrm>
          <a:prstGeom prst="rightArrow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05A28"/>
              </a:solidFill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11183267" y="5946068"/>
            <a:ext cx="429768" cy="292608"/>
          </a:xfrm>
          <a:prstGeom prst="rightArrow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05A28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1520" y="1034580"/>
            <a:ext cx="4951708" cy="1491571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Доля занимающихся </a:t>
            </a:r>
            <a:r>
              <a:rPr lang="ru-RU" sz="2800" dirty="0" err="1" smtClean="0">
                <a:latin typeface="Corki" panose="00000500000000000000" pitchFamily="2" charset="-52"/>
              </a:rPr>
              <a:t>ФКиС</a:t>
            </a:r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Мурманская область: </a:t>
            </a:r>
            <a:r>
              <a:rPr lang="ru-RU" sz="2400" dirty="0" smtClean="0">
                <a:latin typeface="Corki" panose="00000500000000000000" pitchFamily="2" charset="-52"/>
              </a:rPr>
              <a:t>47,8%</a:t>
            </a:r>
            <a:r>
              <a:rPr lang="ru-RU" sz="2400" dirty="0">
                <a:latin typeface="Corki" panose="00000500000000000000" pitchFamily="2" charset="-52"/>
              </a:rPr>
              <a:t>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Общероссийский показатель: </a:t>
            </a:r>
            <a:r>
              <a:rPr lang="ru-RU" sz="2400" dirty="0" smtClean="0">
                <a:latin typeface="Corki" panose="00000500000000000000" pitchFamily="2" charset="-52"/>
              </a:rPr>
              <a:t>49,4% </a:t>
            </a:r>
          </a:p>
          <a:p>
            <a:pPr algn="ctr"/>
            <a:endParaRPr lang="ru-RU" dirty="0"/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019230428"/>
              </p:ext>
            </p:extLst>
          </p:nvPr>
        </p:nvGraphicFramePr>
        <p:xfrm>
          <a:off x="0" y="2594081"/>
          <a:ext cx="5699080" cy="4078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61219"/>
              </p:ext>
            </p:extLst>
          </p:nvPr>
        </p:nvGraphicFramePr>
        <p:xfrm>
          <a:off x="6199004" y="927324"/>
          <a:ext cx="5941693" cy="5656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0268"/>
                <a:gridCol w="775367"/>
                <a:gridCol w="775367"/>
                <a:gridCol w="831436"/>
                <a:gridCol w="1059255"/>
              </a:tblGrid>
              <a:tr h="486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Динамика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План на 2022 </a:t>
                      </a:r>
                      <a:r>
                        <a:rPr lang="ru-RU" sz="1100" dirty="0" smtClean="0">
                          <a:effectLst/>
                        </a:rPr>
                        <a:t>г.</a:t>
                      </a:r>
                    </a:p>
                  </a:txBody>
                  <a:tcPr marL="50577" marR="50577" marT="0" marB="0" anchor="ctr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Общероссийский показатель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45,4%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49,4%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+4,0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51,3%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Показатель по СЗФО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43,5%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47,6%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+4,1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9915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Показатель по Мурманской области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44,1%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47,8%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+3,7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50,4%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Кандалакшский район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27,9%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46,19%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+18,29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Ковдорский район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39,7%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44,85%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+5,15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ЗАТО Североморск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38,2%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43,0%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+4,8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Апатиты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41,2%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45,99%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+4,79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Мончегорск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41,4%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45,9%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+4,5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г. Мурманск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46,4%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50,2%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+3,8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Кировск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43,6%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46,9%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+3,3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Печенгский</a:t>
                      </a:r>
                      <a:r>
                        <a:rPr lang="ru-RU" sz="1200" dirty="0">
                          <a:effectLst/>
                        </a:rPr>
                        <a:t> район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41,1%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44,3%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+3,2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199001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Полярные Зори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42,0%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45,05%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+3,05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Терский район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29,0%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31,8%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+2,8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Кольский район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41,78%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44,47%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+2,69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ЗАТО Александровск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23,6%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26,0%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+2,4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Оленегорск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41,9%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42,6%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+0,7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Ловозерский</a:t>
                      </a:r>
                      <a:r>
                        <a:rPr lang="ru-RU" sz="1200" dirty="0">
                          <a:effectLst/>
                        </a:rPr>
                        <a:t> район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26,2%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27,2%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ЗАТО Островной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20,0%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12,6%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-7,4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ЗАТО </a:t>
                      </a:r>
                      <a:r>
                        <a:rPr lang="ru-RU" sz="1200" dirty="0" err="1">
                          <a:effectLst/>
                        </a:rPr>
                        <a:t>Видяево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42,0%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39,5%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-2,5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  <a:tr h="256914">
                <a:tc>
                  <a:txBody>
                    <a:bodyPr/>
                    <a:lstStyle/>
                    <a:p>
                      <a:pPr indent="0" algn="just">
                        <a:lnSpc>
                          <a:spcPts val="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ЗАТО Заозерск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41,0%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40,4%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-0,6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1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1121755" y="5028527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4875053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ОСНОВНЫЕ ЗАДАЧИ НА 2022 год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79192" y="1207008"/>
            <a:ext cx="683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Corki" panose="00000500000000000000" pitchFamily="2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07113" y="893812"/>
            <a:ext cx="10683089" cy="5422832"/>
          </a:xfrm>
          <a:prstGeom prst="roundRect">
            <a:avLst/>
          </a:prstGeom>
          <a:solidFill>
            <a:srgbClr val="0082C8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rki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р</a:t>
            </a:r>
            <a:r>
              <a:rPr lang="ru-RU" sz="2400" dirty="0" smtClean="0">
                <a:latin typeface="Corki" panose="00000500000000000000" pitchFamily="2" charset="-52"/>
              </a:rPr>
              <a:t>еализация проекта «СОПКИ</a:t>
            </a:r>
            <a:r>
              <a:rPr lang="en-US" sz="2400" dirty="0" smtClean="0">
                <a:latin typeface="Corki" panose="00000500000000000000" pitchFamily="2" charset="-52"/>
              </a:rPr>
              <a:t>.SPORT</a:t>
            </a:r>
            <a:r>
              <a:rPr lang="ru-RU" sz="2400" dirty="0" smtClean="0">
                <a:latin typeface="Corki" panose="00000500000000000000" pitchFamily="2" charset="-52"/>
              </a:rPr>
              <a:t>»; </a:t>
            </a:r>
            <a:r>
              <a:rPr lang="ru-RU" sz="2400" dirty="0" smtClean="0">
                <a:latin typeface="Corki" panose="00000500000000000000" pitchFamily="2" charset="-52"/>
              </a:rPr>
              <a:t> </a:t>
            </a:r>
            <a:endParaRPr lang="ru-RU" sz="2400" dirty="0" smtClean="0">
              <a:latin typeface="Corki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2400" dirty="0" err="1">
                <a:latin typeface="Corki" panose="00000500000000000000" pitchFamily="2" charset="-52"/>
              </a:rPr>
              <a:t>г</a:t>
            </a:r>
            <a:r>
              <a:rPr lang="ru-RU" sz="2400" dirty="0" err="1" smtClean="0">
                <a:latin typeface="Corki" panose="00000500000000000000" pitchFamily="2" charset="-52"/>
              </a:rPr>
              <a:t>рантовая</a:t>
            </a:r>
            <a:r>
              <a:rPr lang="ru-RU" sz="2400" dirty="0" smtClean="0">
                <a:latin typeface="Corki" panose="00000500000000000000" pitchFamily="2" charset="-52"/>
              </a:rPr>
              <a:t> поддержка юридическим и физическим лицам;</a:t>
            </a:r>
            <a:endParaRPr lang="ru-RU" sz="2400" dirty="0" smtClean="0">
              <a:latin typeface="Corki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р</a:t>
            </a:r>
            <a:r>
              <a:rPr lang="ru-RU" sz="2400" dirty="0" smtClean="0">
                <a:latin typeface="Corki" panose="00000500000000000000" pitchFamily="2" charset="-52"/>
              </a:rPr>
              <a:t>еализация проекта «Умею плавать» в общеобразовательных организациях;</a:t>
            </a:r>
            <a:endParaRPr lang="ru-RU" sz="2400" dirty="0" smtClean="0">
              <a:latin typeface="Corki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Corki" panose="00000500000000000000" pitchFamily="2" charset="-52"/>
              </a:rPr>
              <a:t>создание футбольной команды;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о</a:t>
            </a:r>
            <a:r>
              <a:rPr lang="ru-RU" sz="2400" dirty="0" smtClean="0">
                <a:latin typeface="Corki" panose="00000500000000000000" pitchFamily="2" charset="-52"/>
              </a:rPr>
              <a:t>ткрытие отделения сноуборда в Кировской СШОР по горнолыжному спорту;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р</a:t>
            </a:r>
            <a:r>
              <a:rPr lang="ru-RU" sz="2400" dirty="0" smtClean="0">
                <a:latin typeface="Corki" panose="00000500000000000000" pitchFamily="2" charset="-52"/>
              </a:rPr>
              <a:t>асширение линейки мероприятий и включение неолимпийских видов спорта в Единовременные денежные поощрения спортсменам и их тренерам;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у</a:t>
            </a:r>
            <a:r>
              <a:rPr lang="ru-RU" sz="2400" dirty="0" smtClean="0">
                <a:latin typeface="Corki" panose="00000500000000000000" pitchFamily="2" charset="-52"/>
              </a:rPr>
              <a:t>становка спортивных площадок (п. Зеленоборский, п. </a:t>
            </a:r>
            <a:r>
              <a:rPr lang="ru-RU" sz="2400" dirty="0" err="1" smtClean="0">
                <a:latin typeface="Corki" panose="00000500000000000000" pitchFamily="2" charset="-52"/>
              </a:rPr>
              <a:t>Зверосавхоз</a:t>
            </a:r>
            <a:r>
              <a:rPr lang="ru-RU" sz="2400" dirty="0" smtClean="0">
                <a:latin typeface="Corki" panose="00000500000000000000" pitchFamily="2" charset="-52"/>
              </a:rPr>
              <a:t> и г. Кола);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з</a:t>
            </a:r>
            <a:r>
              <a:rPr lang="ru-RU" sz="2400" dirty="0" smtClean="0">
                <a:latin typeface="Corki" panose="00000500000000000000" pitchFamily="2" charset="-52"/>
              </a:rPr>
              <a:t>акупка «Умной площадки»;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у</a:t>
            </a:r>
            <a:r>
              <a:rPr lang="ru-RU" sz="2400" dirty="0" smtClean="0">
                <a:latin typeface="Corki" panose="00000500000000000000" pitchFamily="2" charset="-52"/>
              </a:rPr>
              <a:t>становка </a:t>
            </a:r>
            <a:r>
              <a:rPr lang="ru-RU" sz="2400" dirty="0" err="1" smtClean="0">
                <a:latin typeface="Corki" panose="00000500000000000000" pitchFamily="2" charset="-52"/>
              </a:rPr>
              <a:t>ФОКОТа</a:t>
            </a:r>
            <a:r>
              <a:rPr lang="ru-RU" sz="2400" dirty="0" smtClean="0">
                <a:latin typeface="Corki" panose="00000500000000000000" pitchFamily="2" charset="-52"/>
              </a:rPr>
              <a:t> в п. Сафоново;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з</a:t>
            </a:r>
            <a:r>
              <a:rPr lang="ru-RU" sz="2400" dirty="0" smtClean="0">
                <a:latin typeface="Corki" panose="00000500000000000000" pitchFamily="2" charset="-52"/>
              </a:rPr>
              <a:t>авершение строительства </a:t>
            </a:r>
            <a:r>
              <a:rPr lang="ru-RU" sz="2400" dirty="0" err="1" smtClean="0">
                <a:latin typeface="Corki" panose="00000500000000000000" pitchFamily="2" charset="-52"/>
              </a:rPr>
              <a:t>ФОКов</a:t>
            </a:r>
            <a:r>
              <a:rPr lang="ru-RU" sz="2400" dirty="0" smtClean="0">
                <a:latin typeface="Corki" panose="00000500000000000000" pitchFamily="2" charset="-52"/>
              </a:rPr>
              <a:t> в г. Кандалакша и ЗАТО Заозерск;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з</a:t>
            </a:r>
            <a:r>
              <a:rPr lang="ru-RU" sz="2400" dirty="0" smtClean="0">
                <a:latin typeface="Corki" panose="00000500000000000000" pitchFamily="2" charset="-52"/>
              </a:rPr>
              <a:t>авершение работ по кап. ремонту футбольного поля в ЗАТО Александровск;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orki" panose="00000500000000000000" pitchFamily="2" charset="-52"/>
              </a:rPr>
              <a:t>п</a:t>
            </a:r>
            <a:r>
              <a:rPr lang="ru-RU" sz="2400" dirty="0" smtClean="0">
                <a:latin typeface="Corki" panose="00000500000000000000" pitchFamily="2" charset="-52"/>
              </a:rPr>
              <a:t>роведение кап. ремонтов спортивных объектов муниципальных образований Мурманской области</a:t>
            </a:r>
          </a:p>
          <a:p>
            <a:pPr marL="285750" indent="-285750">
              <a:buFontTx/>
              <a:buChar char="-"/>
            </a:pPr>
            <a:endParaRPr lang="ru-RU" sz="2400" dirty="0" smtClean="0">
              <a:latin typeface="Corki" panose="00000500000000000000" pitchFamily="2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1529" y="6508447"/>
            <a:ext cx="316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rki" panose="00000500000000000000" pitchFamily="2" charset="-52"/>
              </a:rPr>
              <a:t>#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Corki" panose="00000500000000000000" pitchFamily="2" charset="-52"/>
              </a:rPr>
              <a:t>НАСЕВЕРЕЖИТЬ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Corki" panose="00000500000000000000" pitchFamily="2" charset="-52"/>
            </a:endParaRPr>
          </a:p>
        </p:txBody>
      </p:sp>
      <p:pic>
        <p:nvPicPr>
          <p:cNvPr id="19" name="Picture 73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9826043" y="1290528"/>
            <a:ext cx="1291853" cy="125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7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dirty="0" smtClean="0">
                <a:latin typeface="Muller Narrow ExtraBold" panose="00000900000000000000" pitchFamily="50" charset="-52"/>
              </a:rPr>
              <a:t>                   </a:t>
            </a:r>
            <a:r>
              <a:rPr lang="ru-RU" sz="6600" dirty="0" smtClean="0">
                <a:latin typeface="Muller Narrow ExtraBold" panose="00000900000000000000" pitchFamily="50" charset="-52"/>
              </a:rPr>
              <a:t>СПАСИБО ЗА ВНИМАНИЕ!</a:t>
            </a:r>
            <a:endParaRPr lang="ru-RU" sz="6600" dirty="0">
              <a:latin typeface="Muller Narrow ExtraBold" panose="00000900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99995B-5023-024E-9307-89A9FE434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4" t="-4488" r="77393" b="4488"/>
          <a:stretch/>
        </p:blipFill>
        <p:spPr>
          <a:xfrm>
            <a:off x="661980" y="676100"/>
            <a:ext cx="829626" cy="10086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1076793" y="3328417"/>
            <a:ext cx="918972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endParaRPr lang="ru-RU" sz="7199" b="1" dirty="0">
              <a:solidFill>
                <a:schemeClr val="bg1"/>
              </a:solidFill>
              <a:latin typeface="Muller Narrow ExtraBold" pitchFamily="2" charset="0"/>
            </a:endParaRPr>
          </a:p>
          <a:p>
            <a:pPr>
              <a:lnSpc>
                <a:spcPts val="5599"/>
              </a:lnSpc>
            </a:pPr>
            <a:endParaRPr lang="ru-RU" sz="6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735651" y="676100"/>
            <a:ext cx="28953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Muller Narrow Light" pitchFamily="2" charset="0"/>
              </a:rPr>
              <a:t>КОЛЛЕГИЯ </a:t>
            </a:r>
          </a:p>
          <a:p>
            <a:r>
              <a:rPr lang="ru-RU" sz="2000" b="1" dirty="0" smtClean="0">
                <a:latin typeface="Muller Narrow Light" pitchFamily="2" charset="0"/>
              </a:rPr>
              <a:t>МИНИСТЕРСТВА СПОРТА </a:t>
            </a:r>
          </a:p>
          <a:p>
            <a:r>
              <a:rPr lang="ru-RU" sz="2000" b="1" dirty="0" smtClean="0">
                <a:latin typeface="Muller Narrow Light" pitchFamily="2" charset="0"/>
              </a:rPr>
              <a:t>МУРМАНСКОЙ ОБЛАСТИ</a:t>
            </a:r>
            <a:endParaRPr lang="ru-RU" sz="2000" b="1" dirty="0">
              <a:latin typeface="Muller Narrow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1121755" y="5028527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79192" y="1207008"/>
            <a:ext cx="683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Corki" panose="00000500000000000000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1520" y="1034580"/>
            <a:ext cx="4951708" cy="1491571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800" dirty="0">
                <a:latin typeface="Corki" panose="00000500000000000000" pitchFamily="2" charset="-52"/>
              </a:rPr>
              <a:t>Единовременная пропускная способность</a:t>
            </a:r>
          </a:p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Мурманская область: </a:t>
            </a:r>
            <a:r>
              <a:rPr lang="ru-RU" sz="2400" dirty="0" smtClean="0">
                <a:latin typeface="Corki" panose="00000500000000000000" pitchFamily="2" charset="-52"/>
              </a:rPr>
              <a:t>48,2%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Общероссийский показатель: </a:t>
            </a:r>
            <a:r>
              <a:rPr lang="ru-RU" sz="2400" dirty="0" smtClean="0">
                <a:latin typeface="Corki" panose="00000500000000000000" pitchFamily="2" charset="-52"/>
              </a:rPr>
              <a:t>45,4% </a:t>
            </a:r>
          </a:p>
          <a:p>
            <a:pPr algn="ctr"/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101800"/>
              </p:ext>
            </p:extLst>
          </p:nvPr>
        </p:nvGraphicFramePr>
        <p:xfrm>
          <a:off x="5432079" y="1034574"/>
          <a:ext cx="6038661" cy="5517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1430"/>
                <a:gridCol w="1146983"/>
                <a:gridCol w="970124"/>
                <a:gridCol w="970124"/>
              </a:tblGrid>
              <a:tr h="319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 год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 год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Динамика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3195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 по Мурманской области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46,4%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48,2%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+1,8%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Мурманск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32,3%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33,8%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+1,5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Апатиты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61%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Мончегорск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49,8%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50,5%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+0,7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г. Кировск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101,2%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+2,2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Оленегорск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45,5%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+4,5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г. Полярные Зори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42,46%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44,4%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+1,94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Кандалакшский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24,5%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39,4%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+14,9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Ковдорский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76,4%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81,8%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+5,4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Кольский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75,3%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82,8%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+7,5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Ловозерский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51,7%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46,41%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-5,29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Печенгский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54,4%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57,2%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+2,8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Терский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49,7%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46,5%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-3,2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ЗАТО Североморск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21,2%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20,56%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-0,64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ЗАТО Александровск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35,6%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36,3%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+0,7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ЗАТО Видяево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49,7%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+0,3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ЗАТО Заозерск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59,7%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64,7%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  <a:tr h="2855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ЗАТО Островной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88,5%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90,1%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+1,6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5" marR="55945" marT="0" marB="0" anchor="ctr"/>
                </a:tc>
              </a:tr>
            </a:tbl>
          </a:graphicData>
        </a:graphic>
      </p:graphicFrame>
      <p:pic>
        <p:nvPicPr>
          <p:cNvPr id="13" name="Picture 36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679192" y="4480290"/>
            <a:ext cx="1672897" cy="1472656"/>
          </a:xfrm>
          <a:prstGeom prst="rect">
            <a:avLst/>
          </a:prstGeom>
          <a:noFill/>
        </p:spPr>
      </p:pic>
      <p:pic>
        <p:nvPicPr>
          <p:cNvPr id="16" name="Picture 73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923069" y="3076262"/>
            <a:ext cx="1694305" cy="1503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2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1121755" y="5028527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79192" y="1207008"/>
            <a:ext cx="683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Corki" panose="00000500000000000000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03200" y="1736212"/>
            <a:ext cx="5428894" cy="2600400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Финансовое обеспечение </a:t>
            </a:r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сферы </a:t>
            </a:r>
            <a:r>
              <a:rPr lang="ru-RU" sz="2800" dirty="0" smtClean="0">
                <a:latin typeface="Corki" panose="00000500000000000000" pitchFamily="2" charset="-52"/>
              </a:rPr>
              <a:t>физической культуры и спорта</a:t>
            </a:r>
            <a:endParaRPr lang="ru-RU" sz="2800" dirty="0">
              <a:latin typeface="Corki" panose="00000500000000000000" pitchFamily="2" charset="-52"/>
            </a:endParaRPr>
          </a:p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2021 год – </a:t>
            </a:r>
            <a:r>
              <a:rPr lang="ru-RU" sz="2400" dirty="0" smtClean="0">
                <a:latin typeface="Corki" panose="00000500000000000000" pitchFamily="2" charset="-52"/>
              </a:rPr>
              <a:t>4 749 613 600 руб.</a:t>
            </a:r>
          </a:p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2020 год – </a:t>
            </a:r>
            <a:r>
              <a:rPr lang="ru-RU" sz="2400" dirty="0" smtClean="0">
                <a:latin typeface="Corki" panose="00000500000000000000" pitchFamily="2" charset="-52"/>
              </a:rPr>
              <a:t>3 983 972 400 руб.</a:t>
            </a:r>
            <a:endParaRPr lang="ru-RU" sz="2400" dirty="0" smtClean="0">
              <a:latin typeface="Corki" panose="00000500000000000000" pitchFamily="2" charset="-52"/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5982" y="4948601"/>
            <a:ext cx="2408221" cy="86778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Федеральный бюджет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 208 780 800 руб.</a:t>
            </a:r>
            <a:endParaRPr lang="ru-RU" sz="2400" dirty="0">
              <a:latin typeface="Corki" panose="00000500000000000000" pitchFamily="2" charset="-52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36367" y="4948604"/>
            <a:ext cx="2665301" cy="86778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Областной бюджет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 2 408 990 700 руб.</a:t>
            </a:r>
            <a:endParaRPr lang="ru-RU" sz="2400" dirty="0">
              <a:latin typeface="Corki" panose="00000500000000000000" pitchFamily="2" charset="-52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41277" y="4948603"/>
            <a:ext cx="2748402" cy="86778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Муниципальный бюджет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  1 799 736 300 руб.</a:t>
            </a:r>
            <a:endParaRPr lang="ru-RU" sz="2400" dirty="0">
              <a:latin typeface="Corki" panose="00000500000000000000" pitchFamily="2" charset="-5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57451" y="4937002"/>
            <a:ext cx="2751755" cy="86778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Внебюджетные источники  332 575 900 руб.</a:t>
            </a:r>
            <a:endParaRPr lang="ru-RU" sz="2400" dirty="0">
              <a:latin typeface="Corki" panose="00000500000000000000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7210061-F2C7-A740-8AB8-801686A2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21" y="2058725"/>
            <a:ext cx="2448165" cy="21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1121755" y="5028527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79192" y="1207008"/>
            <a:ext cx="683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Corki" panose="00000500000000000000" pitchFamily="2" charset="-52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1733430" y="5486122"/>
            <a:ext cx="429768" cy="292608"/>
          </a:xfrm>
          <a:prstGeom prst="rightArrow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05A28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07205" y="1061001"/>
            <a:ext cx="4951708" cy="2796756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Утверждена Губернатором Мурманской области 22.11.2021  </a:t>
            </a:r>
            <a:endParaRPr lang="ru-RU" sz="2800" dirty="0" smtClean="0">
              <a:latin typeface="Corki" panose="00000500000000000000" pitchFamily="2" charset="-52"/>
            </a:endParaRPr>
          </a:p>
          <a:p>
            <a:pPr algn="ctr"/>
            <a:r>
              <a:rPr lang="ru-RU" sz="28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Стратегия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развития </a:t>
            </a:r>
            <a:r>
              <a:rPr lang="ru-RU" sz="3200" dirty="0" err="1" smtClean="0">
                <a:solidFill>
                  <a:srgbClr val="F05A28"/>
                </a:solidFill>
                <a:latin typeface="Corki" panose="00000500000000000000" pitchFamily="2" charset="-52"/>
              </a:rPr>
              <a:t>ФКиС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 Мурманской области на период до 2030 года</a:t>
            </a:r>
            <a:endParaRPr lang="ru-RU" sz="2400" dirty="0" smtClean="0">
              <a:latin typeface="Corki" panose="00000500000000000000" pitchFamily="2" charset="-52"/>
            </a:endParaRPr>
          </a:p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1679" y="1061001"/>
            <a:ext cx="3464456" cy="3852542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orki" panose="00000500000000000000" pitchFamily="2" charset="-52"/>
              </a:rPr>
              <a:t>Мурманская область вошла  в шестерку сильнейших регионов по итогам </a:t>
            </a:r>
            <a:r>
              <a:rPr lang="en-US" sz="2800" dirty="0" smtClean="0">
                <a:latin typeface="Corki" panose="00000500000000000000" pitchFamily="2" charset="-52"/>
              </a:rPr>
              <a:t>I</a:t>
            </a:r>
            <a:r>
              <a:rPr lang="ru-RU" sz="2800" dirty="0" smtClean="0">
                <a:latin typeface="Corki" panose="00000500000000000000" pitchFamily="2" charset="-52"/>
              </a:rPr>
              <a:t> этапа конкурса в номинации «Регион России» (за вклад в развитие спорта): лучший субъект Российской Федерации» </a:t>
            </a:r>
            <a:endParaRPr lang="ru-RU" sz="2800" dirty="0" smtClean="0">
              <a:latin typeface="Corki" panose="00000500000000000000" pitchFamily="2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028" y="4634239"/>
            <a:ext cx="2619375" cy="181258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034" y="4623683"/>
            <a:ext cx="2256870" cy="183369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78" y="4642960"/>
            <a:ext cx="2244114" cy="18144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75" y="1215686"/>
            <a:ext cx="1278260" cy="146086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226393" y="3036461"/>
            <a:ext cx="333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МАССОВЫЙ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СПОРТ</a:t>
            </a:r>
            <a:endParaRPr lang="ru-RU" sz="3200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500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37" y="2955507"/>
            <a:ext cx="1240698" cy="1368720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Прямоугольник 25"/>
          <p:cNvSpPr/>
          <p:nvPr/>
        </p:nvSpPr>
        <p:spPr>
          <a:xfrm>
            <a:off x="11121755" y="5028527"/>
            <a:ext cx="936895" cy="102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79192" y="1207008"/>
            <a:ext cx="683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Corki" panose="00000500000000000000" pitchFamily="2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82" y="1530173"/>
            <a:ext cx="1278260" cy="146086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103589" y="3570194"/>
            <a:ext cx="333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МАССОВЫЙ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СПОРТ</a:t>
            </a:r>
            <a:endParaRPr lang="ru-RU" sz="3200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7470" y="1207008"/>
            <a:ext cx="6369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82C8"/>
                </a:solidFill>
                <a:latin typeface="Corki" panose="00000500000000000000" pitchFamily="2" charset="-52"/>
              </a:rPr>
              <a:t>РАЗВИВАЕМ 108 ВИДОВ СПОРТА, В ТОМ ЧИСЛЕ СПОРТИВНО-ПРИКЛАДНЫЕ И ВОЕННО-ПРИКЛАДНЫЕ ВИДЫ СПОРТА </a:t>
            </a:r>
            <a:endParaRPr lang="ru-RU" sz="28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34833" y="1193032"/>
            <a:ext cx="1398994" cy="1327633"/>
          </a:xfrm>
          <a:prstGeom prst="roundRect">
            <a:avLst/>
          </a:prstGeom>
          <a:ln w="38100">
            <a:solidFill>
              <a:srgbClr val="F05A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ru-RU" dirty="0" smtClean="0">
              <a:latin typeface="Corki" panose="00000500000000000000" pitchFamily="2" charset="-52"/>
            </a:endParaRPr>
          </a:p>
        </p:txBody>
      </p:sp>
      <p:pic>
        <p:nvPicPr>
          <p:cNvPr id="17" name="Picture 280"/>
          <p:cNvPicPr/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416471" y="1299715"/>
            <a:ext cx="1050999" cy="1060188"/>
          </a:xfrm>
          <a:prstGeom prst="rect">
            <a:avLst/>
          </a:prstGeom>
          <a:solidFill>
            <a:srgbClr val="F05A28"/>
          </a:solidFill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421" y="2960618"/>
            <a:ext cx="1248721" cy="1248721"/>
          </a:xfrm>
          <a:prstGeom prst="rect">
            <a:avLst/>
          </a:prstGeom>
        </p:spPr>
      </p:pic>
      <p:pic>
        <p:nvPicPr>
          <p:cNvPr id="1026" name="Рисунок 1" descr="Футбол | Бесплатно значо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819" y="2862026"/>
            <a:ext cx="1674747" cy="14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2877763" y="4512191"/>
            <a:ext cx="2713685" cy="104317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rki" panose="00000500000000000000" pitchFamily="2" charset="-52"/>
              </a:rPr>
              <a:t>КОЛИЧЕСТВО ЗАНИМАЮЩИХСЯ ВИДОМ СПОРТА</a:t>
            </a:r>
          </a:p>
          <a:p>
            <a:pPr algn="ctr"/>
            <a:r>
              <a:rPr lang="en-US" dirty="0" smtClean="0">
                <a:latin typeface="Corki" panose="00000500000000000000" pitchFamily="2" charset="-52"/>
              </a:rPr>
              <a:t>1 </a:t>
            </a:r>
            <a:r>
              <a:rPr lang="ru-RU" dirty="0" smtClean="0">
                <a:latin typeface="Corki" panose="00000500000000000000" pitchFamily="2" charset="-52"/>
              </a:rPr>
              <a:t>МЕСТО – 20 699 ЧЕЛ.</a:t>
            </a:r>
            <a:endParaRPr lang="ru-RU" dirty="0" smtClean="0">
              <a:latin typeface="Corki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4476" y="2845856"/>
            <a:ext cx="232461" cy="1623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491379" y="2827946"/>
            <a:ext cx="232461" cy="1623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10706" y="2716040"/>
            <a:ext cx="1376917" cy="227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230692" y="4348211"/>
            <a:ext cx="1376917" cy="227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930550" y="4557782"/>
            <a:ext cx="2713685" cy="99758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rki" panose="00000500000000000000" pitchFamily="2" charset="-52"/>
              </a:rPr>
              <a:t>КОЛИЧЕСТВО ЗАНИМАЮЩИХСЯ ВИДОМ СПОРТА</a:t>
            </a:r>
          </a:p>
          <a:p>
            <a:pPr algn="ctr"/>
            <a:r>
              <a:rPr lang="ru-RU" dirty="0">
                <a:latin typeface="Corki" panose="00000500000000000000" pitchFamily="2" charset="-52"/>
              </a:rPr>
              <a:t>2</a:t>
            </a:r>
            <a:r>
              <a:rPr lang="en-US" dirty="0" smtClean="0">
                <a:latin typeface="Corki" panose="00000500000000000000" pitchFamily="2" charset="-52"/>
              </a:rPr>
              <a:t> </a:t>
            </a:r>
            <a:r>
              <a:rPr lang="ru-RU" dirty="0" smtClean="0">
                <a:latin typeface="Corki" panose="00000500000000000000" pitchFamily="2" charset="-52"/>
              </a:rPr>
              <a:t>МЕСТО – 11 899 ЧЕЛ.</a:t>
            </a:r>
            <a:endParaRPr lang="ru-RU" dirty="0" smtClean="0">
              <a:latin typeface="Corki" panose="00000500000000000000" pitchFamily="2" charset="-52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983337" y="4527027"/>
            <a:ext cx="2713685" cy="102833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rki" panose="00000500000000000000" pitchFamily="2" charset="-52"/>
              </a:rPr>
              <a:t>КОЛИЧЕСТВО ЗАНИМАЮЩИХСЯ ВИДОМ СПОРТА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 3 МЕСТО – 11 004 ЧЕЛ.</a:t>
            </a:r>
            <a:endParaRPr lang="ru-RU" dirty="0" smtClean="0"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321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5239" y="3638004"/>
            <a:ext cx="333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МАССОВЫЙ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СПОРТ</a:t>
            </a:r>
            <a:endParaRPr lang="ru-RU" sz="3200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782" y="2013068"/>
            <a:ext cx="1278260" cy="1460869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4345180" y="959569"/>
            <a:ext cx="7135620" cy="1053499"/>
          </a:xfrm>
          <a:prstGeom prst="rect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4290650" y="963978"/>
            <a:ext cx="719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ПРОВЕДЕНО 72 ФИЗКУЛЬТУРНО-ЗНАЧИМЫХ МЕРОПРИЯТИЯ, </a:t>
            </a:r>
          </a:p>
          <a:p>
            <a:pPr algn="ctr"/>
            <a:r>
              <a:rPr lang="ru-RU" sz="28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В ТОМ ЧИСЛЕ 8 МЕРОПРИЯТИЙ ВСЕРОССИЙСКОГО УРОВНЯ</a:t>
            </a:r>
            <a:endParaRPr lang="ru-RU" sz="2800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345180" y="2166257"/>
            <a:ext cx="7161535" cy="1209719"/>
          </a:xfrm>
          <a:prstGeom prst="rect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orki" panose="00000500000000000000" pitchFamily="2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51928" y="2175647"/>
            <a:ext cx="702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05A28"/>
                </a:solidFill>
                <a:latin typeface="Corki" panose="00000500000000000000" pitchFamily="2" charset="-52"/>
              </a:rPr>
              <a:t>«СПОРТ ДЛЯ ВСЕХ 51»</a:t>
            </a:r>
          </a:p>
          <a:p>
            <a:pPr algn="ctr"/>
            <a:r>
              <a:rPr lang="ru-RU" sz="24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РЕАЛИЗАЦИЯ МАССОВЫХ СОБЫТИЙНЫХ ФИЗКУЛЬТУРНЫХ ПРОЕКТОВ ДЛЯ НАСЕЛЕНИЯ</a:t>
            </a:r>
            <a:endParaRPr lang="ru-RU" sz="2400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18" y="3569720"/>
            <a:ext cx="2174667" cy="144832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3" name="AutoShape 2" descr="https://sport.gov-murman.ru/upload/iblock/4bf/0LsqXhQ2HA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sport.gov-murman.ru/upload/iblock/4bf/0LsqXhQ2HAc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www.hibiny.com/images/news/2021/236537/f5934290cd8ad001a67e5c6f2f5774a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43" t="-74139" r="49717" b="74931"/>
          <a:stretch/>
        </p:blipFill>
        <p:spPr bwMode="auto">
          <a:xfrm>
            <a:off x="-5530002" y="-9306963"/>
            <a:ext cx="11432861" cy="755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https://sport.gov-murman.ru/upload/resize_cache/iblock/39d/810_450_2/mLEKiZaSoQ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https://avatars.mds.yandex.net/i?id=df89acfcc61b9ff27b433e633279b37c-3449574-images-thumbs&amp;ref=rim&amp;n=33&amp;w=218&amp;h=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7" y="5182039"/>
            <a:ext cx="2233548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261" y="3569720"/>
            <a:ext cx="2402454" cy="1519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80" y="3565745"/>
            <a:ext cx="2171819" cy="14523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7626" y="5182040"/>
            <a:ext cx="2501792" cy="149993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4954" y="5182039"/>
            <a:ext cx="2661119" cy="149993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4228" y="5182040"/>
            <a:ext cx="2606199" cy="14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775" y="3614467"/>
            <a:ext cx="333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МАССОВЫЙ </a:t>
            </a:r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СПОРТ</a:t>
            </a:r>
            <a:endParaRPr lang="ru-RU" sz="3200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782" y="2017834"/>
            <a:ext cx="1278260" cy="14608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518" y="897749"/>
            <a:ext cx="2674189" cy="5982885"/>
          </a:xfrm>
          <a:prstGeom prst="rect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0B36B1B3-DB51-A542-B321-E9DAA0F7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302" y="1045861"/>
            <a:ext cx="478765" cy="4787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9588" y="1638808"/>
            <a:ext cx="23593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82C8"/>
                </a:solidFill>
                <a:latin typeface="Corki" panose="00000500000000000000" pitchFamily="2" charset="-52"/>
              </a:rPr>
              <a:t>РЕАЛИЗАЦИЯ </a:t>
            </a:r>
            <a:r>
              <a:rPr lang="ru-RU" dirty="0" smtClean="0">
                <a:solidFill>
                  <a:srgbClr val="0082C8"/>
                </a:solidFill>
                <a:latin typeface="Corki" panose="00000500000000000000" pitchFamily="2" charset="-52"/>
              </a:rPr>
              <a:t>ПРОЕКТОВ: </a:t>
            </a:r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«КАЖДОЕ ВОСКРЕСЕНЬЕ СО СПОРТОМ» </a:t>
            </a:r>
          </a:p>
          <a:p>
            <a:pPr algn="ctr"/>
            <a:r>
              <a:rPr lang="ru-RU" dirty="0" smtClean="0">
                <a:latin typeface="Corki" panose="00000500000000000000" pitchFamily="2" charset="-52"/>
              </a:rPr>
              <a:t>ПРЕДОСТАВЛЕНИЕ </a:t>
            </a:r>
            <a:r>
              <a:rPr lang="ru-RU" dirty="0" smtClean="0">
                <a:latin typeface="Corki" panose="00000500000000000000" pitchFamily="2" charset="-52"/>
              </a:rPr>
              <a:t>СПОРТИВНЫХ ОБЪЕКТОВ НА ЛЬГОТНОЙ/БЕСПЛАТНОЙ </a:t>
            </a:r>
            <a:r>
              <a:rPr lang="ru-RU" dirty="0" smtClean="0">
                <a:latin typeface="Corki" panose="00000500000000000000" pitchFamily="2" charset="-52"/>
              </a:rPr>
              <a:t>ОСНОВЕ</a:t>
            </a:r>
            <a:endParaRPr lang="ru-RU" dirty="0" smtClean="0">
              <a:latin typeface="Corki" panose="00000500000000000000" pitchFamily="2" charset="-52"/>
            </a:endParaRPr>
          </a:p>
          <a:p>
            <a:pPr algn="ctr"/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«</a:t>
            </a:r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БОДРОЕ ВОСКРЕСЕНЬЕ»</a:t>
            </a:r>
            <a:r>
              <a:rPr lang="ru-RU" dirty="0" smtClean="0">
                <a:latin typeface="Corki" panose="00000500000000000000" pitchFamily="2" charset="-52"/>
              </a:rPr>
              <a:t> </a:t>
            </a:r>
            <a:r>
              <a:rPr lang="ru-RU" sz="1600" dirty="0" smtClean="0">
                <a:latin typeface="Corki" panose="00000500000000000000" pitchFamily="2" charset="-52"/>
              </a:rPr>
              <a:t>(ДОСТУПНЫЕ ВИДЫ СПОРТА ДЛЯ ВСЕХ ЖЕЛАЮЩИХ НА ОБЪЕКТАХ МУНИЦИПАЛЬНЫХ ОБРАЗОВАНИЙ </a:t>
            </a:r>
            <a:r>
              <a:rPr lang="ru-RU" sz="1600" dirty="0" smtClean="0">
                <a:solidFill>
                  <a:srgbClr val="F05A28"/>
                </a:solidFill>
                <a:latin typeface="Corki" panose="00000500000000000000" pitchFamily="2" charset="-52"/>
              </a:rPr>
              <a:t>(БЕГ, ЙОГА, ВОРКАУТ, СКАНДИНАВСКАЯ </a:t>
            </a:r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ХОДЬБА И ДР</a:t>
            </a:r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.)</a:t>
            </a:r>
            <a:endParaRPr lang="ru-RU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24" y="5299206"/>
            <a:ext cx="2493775" cy="1552776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366601" y="897749"/>
            <a:ext cx="2674189" cy="5954233"/>
          </a:xfrm>
          <a:prstGeom prst="rect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orki" panose="00000500000000000000" pitchFamily="2" charset="-52"/>
              </a:rPr>
              <a:t>ОРГАНИЗАЦИЯ ФИЗКУЛЬТУРНОЙ РАБОТЫ С НАСЕЛЕНИЕМ НА БЕЗВОЗМЕЗДНОЙ ОСНОВЕ СИЛАМИ УЧАСТНИКОВ КОНКУРСОВ</a:t>
            </a:r>
          </a:p>
          <a:p>
            <a:pPr algn="ctr"/>
            <a:r>
              <a:rPr lang="ru-RU" dirty="0">
                <a:solidFill>
                  <a:srgbClr val="0082C8"/>
                </a:solidFill>
                <a:latin typeface="Corki" panose="00000500000000000000" pitchFamily="2" charset="-52"/>
              </a:rPr>
              <a:t>4 НОМИНАЦИИ, </a:t>
            </a:r>
            <a:r>
              <a:rPr lang="ru-RU" dirty="0">
                <a:solidFill>
                  <a:srgbClr val="F05A28"/>
                </a:solidFill>
                <a:latin typeface="Corki" panose="00000500000000000000" pitchFamily="2" charset="-52"/>
              </a:rPr>
              <a:t>12 ПОБЕДИТЕЛЕЙ И </a:t>
            </a:r>
            <a:r>
              <a:rPr lang="ru-RU" dirty="0" smtClean="0">
                <a:solidFill>
                  <a:srgbClr val="F05A28"/>
                </a:solidFill>
                <a:latin typeface="Corki" panose="00000500000000000000" pitchFamily="2" charset="-52"/>
              </a:rPr>
              <a:t>ПРИЗЕРОВ</a:t>
            </a:r>
          </a:p>
          <a:p>
            <a:pPr algn="ctr"/>
            <a:endParaRPr lang="ru-RU" dirty="0">
              <a:solidFill>
                <a:srgbClr val="F05A28"/>
              </a:solidFill>
              <a:latin typeface="Corki" panose="00000500000000000000" pitchFamily="2" charset="-52"/>
            </a:endParaRPr>
          </a:p>
          <a:p>
            <a:pPr algn="ctr"/>
            <a:endParaRPr lang="ru-RU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  <a:p>
            <a:pPr algn="ctr"/>
            <a:endParaRPr lang="ru-RU" dirty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9" y="974782"/>
            <a:ext cx="2212275" cy="109968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074028" y="4875265"/>
            <a:ext cx="3338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ОНЛАЙН-КОНКУРСЫ </a:t>
            </a:r>
            <a:endParaRPr lang="ru-RU" sz="2400" dirty="0" smtClean="0">
              <a:solidFill>
                <a:srgbClr val="0082C8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400" dirty="0" smtClean="0">
                <a:solidFill>
                  <a:srgbClr val="0082C8"/>
                </a:solidFill>
                <a:latin typeface="Corki" panose="00000500000000000000" pitchFamily="2" charset="-52"/>
              </a:rPr>
              <a:t>«</a:t>
            </a:r>
            <a:r>
              <a:rPr lang="ru-RU" sz="2400" dirty="0" smtClean="0">
                <a:solidFill>
                  <a:srgbClr val="0082C8"/>
                </a:solidFill>
                <a:latin typeface="Corki" panose="00000500000000000000" pitchFamily="2" charset="-52"/>
              </a:rPr>
              <a:t>НАРОДНЫЙ ТРЕНЕР», «НАРОДНАЯ КОМАНДА»</a:t>
            </a:r>
            <a:endParaRPr lang="ru-RU" sz="24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83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2389" y="3547064"/>
            <a:ext cx="333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05A28"/>
                </a:solidFill>
                <a:latin typeface="Corki" panose="00000500000000000000" pitchFamily="2" charset="-52"/>
              </a:rPr>
              <a:t>ВЫПОЛНЕНИЕ НОРМАТИВОВ ГТО</a:t>
            </a:r>
            <a:endParaRPr lang="ru-RU" sz="3200" dirty="0" smtClean="0">
              <a:solidFill>
                <a:srgbClr val="F05A28"/>
              </a:solidFill>
              <a:latin typeface="Corki" panose="00000500000000000000" pitchFamily="2" charset="-52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92" y="1907363"/>
            <a:ext cx="1278260" cy="146086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569934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99" dirty="0" smtClean="0">
                <a:latin typeface="Muller Narrow Light" pitchFamily="2" charset="0"/>
              </a:rPr>
              <a:t>ИТОГИ </a:t>
            </a:r>
            <a:r>
              <a:rPr lang="ru-RU" sz="2799" dirty="0" smtClean="0">
                <a:latin typeface="Muller Narrow Light" pitchFamily="2" charset="0"/>
              </a:rPr>
              <a:t>2021 года</a:t>
            </a:r>
            <a:endParaRPr lang="ru-RU" sz="2799" dirty="0">
              <a:latin typeface="Muller Narrow Light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421700" y="5446913"/>
            <a:ext cx="3619620" cy="1290144"/>
          </a:xfrm>
          <a:prstGeom prst="roundRect">
            <a:avLst/>
          </a:prstGeom>
          <a:solidFill>
            <a:srgbClr val="F05A28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06099" y="5446913"/>
            <a:ext cx="3808808" cy="1290143"/>
          </a:xfrm>
          <a:prstGeom prst="roundRect">
            <a:avLst/>
          </a:prstGeom>
          <a:solidFill>
            <a:srgbClr val="F05A28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451868" y="5605977"/>
            <a:ext cx="37763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  <a:latin typeface="Corki" panose="00000500000000000000" pitchFamily="2" charset="-52"/>
              </a:rPr>
              <a:t>ОБЩЕЕ КОЛИЧЕСТВО ЧЕЛОВЕК, ПРИНЯВШИХ УЧАСТИЕ В СДАЧЕ НОРМАТИВОВ ГТО</a:t>
            </a:r>
            <a:endParaRPr lang="ru-RU" sz="2100" dirty="0">
              <a:solidFill>
                <a:schemeClr val="bg1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100" dirty="0" smtClean="0">
                <a:solidFill>
                  <a:srgbClr val="0082C8"/>
                </a:solidFill>
                <a:latin typeface="Corki" panose="00000500000000000000" pitchFamily="2" charset="-52"/>
              </a:rPr>
              <a:t>4 134 ЧЕЛОВЕК</a:t>
            </a:r>
            <a:endParaRPr lang="ru-RU" sz="21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03519" y="5605977"/>
            <a:ext cx="35877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  <a:latin typeface="Corki" panose="00000500000000000000" pitchFamily="2" charset="-52"/>
              </a:rPr>
              <a:t>ОБЩЕЕ КОЛИЧЕСТВО ЧЕЛОВЕК, СДАВШИХ НОРМАТИВЫ ГТО</a:t>
            </a:r>
            <a:endParaRPr lang="ru-RU" sz="2100" dirty="0">
              <a:solidFill>
                <a:schemeClr val="bg1"/>
              </a:solidFill>
              <a:latin typeface="Corki" panose="00000500000000000000" pitchFamily="2" charset="-52"/>
            </a:endParaRPr>
          </a:p>
          <a:p>
            <a:pPr algn="ctr"/>
            <a:r>
              <a:rPr lang="ru-RU" sz="2100" dirty="0" smtClean="0">
                <a:solidFill>
                  <a:srgbClr val="0082C8"/>
                </a:solidFill>
                <a:latin typeface="Corki" panose="00000500000000000000" pitchFamily="2" charset="-52"/>
              </a:rPr>
              <a:t>2020 ЧЕЛОВЕК</a:t>
            </a:r>
            <a:endParaRPr lang="ru-RU" sz="2100" dirty="0">
              <a:solidFill>
                <a:srgbClr val="0082C8"/>
              </a:solidFill>
              <a:latin typeface="Corki" panose="00000500000000000000" pitchFamily="2" charset="-52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234773" y="5410891"/>
            <a:ext cx="3619620" cy="1326166"/>
          </a:xfrm>
          <a:prstGeom prst="roundRect">
            <a:avLst/>
          </a:prstGeom>
          <a:solidFill>
            <a:srgbClr val="0082C8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ЗОЛОТОЙ ЗНАК- 970 ЧЕЛ.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СЕРЕБРЯНЫЙ ЗНАК -  629 ЧЕЛ.</a:t>
            </a:r>
          </a:p>
          <a:p>
            <a:pPr algn="ctr"/>
            <a:r>
              <a:rPr lang="ru-RU" sz="2400" dirty="0" smtClean="0">
                <a:latin typeface="Corki" panose="00000500000000000000" pitchFamily="2" charset="-52"/>
              </a:rPr>
              <a:t>БРОНЗОВЫЙ ЗНАК – 421 ЧЕЛ.</a:t>
            </a:r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18668790"/>
              </p:ext>
            </p:extLst>
          </p:nvPr>
        </p:nvGraphicFramePr>
        <p:xfrm>
          <a:off x="3105340" y="460388"/>
          <a:ext cx="8899556" cy="474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45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</TotalTime>
  <Words>1709</Words>
  <Application>Microsoft Office PowerPoint</Application>
  <PresentationFormat>Произвольный</PresentationFormat>
  <Paragraphs>595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Corki</vt:lpstr>
      <vt:lpstr>Muller Narrow ExtraBold</vt:lpstr>
      <vt:lpstr>Muller Narrow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Цыганкова И.А.</cp:lastModifiedBy>
  <cp:revision>144</cp:revision>
  <dcterms:created xsi:type="dcterms:W3CDTF">2019-09-18T12:34:40Z</dcterms:created>
  <dcterms:modified xsi:type="dcterms:W3CDTF">2022-04-28T16:32:07Z</dcterms:modified>
</cp:coreProperties>
</file>