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83" r:id="rId2"/>
    <p:sldId id="398" r:id="rId3"/>
    <p:sldId id="399" r:id="rId4"/>
    <p:sldId id="403" r:id="rId5"/>
    <p:sldId id="402" r:id="rId6"/>
    <p:sldId id="406" r:id="rId7"/>
    <p:sldId id="401" r:id="rId8"/>
    <p:sldId id="373" r:id="rId9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EE8"/>
    <a:srgbClr val="FF3399"/>
    <a:srgbClr val="6ACEF2"/>
    <a:srgbClr val="DFE8F1"/>
    <a:srgbClr val="B9E8F9"/>
    <a:srgbClr val="FFFFFF"/>
    <a:srgbClr val="FFFF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4" autoAdjust="0"/>
    <p:restoredTop sz="96525" autoAdjust="0"/>
  </p:normalViewPr>
  <p:slideViewPr>
    <p:cSldViewPr>
      <p:cViewPr varScale="1">
        <p:scale>
          <a:sx n="83" d="100"/>
          <a:sy n="83" d="100"/>
        </p:scale>
        <p:origin x="4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ДЮСШ, СДЮСШОР, ЦСП</a:t>
            </a:r>
            <a:endParaRPr lang="ru-RU" sz="1600" dirty="0"/>
          </a:p>
        </c:rich>
      </c:tx>
      <c:layout>
        <c:manualLayout>
          <c:xMode val="edge"/>
          <c:yMode val="edge"/>
          <c:x val="0.17727737203826294"/>
          <c:y val="2.215261816619347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56250533992693"/>
          <c:y val="0.26927234172942766"/>
          <c:w val="0.7795138188765135"/>
          <c:h val="0.544836375878182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ДЮСШ и СДЮСШОР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tx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2725703759650315"/>
                  <c:y val="-0.1118220266796597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dirty="0" smtClean="0"/>
                      <a:t>31 учреждение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1423650151910238"/>
                      <c:h val="0.1272048686919547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7087766184677743E-7"/>
                  <c:y val="4.019275684972326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E03BC0F-7E50-4437-BACC-F7668B71EF64}" type="VALUE">
                      <a:rPr lang="ru-RU" sz="1600" b="0" smtClean="0"/>
                      <a:pPr algn="l">
                        <a:defRPr sz="1197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sz="1600" b="0" dirty="0" smtClean="0"/>
                      <a:t>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2100735799211906"/>
                      <c:h val="0.1235127656642558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3791638614250518"/>
                  <c:y val="-2.74329069293506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23DEA9F-1801-4CF4-AC59-4D387848A13C}" type="VALUE">
                      <a:rPr lang="ru-RU" sz="1600" smtClean="0"/>
                      <a:pPr>
                        <a:defRPr sz="1197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sz="1600" dirty="0" smtClean="0"/>
                      <a:t> учреждение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5840051673404945"/>
                      <c:h val="9.5108573993523987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ДЮСШ</c:v>
                </c:pt>
                <c:pt idx="1">
                  <c:v>СДЮСШОР и СШОР</c:v>
                </c:pt>
                <c:pt idx="2">
                  <c:v>ЦСП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</c:v>
                </c:pt>
                <c:pt idx="1">
                  <c:v>12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cap="all" baseline="0" dirty="0" smtClean="0">
                <a:solidFill>
                  <a:schemeClr val="tx1"/>
                </a:solidFill>
              </a:rPr>
              <a:t>Учреждения в </a:t>
            </a:r>
            <a:r>
              <a:rPr lang="ru-RU" sz="1600" cap="all" baseline="0" dirty="0">
                <a:solidFill>
                  <a:schemeClr val="tx1"/>
                </a:solidFill>
              </a:rPr>
              <a:t>разрезе ведомств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709049523597907"/>
          <c:y val="0.28559200574423943"/>
          <c:w val="0.78261608498526614"/>
          <c:h val="0.496747863648102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разрезе ведомств</c:v>
                </c:pt>
              </c:strCache>
            </c:strRef>
          </c:tx>
          <c:spPr>
            <a:solidFill>
              <a:srgbClr val="FF3399"/>
            </a:solidFill>
          </c:spPr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33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1.3477338496781551E-3"/>
                  <c:y val="2.132038041395986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baseline="0" dirty="0" smtClean="0">
                        <a:solidFill>
                          <a:schemeClr val="tx1"/>
                        </a:solidFill>
                      </a:rPr>
                      <a:t>17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2631156062024853"/>
                      <c:h val="0.1078126197307813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7007038900439633"/>
                  <c:y val="-8.05391184408817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baseline="0" dirty="0" smtClean="0">
                        <a:solidFill>
                          <a:schemeClr val="tx1"/>
                        </a:solidFill>
                      </a:rPr>
                      <a:t>27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2526802577491394"/>
                      <c:h val="9.7709115574438135E-2"/>
                    </c:manualLayout>
                  </c15:layout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2"/>
                <c:pt idx="0">
                  <c:v>СПОРТ</c:v>
                </c:pt>
                <c:pt idx="1">
                  <c:v>ОБРАЗОВАНИЕ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</c:v>
                </c:pt>
                <c:pt idx="1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cap="all" baseline="0" dirty="0" smtClean="0">
                <a:solidFill>
                  <a:schemeClr val="tx1"/>
                </a:solidFill>
              </a:rPr>
              <a:t>Региональные и муниципальные учреждения</a:t>
            </a:r>
            <a:endParaRPr lang="ru-RU" sz="1600" cap="all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23305777458293"/>
          <c:y val="0.2021368625866494"/>
          <c:w val="0.89876694222541709"/>
          <c:h val="0.721765728938357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8AEE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6.5571412422173014E-2"/>
                  <c:y val="5.09908108193513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4BEA22F-B28B-4086-A959-F6EE7E56DB4D}" type="VALUE">
                      <a:rPr lang="ru-RU" sz="1600" baseline="0" smtClean="0">
                        <a:solidFill>
                          <a:schemeClr val="tx1"/>
                        </a:solidFill>
                      </a:rPr>
                      <a:pPr>
                        <a:defRPr sz="1197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sz="1600" baseline="0" dirty="0" smtClean="0">
                        <a:solidFill>
                          <a:schemeClr val="tx1"/>
                        </a:solidFill>
                      </a:rPr>
                      <a:t>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1454147294461383"/>
                      <c:h val="0.1236256294848325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7609015756704425"/>
                  <c:y val="-0.240122082248922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baseline="0" dirty="0" smtClean="0">
                        <a:solidFill>
                          <a:schemeClr val="tx1"/>
                        </a:solidFill>
                      </a:rPr>
                      <a:t>37 учреждений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9129308745608644"/>
                      <c:h val="0.1137714126418386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Регион</c:v>
                </c:pt>
                <c:pt idx="1">
                  <c:v>Муниципалитеты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</c:v>
                </c:pt>
                <c:pt idx="1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ysClr val="windowText" lastClr="000000"/>
                </a:solidFill>
              </a:rPr>
              <a:t>Всего в учреждениях  </a:t>
            </a:r>
          </a:p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ysClr val="windowText" lastClr="000000"/>
                </a:solidFill>
              </a:rPr>
              <a:t>24 543 спортсменов</a:t>
            </a:r>
            <a:endParaRPr lang="ru-RU" sz="160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9669887278582932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занимающихся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7366864468028462"/>
                  <c:y val="-0.2295972728798454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9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b="0" dirty="0" smtClean="0"/>
                      <a:t>21 897 </a:t>
                    </a:r>
                    <a:r>
                      <a:rPr lang="ru-RU" sz="1600" b="0" dirty="0"/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278582930756837"/>
                      <c:h val="0.2183977194023358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3035712021504556"/>
                  <c:y val="0.1295212175006559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9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b="0" dirty="0" smtClean="0"/>
                      <a:t>2 529 чел</a:t>
                    </a:r>
                    <a:r>
                      <a:rPr lang="ru-RU" sz="1600" b="0" dirty="0"/>
                      <a:t>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460547504025762"/>
                      <c:h val="0.1493510177356180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6085371574929944"/>
                  <c:y val="8.35832070668270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4CE99B-321E-4E41-AA0E-AC6670CF8B3C}" type="VALUE">
                      <a:rPr lang="ru-RU" sz="1600" b="0" smtClean="0"/>
                      <a:pPr algn="l">
                        <a:defRPr sz="900" b="1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sz="1600" b="0" dirty="0" smtClean="0"/>
                      <a:t> 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ДЮСШ</c:v>
                </c:pt>
                <c:pt idx="1">
                  <c:v>СДЮСШОР и СШОР</c:v>
                </c:pt>
                <c:pt idx="2">
                  <c:v>ЦСП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21897</c:v>
                </c:pt>
                <c:pt idx="1">
                  <c:v>2529</c:v>
                </c:pt>
                <c:pt idx="2">
                  <c:v>117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b="0" dirty="0" smtClean="0"/>
              <a:t>В разрезе </a:t>
            </a:r>
            <a:r>
              <a:rPr lang="ru-RU" sz="1600" b="0" dirty="0"/>
              <a:t>ведомств</a:t>
            </a:r>
          </a:p>
        </c:rich>
      </c:tx>
      <c:layout>
        <c:manualLayout>
          <c:xMode val="edge"/>
          <c:yMode val="edge"/>
          <c:x val="0.1690560659711173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занимающихся в разрезе ведомств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4868619711444065"/>
                  <c:y val="-0.119760811148606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dirty="0" smtClean="0"/>
                      <a:t>18</a:t>
                    </a:r>
                    <a:r>
                      <a:rPr lang="ru-RU" sz="1600" baseline="0" dirty="0" smtClean="0"/>
                      <a:t> 347</a:t>
                    </a:r>
                    <a:r>
                      <a:rPr lang="ru-RU" sz="1600" dirty="0" smtClean="0"/>
                      <a:t> </a:t>
                    </a:r>
                    <a:r>
                      <a:rPr lang="ru-RU" sz="1600" dirty="0"/>
                      <a:t>чел</a:t>
                    </a:r>
                    <a:r>
                      <a:rPr lang="ru-RU" dirty="0"/>
                      <a:t>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116431168373942"/>
                      <c:h val="0.1436507936507936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4617368873602751"/>
                  <c:y val="0.1625284339457567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600" dirty="0" smtClean="0"/>
                      <a:t> 6 196 </a:t>
                    </a:r>
                    <a:r>
                      <a:rPr lang="ru-RU" sz="1600" dirty="0"/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9122957867583835"/>
                      <c:h val="0.15773809523809526"/>
                    </c:manualLayout>
                  </c15:layout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2"/>
                <c:pt idx="0">
                  <c:v>Образование</c:v>
                </c:pt>
                <c:pt idx="1">
                  <c:v>Спорт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18347</c:v>
                </c:pt>
                <c:pt idx="1">
                  <c:v>6196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70077386070507E-2"/>
          <c:y val="0.69564991876015503"/>
          <c:w val="0.9"/>
          <c:h val="0.272604049493813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/>
              <a:t>В </a:t>
            </a:r>
            <a:r>
              <a:rPr lang="ru-RU" sz="1600" dirty="0"/>
              <a:t>региональных и муниципальных учреждениях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занимающихся в региональных и муниципальных учреждениях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0565206642418193"/>
                  <c:y val="3.6062351096791713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2 340 </a:t>
                    </a:r>
                    <a:r>
                      <a:rPr lang="ru-RU" sz="1600" dirty="0"/>
                      <a:t>чел</a:t>
                    </a:r>
                    <a:r>
                      <a:rPr lang="ru-RU" dirty="0"/>
                      <a:t>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669813256720703"/>
                      <c:h val="0.14038995667148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7498460907038785"/>
                  <c:y val="-0.215170536607043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22 203 </a:t>
                    </a:r>
                    <a:r>
                      <a:rPr lang="ru-RU" sz="1600" dirty="0"/>
                      <a:t>чел.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99138107941719"/>
                      <c:h val="0.2037065326074880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Регион</c:v>
                </c:pt>
                <c:pt idx="1">
                  <c:v>Муниципалитеты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2340</c:v>
                </c:pt>
                <c:pt idx="1">
                  <c:v>22203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8079228143E-2"/>
          <c:y val="0.82117486945894902"/>
          <c:w val="0.89999983841543718"/>
          <c:h val="0.15766081546494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374FB7B-B7C1-4C99-9F28-3D6605BBF6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632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04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74FB7B-B7C1-4C99-9F28-3D6605BBF61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11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2A76F-4488-4301-AD93-10545112C7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65545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6DC30-C200-4628-B09F-63ABDD1B8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893357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008A7-207C-44CF-A5A2-2500A6B08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8395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7E2BB-8809-48F4-9B44-84D54C00D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92487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C127-6EB1-4526-9B36-EDE87F73E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233713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BEC5-0C2F-41A4-A93E-30B98260A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975791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9AD04-ACD9-4D0D-9411-74EDCB57C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73867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CE8D0-169A-4A8E-9DD3-B65C049E0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1812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03CD8-7D33-4BF0-A3BD-ACE6ADACF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85061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ACD10-09CE-4AF5-8C00-E3227FC0E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1265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FDC1-E2CA-40CD-B9D2-169A42BA5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68943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9E31C-8CF4-4894-B9D9-94E6FB8EF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42854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BEA1C-861C-4FE9-B767-7A4C00F326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211316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B596F-6F19-4683-BBD3-A131032D4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2848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47843-6C59-4833-A210-37F67EBEE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38900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6A77193-D409-4006-91C0-12EF25244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25" y="932130"/>
            <a:ext cx="8143875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523200" y="2492896"/>
            <a:ext cx="8064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 b="1" dirty="0" smtClean="0">
                <a:latin typeface="Century Gothic" panose="020B0502020202020204" pitchFamily="34" charset="0"/>
              </a:rPr>
              <a:t>О </a:t>
            </a:r>
            <a:r>
              <a:rPr lang="ru-RU" sz="2400" b="1" dirty="0"/>
              <a:t>преобразовании </a:t>
            </a:r>
            <a:r>
              <a:rPr lang="ru-RU" sz="2400" b="1" dirty="0" smtClean="0"/>
              <a:t>муниципальных </a:t>
            </a:r>
            <a:r>
              <a:rPr lang="ru-RU" sz="2400" b="1" dirty="0"/>
              <a:t>спортивных школ Мурманской </a:t>
            </a:r>
            <a:r>
              <a:rPr lang="ru-RU" sz="2400" b="1" dirty="0" smtClean="0"/>
              <a:t>области </a:t>
            </a:r>
            <a:r>
              <a:rPr lang="ru-RU" sz="2400" b="1" dirty="0"/>
              <a:t>в организации спортивной подготовки</a:t>
            </a:r>
            <a:endParaRPr lang="ru-RU" sz="2400" b="1" dirty="0">
              <a:latin typeface="Century Gothic" panose="020B0502020202020204" pitchFamily="34" charset="0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4925" y="44450"/>
            <a:ext cx="864235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 dirty="0" smtClean="0">
                <a:latin typeface="Century Gothic" panose="020B0502020202020204" pitchFamily="34" charset="0"/>
              </a:rPr>
              <a:t>КОЛЛЕГИЯ КОМИТЕТА ПО ФИЗИЧЕСКОЙ КУЛЬТУРЕ И СПОРТУ </a:t>
            </a:r>
            <a:r>
              <a:rPr lang="ru-RU" sz="2400" dirty="0">
                <a:latin typeface="Century Gothic" panose="020B0502020202020204" pitchFamily="34" charset="0"/>
              </a:rPr>
              <a:t>МУРМАНСКОЙ ОБЛАСТИ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6605588" y="1058863"/>
            <a:ext cx="25034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dirty="0" smtClean="0">
                <a:latin typeface="Century Gothic" panose="020B0502020202020204" pitchFamily="34" charset="0"/>
              </a:rPr>
              <a:t>20 декабря 2017 </a:t>
            </a:r>
            <a:r>
              <a:rPr lang="ru-RU" sz="1600" dirty="0">
                <a:latin typeface="Century Gothic" panose="020B0502020202020204" pitchFamily="34" charset="0"/>
              </a:rPr>
              <a:t>года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dirty="0">
                <a:latin typeface="Century Gothic" panose="020B0502020202020204" pitchFamily="34" charset="0"/>
              </a:rPr>
              <a:t> г. Мурманск</a:t>
            </a:r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6011863" y="47244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200" b="1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07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Rectangle 14"/>
          <p:cNvSpPr>
            <a:spLocks noChangeArrowheads="1"/>
          </p:cNvSpPr>
          <p:nvPr/>
        </p:nvSpPr>
        <p:spPr bwMode="auto">
          <a:xfrm>
            <a:off x="142875" y="5429250"/>
            <a:ext cx="54006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600" dirty="0"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 smtClean="0">
                <a:latin typeface="Century Gothic" panose="020B0502020202020204" pitchFamily="34" charset="0"/>
              </a:rPr>
              <a:t>Заместитель начальника отдела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 smtClean="0">
                <a:latin typeface="Century Gothic" panose="020B0502020202020204" pitchFamily="34" charset="0"/>
              </a:rPr>
              <a:t>организационно-аналитической работы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 smtClean="0">
                <a:latin typeface="Century Gothic" panose="020B0502020202020204" pitchFamily="34" charset="0"/>
              </a:rPr>
              <a:t>В.В. Богданов</a:t>
            </a:r>
            <a:endParaRPr lang="ru-RU" sz="1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127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кругленный прямоугольник 2"/>
          <p:cNvSpPr/>
          <p:nvPr/>
        </p:nvSpPr>
        <p:spPr bwMode="auto">
          <a:xfrm>
            <a:off x="125587" y="69056"/>
            <a:ext cx="749917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dirty="0" smtClean="0">
                <a:latin typeface="+mj-lt"/>
                <a:ea typeface="Times New Roman" charset="0"/>
                <a:cs typeface="Times New Roman" charset="0"/>
              </a:rPr>
              <a:t>НАЧАЛО ПРЕОБРАЗОВАНИЙ В СИСТЕМЕ ПОДГОТОВКИ </a:t>
            </a:r>
          </a:p>
          <a:p>
            <a:pPr eaLnBrk="1" hangingPunct="1"/>
            <a:r>
              <a:rPr lang="ru-RU" altLang="ru-RU" sz="2000" dirty="0" smtClean="0">
                <a:latin typeface="+mj-lt"/>
                <a:ea typeface="Times New Roman" charset="0"/>
                <a:cs typeface="Times New Roman" charset="0"/>
              </a:rPr>
              <a:t>СПОРТИВНОГО РЕЗЕРВА</a:t>
            </a:r>
            <a:endParaRPr lang="ru-RU" altLang="ru-RU" sz="2000" dirty="0">
              <a:latin typeface="+mj-lt"/>
              <a:ea typeface="Times New Roman" charset="0"/>
              <a:cs typeface="Times New Roman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7240" y="1149961"/>
            <a:ext cx="865594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1800" b="1" dirty="0">
                <a:latin typeface="+mn-lt"/>
                <a:ea typeface="Times New Roman" charset="0"/>
                <a:cs typeface="Times New Roman" charset="0"/>
              </a:rPr>
              <a:t>2009 год</a:t>
            </a:r>
            <a:r>
              <a:rPr lang="ru-RU" altLang="ru-RU" sz="1800" dirty="0">
                <a:latin typeface="+mn-lt"/>
                <a:ea typeface="Times New Roman" charset="0"/>
                <a:cs typeface="Times New Roman" charset="0"/>
              </a:rPr>
              <a:t> – Перечень поручений Президента Российской Федерации от 10 ноября 2009 г. № Пр-2997, п.1: </a:t>
            </a:r>
          </a:p>
          <a:p>
            <a:pPr algn="just"/>
            <a:r>
              <a:rPr lang="ru-RU" altLang="ru-RU" sz="1800" dirty="0">
                <a:latin typeface="+mn-lt"/>
                <a:ea typeface="Times New Roman" charset="0"/>
                <a:cs typeface="Times New Roman" charset="0"/>
              </a:rPr>
              <a:t>- определить порядок передачи специализированных детско-юношеских спортивных школ олимпийского резерва, в ведение </a:t>
            </a:r>
            <a:r>
              <a:rPr lang="ru-RU" altLang="ru-RU" sz="1800" dirty="0" err="1">
                <a:latin typeface="+mn-lt"/>
                <a:ea typeface="Times New Roman" charset="0"/>
                <a:cs typeface="Times New Roman" charset="0"/>
              </a:rPr>
              <a:t>Минспорттуризма</a:t>
            </a:r>
            <a:r>
              <a:rPr lang="ru-RU" altLang="ru-RU" sz="1800" dirty="0">
                <a:latin typeface="+mn-lt"/>
                <a:ea typeface="Times New Roman" charset="0"/>
                <a:cs typeface="Times New Roman" charset="0"/>
              </a:rPr>
              <a:t> России, предусмотрев сохранение имеющегося материально-технического обеспечения этих школ и условий оплаты труда их работников;</a:t>
            </a:r>
          </a:p>
          <a:p>
            <a:pPr algn="just"/>
            <a:r>
              <a:rPr lang="ru-RU" altLang="ru-RU" sz="1800" dirty="0">
                <a:latin typeface="+mn-lt"/>
                <a:ea typeface="Times New Roman" charset="0"/>
                <a:cs typeface="Times New Roman" charset="0"/>
              </a:rPr>
              <a:t> - разработать и утвердить комплекс мер по развитию системы подготовки спортивного резерва в Российской Федерации.</a:t>
            </a:r>
            <a:endParaRPr lang="ru-RU" altLang="ru-RU" sz="1800" b="1" dirty="0">
              <a:latin typeface="+mn-lt"/>
              <a:ea typeface="Times New Roman" charset="0"/>
              <a:cs typeface="Times New Roman" charset="0"/>
            </a:endParaRPr>
          </a:p>
          <a:p>
            <a:pPr algn="just"/>
            <a:r>
              <a:rPr lang="ru-RU" altLang="ru-RU" sz="1800" b="1" dirty="0">
                <a:latin typeface="+mn-lt"/>
                <a:ea typeface="Times New Roman" charset="0"/>
                <a:cs typeface="Times New Roman" charset="0"/>
              </a:rPr>
              <a:t>2011 год</a:t>
            </a:r>
            <a:r>
              <a:rPr lang="ru-RU" altLang="ru-RU" sz="1800" dirty="0">
                <a:latin typeface="+mn-lt"/>
                <a:ea typeface="Times New Roman" charset="0"/>
                <a:cs typeface="Times New Roman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altLang="ru-RU" sz="1800" dirty="0" smtClean="0">
                <a:latin typeface="+mn-lt"/>
                <a:ea typeface="Times New Roman" charset="0"/>
                <a:cs typeface="Times New Roman" charset="0"/>
              </a:rPr>
              <a:t>6 </a:t>
            </a:r>
            <a:r>
              <a:rPr lang="ru-RU" altLang="ru-RU" sz="1800" dirty="0">
                <a:latin typeface="+mn-lt"/>
                <a:ea typeface="Times New Roman" charset="0"/>
                <a:cs typeface="Times New Roman" charset="0"/>
              </a:rPr>
              <a:t>декабря 2011 г. утвержден Комплекс мер по развитию системы подготовки спортивного резерва в Российской Федерации</a:t>
            </a:r>
            <a:r>
              <a:rPr lang="ru-RU" altLang="ru-RU" sz="1800" dirty="0" smtClean="0">
                <a:latin typeface="+mn-lt"/>
                <a:ea typeface="Times New Roman" charset="0"/>
                <a:cs typeface="Times New Roman" charset="0"/>
              </a:rPr>
              <a:t>.</a:t>
            </a:r>
          </a:p>
          <a:p>
            <a:pPr algn="just"/>
            <a:r>
              <a:rPr lang="ru-RU" altLang="ru-RU" sz="1800" b="1" dirty="0" smtClean="0">
                <a:latin typeface="+mn-lt"/>
                <a:ea typeface="Times New Roman" charset="0"/>
                <a:cs typeface="Times New Roman" charset="0"/>
              </a:rPr>
              <a:t>2014 год:</a:t>
            </a:r>
          </a:p>
          <a:p>
            <a:pPr marL="342900" indent="-342900" algn="just">
              <a:buFontTx/>
              <a:buChar char="-"/>
            </a:pPr>
            <a:r>
              <a:rPr lang="ru-RU" altLang="ru-RU" sz="1800" dirty="0" smtClean="0">
                <a:latin typeface="+mn-lt"/>
                <a:ea typeface="Times New Roman" charset="0"/>
                <a:cs typeface="Times New Roman" charset="0"/>
              </a:rPr>
              <a:t>План по преобразованию детско-юношеских спортивных школ (ДЮСШ) и специализированных детско-юношеских спортивных школ олимпийского резерва (СДЮСШОР) в организации спортивной подготовки.</a:t>
            </a:r>
          </a:p>
          <a:p>
            <a:pPr algn="just"/>
            <a:r>
              <a:rPr lang="ru-RU" altLang="ru-RU" sz="1800" b="1" dirty="0" smtClean="0">
                <a:latin typeface="+mn-lt"/>
                <a:ea typeface="Times New Roman" charset="0"/>
                <a:cs typeface="Times New Roman" charset="0"/>
              </a:rPr>
              <a:t>2015 год:</a:t>
            </a:r>
          </a:p>
          <a:p>
            <a:pPr algn="just"/>
            <a:r>
              <a:rPr lang="ru-RU" altLang="ru-RU" sz="1800" dirty="0" smtClean="0">
                <a:latin typeface="+mn-lt"/>
                <a:ea typeface="Times New Roman" charset="0"/>
                <a:cs typeface="Times New Roman" charset="0"/>
              </a:rPr>
              <a:t>- «Дорожная карта» мероприятий.</a:t>
            </a:r>
            <a:endParaRPr lang="ru-RU" altLang="ru-RU" sz="1800" dirty="0">
              <a:latin typeface="+mn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32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34675664"/>
              </p:ext>
            </p:extLst>
          </p:nvPr>
        </p:nvGraphicFramePr>
        <p:xfrm>
          <a:off x="443784" y="1556792"/>
          <a:ext cx="2926070" cy="3439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950002267"/>
              </p:ext>
            </p:extLst>
          </p:nvPr>
        </p:nvGraphicFramePr>
        <p:xfrm>
          <a:off x="3347864" y="1484784"/>
          <a:ext cx="3024336" cy="3523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853241669"/>
              </p:ext>
            </p:extLst>
          </p:nvPr>
        </p:nvGraphicFramePr>
        <p:xfrm>
          <a:off x="6228184" y="1417638"/>
          <a:ext cx="2759968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127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8"/>
          <p:cNvSpPr/>
          <p:nvPr/>
        </p:nvSpPr>
        <p:spPr bwMode="auto">
          <a:xfrm>
            <a:off x="125587" y="69056"/>
            <a:ext cx="7326733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dirty="0" smtClean="0">
                <a:solidFill>
                  <a:srgbClr val="4A452A"/>
                </a:solidFill>
                <a:latin typeface="+mj-lt"/>
                <a:ea typeface="Times New Roman" charset="0"/>
                <a:cs typeface="Times New Roman" charset="0"/>
              </a:rPr>
              <a:t>УЧРЕЖДЕНИЯ СФЕРЫ ФИЗИЧЕСКОЙ КУЛЬТУРЫ И </a:t>
            </a:r>
          </a:p>
          <a:p>
            <a:pPr eaLnBrk="1" hangingPunct="1"/>
            <a:r>
              <a:rPr lang="ru-RU" altLang="ru-RU" sz="2000" dirty="0" smtClean="0">
                <a:solidFill>
                  <a:srgbClr val="4A452A"/>
                </a:solidFill>
                <a:latin typeface="+mj-lt"/>
                <a:ea typeface="Times New Roman" charset="0"/>
                <a:cs typeface="Times New Roman" charset="0"/>
              </a:rPr>
              <a:t>СПОРТА</a:t>
            </a:r>
            <a:r>
              <a:rPr lang="ru-RU" altLang="ru-RU" sz="2000" dirty="0">
                <a:solidFill>
                  <a:srgbClr val="4A452A"/>
                </a:solidFill>
                <a:latin typeface="+mj-lt"/>
                <a:ea typeface="Times New Roman" charset="0"/>
                <a:cs typeface="Times New Roman" charset="0"/>
              </a:rPr>
              <a:t> </a:t>
            </a:r>
            <a:r>
              <a:rPr lang="ru-RU" altLang="ru-RU" sz="2000" dirty="0" smtClean="0">
                <a:solidFill>
                  <a:srgbClr val="4A452A"/>
                </a:solidFill>
                <a:latin typeface="+mj-lt"/>
                <a:ea typeface="Times New Roman" charset="0"/>
                <a:cs typeface="Times New Roman" charset="0"/>
              </a:rPr>
              <a:t>МУРМАНСКОЙ ОБЛАСТИ </a:t>
            </a:r>
            <a:endParaRPr lang="ru-RU" altLang="ru-RU" sz="2000" dirty="0">
              <a:solidFill>
                <a:srgbClr val="4A452A"/>
              </a:solidFill>
              <a:latin typeface="+mj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96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25748791"/>
              </p:ext>
            </p:extLst>
          </p:nvPr>
        </p:nvGraphicFramePr>
        <p:xfrm>
          <a:off x="275566" y="2132856"/>
          <a:ext cx="315468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8254158"/>
              </p:ext>
            </p:extLst>
          </p:nvPr>
        </p:nvGraphicFramePr>
        <p:xfrm>
          <a:off x="3275856" y="2348880"/>
          <a:ext cx="295402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84594985"/>
              </p:ext>
            </p:extLst>
          </p:nvPr>
        </p:nvGraphicFramePr>
        <p:xfrm>
          <a:off x="6049645" y="1844824"/>
          <a:ext cx="3094355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 bwMode="auto">
          <a:xfrm>
            <a:off x="107504" y="69056"/>
            <a:ext cx="7373243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ЧИСЛЕННОСТЬ ЗАНИМАЮЩИХСЯ В УЧРЕЖДЕНИЯХ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СФЕРЫ ФИЗИЧЕСКОЙ КУЛЬТУРЫ И СПОРТА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МУРМАНСКОЙ ОБЛАСТИ</a:t>
            </a:r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127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8747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127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5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8"/>
          <p:cNvSpPr/>
          <p:nvPr/>
        </p:nvSpPr>
        <p:spPr bwMode="auto">
          <a:xfrm>
            <a:off x="125587" y="69056"/>
            <a:ext cx="753347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dirty="0" smtClean="0">
                <a:latin typeface="Arial" panose="020B0604020202020204" pitchFamily="34" charset="0"/>
                <a:ea typeface="Times New Roman" charset="0"/>
              </a:rPr>
              <a:t>ГОСУДАРСТВЕННЫЕ УЧРЕЖДЕНИЯ СПОРТИВНОЙ </a:t>
            </a:r>
          </a:p>
          <a:p>
            <a:pPr eaLnBrk="1" hangingPunct="1"/>
            <a:r>
              <a:rPr lang="ru-RU" altLang="ru-RU" sz="2000" dirty="0" smtClean="0">
                <a:latin typeface="Arial" panose="020B0604020202020204" pitchFamily="34" charset="0"/>
                <a:ea typeface="Times New Roman" charset="0"/>
              </a:rPr>
              <a:t>ПОДГОТОВКИ ДЕЙСТВУЮЩИЕ В НОВОМ КАЧЕСТВЕ </a:t>
            </a:r>
          </a:p>
          <a:p>
            <a:pPr eaLnBrk="1" hangingPunct="1"/>
            <a:r>
              <a:rPr lang="ru-RU" altLang="ru-RU" sz="2000" dirty="0" smtClean="0">
                <a:latin typeface="Arial" panose="020B0604020202020204" pitchFamily="34" charset="0"/>
                <a:ea typeface="Times New Roman" charset="0"/>
              </a:rPr>
              <a:t>С 1 СЕНТЯБРЯ 2015 ГОДА</a:t>
            </a:r>
            <a:endParaRPr lang="ru-RU" altLang="ru-RU" sz="2000" dirty="0">
              <a:latin typeface="Arial" panose="020B0604020202020204" pitchFamily="34" charset="0"/>
              <a:ea typeface="Times New Roman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2777" y="1339144"/>
            <a:ext cx="728628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Государственное автономное учреждение Мурманской области Мурманская областная спортивная школа олимпийского резерва по зимним видам спорта</a:t>
            </a:r>
            <a:endParaRPr lang="ru-RU" sz="16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2228392"/>
            <a:ext cx="728628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Государственное автономное учреждение Мурманской </a:t>
            </a:r>
            <a:r>
              <a:rPr lang="ru-RU" sz="1600" dirty="0" smtClean="0">
                <a:solidFill>
                  <a:schemeClr val="tx1"/>
                </a:solidFill>
              </a:rPr>
              <a:t>области Мурманская областная спортивная школа олимпийского резерва</a:t>
            </a:r>
            <a:endParaRPr lang="ru-RU" sz="16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35778" y="3042613"/>
            <a:ext cx="728628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Государственное автономное учреждение Мурманской </a:t>
            </a:r>
            <a:r>
              <a:rPr lang="ru-RU" sz="1600" dirty="0" smtClean="0">
                <a:solidFill>
                  <a:schemeClr val="tx1"/>
                </a:solidFill>
              </a:rPr>
              <a:t>области Комплексная спортивная школа олимпийского резерва</a:t>
            </a:r>
            <a:endParaRPr lang="ru-RU" sz="16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47705" y="3838915"/>
            <a:ext cx="728628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Государственное автономное учреждение Мурманской </a:t>
            </a:r>
            <a:r>
              <a:rPr lang="ru-RU" sz="1600" dirty="0" smtClean="0">
                <a:solidFill>
                  <a:schemeClr val="tx1"/>
                </a:solidFill>
              </a:rPr>
              <a:t>области Мончегорская спортивная школа олимпийского резерва по горнолыжному спорту</a:t>
            </a:r>
            <a:endParaRPr lang="ru-RU" sz="16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59632" y="4653136"/>
            <a:ext cx="728628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Государственное автономное учреждение Мурманской области </a:t>
            </a:r>
            <a:r>
              <a:rPr lang="ru-RU" sz="1600" dirty="0" smtClean="0">
                <a:solidFill>
                  <a:schemeClr val="tx1"/>
                </a:solidFill>
              </a:rPr>
              <a:t>Кировская </a:t>
            </a:r>
            <a:r>
              <a:rPr lang="ru-RU" sz="1600" dirty="0">
                <a:solidFill>
                  <a:schemeClr val="tx1"/>
                </a:solidFill>
              </a:rPr>
              <a:t>спортивная школа олимпийского резерва по горнолыжному спорту</a:t>
            </a:r>
            <a:endParaRPr lang="ru-RU" sz="16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15923" y="5471994"/>
            <a:ext cx="728628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Государственное автономное учреждение Мурманской </a:t>
            </a:r>
            <a:r>
              <a:rPr lang="ru-RU" sz="1600" dirty="0" smtClean="0">
                <a:solidFill>
                  <a:schemeClr val="tx1"/>
                </a:solidFill>
              </a:rPr>
              <a:t>области </a:t>
            </a:r>
          </a:p>
          <a:p>
            <a:pPr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Центр спортивной подготовки</a:t>
            </a:r>
            <a:endParaRPr lang="ru-RU" sz="1600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02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634709"/>
              </p:ext>
            </p:extLst>
          </p:nvPr>
        </p:nvGraphicFramePr>
        <p:xfrm>
          <a:off x="162777" y="2834164"/>
          <a:ext cx="8781874" cy="393909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49862"/>
                <a:gridCol w="5253328"/>
                <a:gridCol w="1840391"/>
                <a:gridCol w="1338293"/>
              </a:tblGrid>
              <a:tr h="445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№</a:t>
                      </a:r>
                      <a:endParaRPr lang="ru-RU" sz="15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Мероприятия</a:t>
                      </a:r>
                      <a:endParaRPr lang="ru-RU" sz="15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Ответственные исполнители</a:t>
                      </a:r>
                      <a:endParaRPr lang="ru-RU" sz="15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Примерные сроки исполнения</a:t>
                      </a:r>
                      <a:endParaRPr lang="ru-RU" sz="15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</a:tr>
              <a:tr h="44554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Создание межведомственной рабочей группы (распоряжение Губернатора МО</a:t>
                      </a:r>
                      <a:r>
                        <a:rPr lang="ru-RU" sz="1500" dirty="0" smtClean="0"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Комитет по физической культуре и спорту Мурманской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май</a:t>
                      </a:r>
                      <a:endParaRPr lang="ru-RU" sz="15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</a:tr>
              <a:tr h="891097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Разработка критериев определения целесообразности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</a:rPr>
                        <a:t>преобразования ДЮСШ 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в организации, осуществляющие спортивную подготовку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июнь</a:t>
                      </a:r>
                      <a:endParaRPr lang="ru-RU" sz="15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</a:tr>
              <a:tr h="891097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Проведение мониторинга эффективности деятельности 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</a:rPr>
                        <a:t>ДЮСШ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 предмет возможности их преобразования в организации, осуществляющие спортивную подготовку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Комитет по физической культуре и спорту Мурманской </a:t>
                      </a:r>
                      <a:r>
                        <a:rPr lang="ru-RU" sz="1500" dirty="0" smtClean="0">
                          <a:effectLst/>
                        </a:rPr>
                        <a:t>области,</a:t>
                      </a:r>
                      <a:endParaRPr lang="ru-RU" sz="15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орган </a:t>
                      </a:r>
                      <a:r>
                        <a:rPr lang="ru-RU" sz="1500" dirty="0">
                          <a:effectLst/>
                        </a:rPr>
                        <a:t>местного самоуправления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июнь-сентябрь</a:t>
                      </a:r>
                      <a:endParaRPr lang="ru-RU" sz="15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</a:tr>
              <a:tr h="891097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Разработка и утверждение региональных нормативных правовых актов для обеспечения перехода муниципальных учреждений в систему физической культуры и спорта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июнь-октябрь</a:t>
                      </a:r>
                      <a:endParaRPr lang="ru-RU" sz="15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2016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305" marR="57305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" y="944984"/>
            <a:ext cx="9105899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УТВЕРЖДЕНО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протокольным решением от 03.06.2016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заседания рабочей группы по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преобразованию ДЮСШ и СДЮСШОР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на территории Мурманской области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План мероприятий по преобразованию муниципальных детско-юношеских спортивных школ (ДЮСШ) Мурманской области в организации спортивной подготовки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125587" y="69056"/>
            <a:ext cx="749917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dirty="0" smtClean="0">
                <a:latin typeface="+mj-lt"/>
                <a:ea typeface="Times New Roman" charset="0"/>
                <a:cs typeface="Times New Roman" charset="0"/>
              </a:rPr>
              <a:t>НАЧАЛО ПРЕОБРАЗОВАНИЙ В СИСТЕМЕ ПОДГОТОВКИ </a:t>
            </a:r>
          </a:p>
          <a:p>
            <a:pPr eaLnBrk="1" hangingPunct="1"/>
            <a:r>
              <a:rPr lang="ru-RU" altLang="ru-RU" sz="2000" dirty="0" smtClean="0">
                <a:latin typeface="+mj-lt"/>
                <a:ea typeface="Times New Roman" charset="0"/>
                <a:cs typeface="Times New Roman" charset="0"/>
              </a:rPr>
              <a:t>СПОРТИВНОГО РЕЗЕРВА</a:t>
            </a:r>
            <a:endParaRPr lang="ru-RU" altLang="ru-RU" sz="2000" dirty="0">
              <a:latin typeface="+mj-lt"/>
              <a:ea typeface="Times New Roman" charset="0"/>
              <a:cs typeface="Times New Roman" charset="0"/>
            </a:endParaRPr>
          </a:p>
        </p:txBody>
      </p:sp>
      <p:sp>
        <p:nvSpPr>
          <p:cNvPr id="6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127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ru-RU" sz="16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851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/>
          <p:cNvSpPr txBox="1">
            <a:spLocks/>
          </p:cNvSpPr>
          <p:nvPr/>
        </p:nvSpPr>
        <p:spPr bwMode="auto">
          <a:xfrm>
            <a:off x="8709025" y="6565900"/>
            <a:ext cx="396875" cy="217488"/>
          </a:xfrm>
          <a:prstGeom prst="ellipse">
            <a:avLst/>
          </a:prstGeom>
          <a:ln w="127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sz="16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0"/>
            <a:ext cx="1519237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8"/>
          <p:cNvSpPr/>
          <p:nvPr/>
        </p:nvSpPr>
        <p:spPr bwMode="auto">
          <a:xfrm>
            <a:off x="169497" y="80117"/>
            <a:ext cx="745526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dirty="0" smtClean="0">
                <a:solidFill>
                  <a:srgbClr val="4A452A"/>
                </a:solidFill>
                <a:latin typeface="+mj-lt"/>
                <a:ea typeface="Times New Roman" charset="0"/>
                <a:cs typeface="Times New Roman" charset="0"/>
              </a:rPr>
              <a:t>УЧРЕЖДЕНИЯ СФЕРЫ ФИЗИЧЕСКОЙ КУЛЬТУРЫ И </a:t>
            </a:r>
          </a:p>
          <a:p>
            <a:pPr eaLnBrk="1" hangingPunct="1"/>
            <a:r>
              <a:rPr lang="ru-RU" altLang="ru-RU" sz="2000" dirty="0" smtClean="0">
                <a:solidFill>
                  <a:srgbClr val="4A452A"/>
                </a:solidFill>
                <a:latin typeface="+mj-lt"/>
                <a:ea typeface="Times New Roman" charset="0"/>
                <a:cs typeface="Times New Roman" charset="0"/>
              </a:rPr>
              <a:t>СПОРТА МУРМАНСКОЙ ОБЛАСТИ</a:t>
            </a:r>
            <a:r>
              <a:rPr lang="ru-RU" altLang="ru-RU" sz="2400" dirty="0" smtClean="0">
                <a:solidFill>
                  <a:srgbClr val="4A452A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ru-RU" altLang="ru-RU" sz="2400" dirty="0">
              <a:solidFill>
                <a:srgbClr val="4A452A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27584" y="2852111"/>
            <a:ext cx="7292831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Мончегорск </a:t>
            </a:r>
            <a:r>
              <a:rPr lang="ru-RU" sz="1600" dirty="0" smtClean="0">
                <a:solidFill>
                  <a:schemeClr val="tx1"/>
                </a:solidFill>
              </a:rPr>
              <a:t> планирует перевод СДЮСШОР </a:t>
            </a:r>
            <a:r>
              <a:rPr lang="ru-RU" sz="1600" dirty="0">
                <a:solidFill>
                  <a:schemeClr val="tx1"/>
                </a:solidFill>
              </a:rPr>
              <a:t>и СДЮСШОР № 1 в организации нового типа с 1 января </a:t>
            </a:r>
            <a:r>
              <a:rPr lang="ru-RU" sz="1600" dirty="0" smtClean="0">
                <a:solidFill>
                  <a:schemeClr val="tx1"/>
                </a:solidFill>
              </a:rPr>
              <a:t>201</a:t>
            </a:r>
            <a:r>
              <a:rPr lang="en-US" sz="1600" dirty="0" smtClean="0">
                <a:solidFill>
                  <a:schemeClr val="tx1"/>
                </a:solidFill>
              </a:rPr>
              <a:t>8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года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9552" y="1800593"/>
            <a:ext cx="723924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Мурманск </a:t>
            </a:r>
            <a:r>
              <a:rPr lang="ru-RU" sz="1600" dirty="0" smtClean="0">
                <a:solidFill>
                  <a:schemeClr val="tx1"/>
                </a:solidFill>
              </a:rPr>
              <a:t>перевел </a:t>
            </a:r>
            <a:r>
              <a:rPr lang="ru-RU" sz="1600" dirty="0">
                <a:solidFill>
                  <a:schemeClr val="tx1"/>
                </a:solidFill>
              </a:rPr>
              <a:t>СДЮСШОР 3 и 4 </a:t>
            </a:r>
            <a:r>
              <a:rPr lang="ru-RU" sz="1600" dirty="0" smtClean="0">
                <a:solidFill>
                  <a:schemeClr val="tx1"/>
                </a:solidFill>
              </a:rPr>
              <a:t>в </a:t>
            </a:r>
            <a:r>
              <a:rPr lang="ru-RU" sz="1600" dirty="0">
                <a:solidFill>
                  <a:schemeClr val="tx1"/>
                </a:solidFill>
              </a:rPr>
              <a:t>2017 </a:t>
            </a:r>
            <a:r>
              <a:rPr lang="ru-RU" sz="1600" dirty="0" smtClean="0">
                <a:solidFill>
                  <a:schemeClr val="tx1"/>
                </a:solidFill>
              </a:rPr>
              <a:t>году. </a:t>
            </a:r>
          </a:p>
          <a:p>
            <a:pPr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Перевод </a:t>
            </a:r>
            <a:r>
              <a:rPr lang="ru-RU" sz="1600" dirty="0">
                <a:solidFill>
                  <a:schemeClr val="tx1"/>
                </a:solidFill>
              </a:rPr>
              <a:t>СДЮСШОР 8, 12, 13 с 1 </a:t>
            </a:r>
            <a:r>
              <a:rPr lang="ru-RU" sz="1600" dirty="0" smtClean="0">
                <a:solidFill>
                  <a:schemeClr val="tx1"/>
                </a:solidFill>
              </a:rPr>
              <a:t>января 2018 </a:t>
            </a:r>
            <a:r>
              <a:rPr lang="ru-RU" sz="1600" dirty="0">
                <a:solidFill>
                  <a:schemeClr val="tx1"/>
                </a:solidFill>
              </a:rPr>
              <a:t>года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15616" y="3903629"/>
            <a:ext cx="717449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Кандалакшский район </a:t>
            </a:r>
            <a:r>
              <a:rPr lang="ru-RU" sz="1600" dirty="0" smtClean="0">
                <a:solidFill>
                  <a:schemeClr val="tx1"/>
                </a:solidFill>
              </a:rPr>
              <a:t>планирует перевод СДЮСШОР </a:t>
            </a:r>
            <a:r>
              <a:rPr lang="ru-RU" sz="1600" dirty="0">
                <a:solidFill>
                  <a:schemeClr val="tx1"/>
                </a:solidFill>
              </a:rPr>
              <a:t>с 1 января </a:t>
            </a:r>
            <a:r>
              <a:rPr lang="ru-RU" sz="1600" dirty="0" smtClean="0">
                <a:solidFill>
                  <a:schemeClr val="tx1"/>
                </a:solidFill>
              </a:rPr>
              <a:t>2018 </a:t>
            </a:r>
            <a:r>
              <a:rPr lang="ru-RU" sz="1600" dirty="0">
                <a:solidFill>
                  <a:schemeClr val="tx1"/>
                </a:solidFill>
              </a:rPr>
              <a:t>года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331640" y="4954128"/>
            <a:ext cx="7052741" cy="7187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Апатиты планируют перевод ДЮСШ № </a:t>
            </a:r>
            <a:r>
              <a:rPr lang="ru-RU" sz="1600" dirty="0" smtClean="0">
                <a:solidFill>
                  <a:schemeClr val="tx1"/>
                </a:solidFill>
              </a:rPr>
              <a:t>1, </a:t>
            </a:r>
            <a:r>
              <a:rPr lang="ru-RU" sz="1600" dirty="0">
                <a:solidFill>
                  <a:schemeClr val="tx1"/>
                </a:solidFill>
              </a:rPr>
              <a:t>«Юность», «Универсал» и «Олимп</a:t>
            </a:r>
            <a:r>
              <a:rPr lang="ru-RU" sz="1600" dirty="0" smtClean="0">
                <a:solidFill>
                  <a:schemeClr val="tx1"/>
                </a:solidFill>
              </a:rPr>
              <a:t>» с </a:t>
            </a:r>
            <a:r>
              <a:rPr lang="ru-RU" sz="1600" dirty="0">
                <a:solidFill>
                  <a:schemeClr val="tx1"/>
                </a:solidFill>
              </a:rPr>
              <a:t>1 января 2018 года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35656" y="5758748"/>
            <a:ext cx="7024161" cy="7520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Кировск </a:t>
            </a:r>
            <a:r>
              <a:rPr lang="ru-RU" sz="1600" dirty="0">
                <a:solidFill>
                  <a:schemeClr val="tx1"/>
                </a:solidFill>
              </a:rPr>
              <a:t>планируют перевод </a:t>
            </a:r>
            <a:r>
              <a:rPr lang="ru-RU" sz="1600" dirty="0" smtClean="0">
                <a:solidFill>
                  <a:schemeClr val="tx1"/>
                </a:solidFill>
              </a:rPr>
              <a:t> ДЮСШ с </a:t>
            </a:r>
            <a:r>
              <a:rPr lang="ru-RU" sz="1600" dirty="0">
                <a:solidFill>
                  <a:schemeClr val="tx1"/>
                </a:solidFill>
              </a:rPr>
              <a:t>1 января 2018 года.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97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16" y="731763"/>
            <a:ext cx="8143875" cy="474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500188" y="2714625"/>
            <a:ext cx="6053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800" b="1">
                <a:latin typeface="Century Gothic" panose="020B0502020202020204" pitchFamily="34" charset="0"/>
              </a:rPr>
              <a:t>Спасибо за внимание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11863" y="47244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200" b="1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21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Прямоугольник 7"/>
          <p:cNvSpPr>
            <a:spLocks noChangeArrowheads="1"/>
          </p:cNvSpPr>
          <p:nvPr/>
        </p:nvSpPr>
        <p:spPr bwMode="auto">
          <a:xfrm>
            <a:off x="616391" y="0"/>
            <a:ext cx="79191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 dirty="0">
                <a:latin typeface="Century Gothic" panose="020B0502020202020204" pitchFamily="34" charset="0"/>
              </a:rPr>
              <a:t>КОЛЛЕГИЯ КОМИТЕТА ПО ФИЗИЧЕСКОЙ КУЛЬТУРЕ </a:t>
            </a:r>
            <a:endParaRPr lang="ru-RU" sz="2400" dirty="0" smtClean="0"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 dirty="0" smtClean="0">
                <a:latin typeface="Century Gothic" panose="020B0502020202020204" pitchFamily="34" charset="0"/>
              </a:rPr>
              <a:t>И </a:t>
            </a:r>
            <a:r>
              <a:rPr lang="ru-RU" sz="2400" dirty="0">
                <a:latin typeface="Century Gothic" panose="020B0502020202020204" pitchFamily="34" charset="0"/>
              </a:rPr>
              <a:t>СПОРТУ </a:t>
            </a:r>
            <a:r>
              <a:rPr lang="ru-RU" sz="2400" dirty="0" smtClean="0">
                <a:latin typeface="Century Gothic" panose="020B0502020202020204" pitchFamily="34" charset="0"/>
              </a:rPr>
              <a:t>МУРМАНСКОЙ </a:t>
            </a:r>
            <a:r>
              <a:rPr lang="ru-RU" sz="2400" dirty="0">
                <a:latin typeface="Century Gothic" panose="020B0502020202020204" pitchFamily="34" charset="0"/>
              </a:rPr>
              <a:t>ОБЛАСТИ </a:t>
            </a:r>
            <a:endParaRPr lang="ru-RU" sz="2400" dirty="0">
              <a:latin typeface="Century Gothic" panose="020B0502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588224" y="865962"/>
            <a:ext cx="25034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dirty="0" smtClean="0">
                <a:latin typeface="Century Gothic" panose="020B0502020202020204" pitchFamily="34" charset="0"/>
              </a:rPr>
              <a:t>20 декабря 2017 </a:t>
            </a:r>
            <a:r>
              <a:rPr lang="ru-RU" sz="1600" dirty="0">
                <a:latin typeface="Century Gothic" panose="020B0502020202020204" pitchFamily="34" charset="0"/>
              </a:rPr>
              <a:t>года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dirty="0">
                <a:latin typeface="Century Gothic" panose="020B0502020202020204" pitchFamily="34" charset="0"/>
              </a:rPr>
              <a:t> г. Мурманск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22355" y="5513372"/>
            <a:ext cx="54006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600" dirty="0"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 smtClean="0">
                <a:latin typeface="Century Gothic" panose="020B0502020202020204" pitchFamily="34" charset="0"/>
              </a:rPr>
              <a:t>Заместитель начальника отдела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 smtClean="0">
                <a:latin typeface="Century Gothic" panose="020B0502020202020204" pitchFamily="34" charset="0"/>
              </a:rPr>
              <a:t>организационно-аналитической работы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600" dirty="0" smtClean="0">
                <a:latin typeface="Century Gothic" panose="020B0502020202020204" pitchFamily="34" charset="0"/>
              </a:rPr>
              <a:t>В.В. Богданов</a:t>
            </a:r>
            <a:endParaRPr lang="ru-RU" sz="1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рабочая группа">
  <a:themeElements>
    <a:clrScheme name="Другая 2">
      <a:dk1>
        <a:srgbClr val="000000"/>
      </a:dk1>
      <a:lt1>
        <a:sysClr val="window" lastClr="FFFFFF"/>
      </a:lt1>
      <a:dk2>
        <a:srgbClr val="D4E1ED"/>
      </a:dk2>
      <a:lt2>
        <a:srgbClr val="FBE1A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D4E1ED"/>
      </a:accent6>
      <a:hlink>
        <a:srgbClr val="F7B615"/>
      </a:hlink>
      <a:folHlink>
        <a:srgbClr val="704404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рабочая группа</Template>
  <TotalTime>3205</TotalTime>
  <Words>529</Words>
  <Application>Microsoft Office PowerPoint</Application>
  <PresentationFormat>Экран (4:3)</PresentationFormat>
  <Paragraphs>113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Century Gothic</vt:lpstr>
      <vt:lpstr>Times New Roman</vt:lpstr>
      <vt:lpstr>1 рабочая группа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Богданов В.В.</cp:lastModifiedBy>
  <cp:revision>268</cp:revision>
  <cp:lastPrinted>2015-11-02T13:01:26Z</cp:lastPrinted>
  <dcterms:created xsi:type="dcterms:W3CDTF">2014-10-19T20:00:54Z</dcterms:created>
  <dcterms:modified xsi:type="dcterms:W3CDTF">2017-12-22T08:18:13Z</dcterms:modified>
</cp:coreProperties>
</file>