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77" r:id="rId3"/>
    <p:sldId id="274" r:id="rId4"/>
    <p:sldId id="275" r:id="rId5"/>
    <p:sldId id="276" r:id="rId6"/>
    <p:sldId id="262" r:id="rId7"/>
    <p:sldId id="278" r:id="rId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C6EA"/>
    <a:srgbClr val="CDDEF3"/>
    <a:srgbClr val="FCE2CC"/>
    <a:srgbClr val="FEF4EC"/>
    <a:srgbClr val="BBD3EF"/>
    <a:srgbClr val="355493"/>
    <a:srgbClr val="CCE7F0"/>
    <a:srgbClr val="E0EBF8"/>
    <a:srgbClr val="B2CCEC"/>
    <a:srgbClr val="FF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80" autoAdjust="0"/>
  </p:normalViewPr>
  <p:slideViewPr>
    <p:cSldViewPr>
      <p:cViewPr varScale="1">
        <p:scale>
          <a:sx n="82" d="100"/>
          <a:sy n="82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64E59C-D178-4C24-9F08-6CEDB8948530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B922A8-9647-44B7-91FB-A7D05D6816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3128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C0948F-BE99-46A6-9B04-CEF54D9AD55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350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C0948F-BE99-46A6-9B04-CEF54D9AD55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637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AB708-7AAD-452D-851B-47EB34925A9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79347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C0948F-BE99-46A6-9B04-CEF54D9AD55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299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EE32-A145-4DE0-B76D-93CE397F95B0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D6A69-CEF5-47F5-8199-0A93F8780F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AE29D-40A0-41E5-97C1-AA517193ADA7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A92A6-8CA6-42FE-BD7F-0E8FE80BB9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C126C-F1C3-46A6-AE01-C1FDE6260DE6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BC7C9-B722-4A11-A11C-A6DD17E46E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C9FB-4963-4442-9993-FDAE0DF142E0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978BE-57CF-42D7-AB2F-3D2CCF6B3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59BC9-BAB6-4B71-90FE-8DAF7474705E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74D5A-D71C-4753-8ECC-3D6AC281A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056DD-F5A3-4F1B-814A-E20C18CAB2C4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D1165-ABBB-406A-892A-E289B3946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8C08-0CFD-4C0E-8D22-EC45A8217040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D627-2F36-4F6B-BDC0-DED688B33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02058-24D2-4801-9DA3-03A9BC3B0B81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61584-5D14-4500-AEBA-33234D0A5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DE2F-4B95-4B7F-99E4-9F94A915022D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6F5D1-C78C-4813-B745-0FC4E3BCB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3B0A-9D85-45DA-B040-07EB62146101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67954-4653-46AB-9A23-263BB5FE4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77DE-C98B-47FD-81DF-6687746867C2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4372-F1F6-4B34-89BC-602AFF092F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81E49B-852E-4549-B53A-710A171F8F7F}" type="datetimeFigureOut">
              <a:rPr lang="ru-RU"/>
              <a:pPr>
                <a:defRPr/>
              </a:pPr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F18CDC-B52B-43AA-96A1-BE44301DF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8000">
              <a:schemeClr val="tx2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63575" y="554018"/>
            <a:ext cx="7772400" cy="4357717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 kern="1200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КОЛЛЕГИЯ</a:t>
            </a:r>
            <a:r>
              <a:rPr lang="ru-RU" sz="4800" kern="1200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4800" kern="1200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800" kern="1200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КОМИТЕТА </a:t>
            </a:r>
            <a:br>
              <a:rPr lang="ru-RU" sz="4800" kern="1200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4800" kern="1200" cap="all" dirty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ПО ФИЗИЧЕСКОЙ КУЛЬТУРЕ И СПОРТУ МУРМАНСКОЙ ОБЛАСТИ</a:t>
            </a:r>
          </a:p>
        </p:txBody>
      </p:sp>
      <p:sp>
        <p:nvSpPr>
          <p:cNvPr id="17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786188" y="5429250"/>
            <a:ext cx="5000625" cy="85725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ru-RU" sz="2000" dirty="0" smtClean="0"/>
              <a:t>21 сентября 2017 года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ru-RU" sz="2000" dirty="0" smtClean="0"/>
              <a:t>г. Кировск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8000">
              <a:schemeClr val="tx2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122344"/>
            <a:ext cx="692308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Повестка дня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107504" y="1340768"/>
            <a:ext cx="914400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lvl="0" algn="ctr">
              <a:buNone/>
            </a:pPr>
            <a:r>
              <a:rPr lang="ru-RU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ru-RU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ru-RU" sz="2000" b="1" dirty="0"/>
              <a:t>О развитии зимних базовых видов спорта Мурманской области. О состоянии и перспективах развития зимних базовых видов в муниципальном образовании г. Кировск. </a:t>
            </a:r>
            <a:r>
              <a:rPr lang="ru-RU" sz="2000" b="1" u="sng" dirty="0"/>
              <a:t> </a:t>
            </a:r>
            <a:endParaRPr lang="ru-RU" sz="2000" b="1" dirty="0"/>
          </a:p>
          <a:p>
            <a:pPr>
              <a:buNone/>
            </a:pPr>
            <a:r>
              <a:rPr lang="ru-RU" sz="2000" u="sng" dirty="0"/>
              <a:t>Докладчик</a:t>
            </a:r>
            <a:r>
              <a:rPr lang="ru-RU" sz="2000" dirty="0"/>
              <a:t>: И.о. начальника отдела спортивно массовой работы и спорта высших достижений Комитета по ФКиС МО Егорова Роза Алексеевна. Председатель комитета образования, культуры и спорта администрации г. Кировска Грецкий Андрей Николаевич</a:t>
            </a:r>
            <a:r>
              <a:rPr lang="ru-RU" sz="2000" dirty="0" smtClean="0"/>
              <a:t>.</a:t>
            </a:r>
          </a:p>
          <a:p>
            <a:pPr algn="ctr">
              <a:buNone/>
            </a:pPr>
            <a:endParaRPr lang="ru-RU" sz="2000" dirty="0"/>
          </a:p>
          <a:p>
            <a:pPr lvl="0" algn="ctr" fontAlgn="t">
              <a:buNone/>
            </a:pPr>
            <a:r>
              <a:rPr lang="ru-RU" sz="20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ru-RU" sz="20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ru-RU" sz="2000" b="1" dirty="0"/>
              <a:t>Обеспечение поэтапного доступа негосударственных организаций к предоставлению услуг в социальной сфере, финансируемых из бюджетных источников. </a:t>
            </a:r>
          </a:p>
          <a:p>
            <a:pPr fontAlgn="t">
              <a:buNone/>
            </a:pPr>
            <a:r>
              <a:rPr lang="ru-RU" sz="2000" u="sng" dirty="0"/>
              <a:t>Докладчик:</a:t>
            </a:r>
            <a:r>
              <a:rPr lang="ru-RU" sz="2000" dirty="0"/>
              <a:t> Заместитель начальника отдела организационно-аналитической работы Комитета по ФКиС МО Богданов Владимир Валентинович.</a:t>
            </a:r>
          </a:p>
          <a:p>
            <a:pPr algn="ctr">
              <a:buNone/>
            </a:pPr>
            <a:endParaRPr lang="ru-RU" sz="2000" dirty="0"/>
          </a:p>
          <a:p>
            <a:pPr algn="ctr" fontAlgn="t">
              <a:buFont typeface="Wingdings 2" panose="05020102010507070707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8604447" y="6525344"/>
            <a:ext cx="553025" cy="3326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9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82752" y="211817"/>
            <a:ext cx="7858125" cy="573977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ЭТАПЫ И ПЕРСПЕКТИВЫ БЮДЖЕТНОЙ РЕФОРМЫ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0" y="6696536"/>
            <a:ext cx="9144000" cy="1614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8501094" y="6410346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9"/>
          <p:cNvSpPr txBox="1">
            <a:spLocks noChangeArrowheads="1"/>
          </p:cNvSpPr>
          <p:nvPr/>
        </p:nvSpPr>
        <p:spPr bwMode="auto">
          <a:xfrm>
            <a:off x="8643969" y="6357958"/>
            <a:ext cx="357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2" name="Овал 41"/>
          <p:cNvSpPr/>
          <p:nvPr/>
        </p:nvSpPr>
        <p:spPr>
          <a:xfrm>
            <a:off x="142844" y="958783"/>
            <a:ext cx="4071966" cy="114300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85720" y="887345"/>
            <a:ext cx="3857652" cy="128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Государство – монополист</a:t>
            </a:r>
          </a:p>
          <a:p>
            <a:pPr lvl="0" algn="ctr">
              <a:spcAft>
                <a:spcPts val="0"/>
              </a:spcAft>
            </a:pP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Aft>
                <a:spcPts val="0"/>
              </a:spcAft>
            </a:pPr>
            <a:r>
              <a:rPr lang="ru-RU" sz="11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ПОТРЕБИТЕЛЬ УСЛУГИ                  БЮДЖЕТНОЕ УЧРЕЖДЕНИЕ   </a:t>
            </a:r>
            <a:endParaRPr lang="ru-RU" sz="11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428860" y="1673163"/>
            <a:ext cx="500066" cy="1588"/>
          </a:xfrm>
          <a:prstGeom prst="straightConnector1">
            <a:avLst/>
          </a:prstGeom>
          <a:ln w="158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4429124" y="958783"/>
            <a:ext cx="4572032" cy="10715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714940" y="958784"/>
            <a:ext cx="4571968" cy="357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Государство – заказчик услуги</a:t>
            </a:r>
            <a:r>
              <a:rPr lang="ru-RU" sz="11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sz="11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86248" y="1458849"/>
            <a:ext cx="18573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ПОТРЕБИТЕЛЬ </a:t>
            </a:r>
          </a:p>
          <a:p>
            <a:pPr algn="ctr"/>
            <a:r>
              <a:rPr lang="ru-RU" sz="1100" b="1" i="1" dirty="0" smtClean="0"/>
              <a:t>УСЛУГИ</a:t>
            </a:r>
            <a:endParaRPr lang="ru-RU" sz="1100" b="1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6286512" y="1340115"/>
            <a:ext cx="2786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БЮДЖЕТНОЕ УЧРЕЖДЕНИЕ</a:t>
            </a:r>
            <a:endParaRPr lang="ru-RU" sz="1100" b="1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6215074" y="1530287"/>
            <a:ext cx="27860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НЕКОММЕРЧЕСКАЯ ОРГАНИЗАЦИЯ</a:t>
            </a:r>
            <a:endParaRPr lang="ru-RU" sz="1100" b="1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6500826" y="1744601"/>
            <a:ext cx="22860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/>
              <a:t>БИЗНЕС</a:t>
            </a:r>
            <a:endParaRPr lang="ru-RU" sz="1100" b="1" i="1" dirty="0"/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5857884" y="1458849"/>
            <a:ext cx="357190" cy="2263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V="1">
            <a:off x="5857884" y="1661092"/>
            <a:ext cx="357190" cy="1207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857884" y="1673163"/>
            <a:ext cx="428628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трелка вправо 23"/>
          <p:cNvSpPr/>
          <p:nvPr/>
        </p:nvSpPr>
        <p:spPr>
          <a:xfrm rot="151681">
            <a:off x="4200684" y="1180659"/>
            <a:ext cx="357191" cy="648325"/>
          </a:xfrm>
          <a:prstGeom prst="rightArrow">
            <a:avLst>
              <a:gd name="adj1" fmla="val 54246"/>
              <a:gd name="adj2" fmla="val 10000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17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thumbs.dreamstime.com/z/%D0%B7%D0%B0%D1%81%D0%B8%D0%BB%D1%8C%D0%B5-861996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2942"/>
          <a:stretch>
            <a:fillRect/>
          </a:stretch>
        </p:blipFill>
        <p:spPr bwMode="auto">
          <a:xfrm>
            <a:off x="0" y="815907"/>
            <a:ext cx="901483" cy="642942"/>
          </a:xfrm>
          <a:prstGeom prst="rect">
            <a:avLst/>
          </a:prstGeom>
          <a:noFill/>
        </p:spPr>
      </p:pic>
      <p:pic>
        <p:nvPicPr>
          <p:cNvPr id="1027" name="Picture 3" descr="C:\Users\avbold\Pictures\Картинки для презентации\пилоты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94" y="785794"/>
            <a:ext cx="785786" cy="601617"/>
          </a:xfrm>
          <a:prstGeom prst="rect">
            <a:avLst/>
          </a:prstGeom>
          <a:noFill/>
        </p:spPr>
      </p:pic>
      <p:sp>
        <p:nvSpPr>
          <p:cNvPr id="32" name="Заголовок 1"/>
          <p:cNvSpPr txBox="1">
            <a:spLocks/>
          </p:cNvSpPr>
          <p:nvPr/>
        </p:nvSpPr>
        <p:spPr bwMode="auto">
          <a:xfrm>
            <a:off x="214282" y="2428868"/>
            <a:ext cx="5643602" cy="35719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Ключевые направления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II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этапа реформы: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9" name="Пятиугольник 38"/>
          <p:cNvSpPr/>
          <p:nvPr/>
        </p:nvSpPr>
        <p:spPr>
          <a:xfrm rot="10800000" flipH="1">
            <a:off x="428622" y="3000382"/>
            <a:ext cx="5500699" cy="1643063"/>
          </a:xfrm>
          <a:prstGeom prst="homePlate">
            <a:avLst>
              <a:gd name="adj" fmla="val 31951"/>
            </a:avLst>
          </a:prstGeom>
          <a:solidFill>
            <a:srgbClr val="FFFFE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с двумя скругленными противолежащими углами 39"/>
          <p:cNvSpPr/>
          <p:nvPr/>
        </p:nvSpPr>
        <p:spPr>
          <a:xfrm>
            <a:off x="214282" y="3136984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с двумя скругленными противолежащими углами 42"/>
          <p:cNvSpPr/>
          <p:nvPr/>
        </p:nvSpPr>
        <p:spPr>
          <a:xfrm>
            <a:off x="214282" y="3914822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Прямоугольник с двумя скругленными противолежащими углами 43"/>
          <p:cNvSpPr/>
          <p:nvPr/>
        </p:nvSpPr>
        <p:spPr>
          <a:xfrm>
            <a:off x="857224" y="3208422"/>
            <a:ext cx="6286544" cy="571504"/>
          </a:xfrm>
          <a:prstGeom prst="round2DiagRect">
            <a:avLst>
              <a:gd name="adj1" fmla="val 31699"/>
              <a:gd name="adj2" fmla="val 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повышение эффективности работы государственных и муниципальных учреждений, оптимизация бюджетной сети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с двумя скругленными противолежащими углами 44"/>
          <p:cNvSpPr/>
          <p:nvPr/>
        </p:nvSpPr>
        <p:spPr>
          <a:xfrm>
            <a:off x="857224" y="3986260"/>
            <a:ext cx="4256014" cy="571504"/>
          </a:xfrm>
          <a:prstGeom prst="round2DiagRect">
            <a:avLst>
              <a:gd name="adj1" fmla="val 31699"/>
              <a:gd name="adj2" fmla="val 0"/>
            </a:avLst>
          </a:prstGeom>
          <a:solidFill>
            <a:srgbClr val="E1EBF7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внедрение конкурентных механизмов оказания услуг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7158" y="3208422"/>
            <a:ext cx="350729" cy="3539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57158" y="3986260"/>
            <a:ext cx="350729" cy="3539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786446" y="3832215"/>
            <a:ext cx="32861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 smtClean="0">
                <a:solidFill>
                  <a:srgbClr val="355493"/>
                </a:solidFill>
              </a:rPr>
              <a:t>социальная сфера в новом формате будет эффективна только  при активном участии муниципальных органов власти</a:t>
            </a:r>
            <a:endParaRPr lang="ru-RU" sz="1400" i="1" dirty="0">
              <a:solidFill>
                <a:srgbClr val="355493"/>
              </a:solidFill>
            </a:endParaRPr>
          </a:p>
        </p:txBody>
      </p:sp>
      <p:pic>
        <p:nvPicPr>
          <p:cNvPr id="10244" name="Picture 4" descr="https://www.tychesoftwares.com/wp-content/uploads/2014/11/employee-growth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1479"/>
          <a:stretch>
            <a:fillRect/>
          </a:stretch>
        </p:blipFill>
        <p:spPr bwMode="auto">
          <a:xfrm>
            <a:off x="7139857" y="2428868"/>
            <a:ext cx="1932737" cy="1357322"/>
          </a:xfrm>
          <a:prstGeom prst="rect">
            <a:avLst/>
          </a:prstGeom>
          <a:noFill/>
        </p:spPr>
      </p:pic>
      <p:sp>
        <p:nvSpPr>
          <p:cNvPr id="54" name="TextBox 53"/>
          <p:cNvSpPr txBox="1"/>
          <p:nvPr/>
        </p:nvSpPr>
        <p:spPr>
          <a:xfrm>
            <a:off x="857224" y="4929198"/>
            <a:ext cx="828677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с 2019 года будет отменен коэффициент выравнивания, покрывающий необоснованную разницу в затратах учреждений; из бюджета не смогут финансироваться затраты на неиспользуемое недвижимое имущество 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1455" y="5735062"/>
            <a:ext cx="828677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с 2017 года из базового перечня Минфина России будут исключены услуги и работы, оказываемые исключительно в интересах органа-учредителя, а также услуги и работы, оказание (выполнение) которых не установлено НПА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9" name="Picture 8" descr="C:\Users\bryzgalova\Desktop\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5000636"/>
            <a:ext cx="571472" cy="569023"/>
          </a:xfrm>
          <a:prstGeom prst="rect">
            <a:avLst/>
          </a:prstGeom>
          <a:noFill/>
        </p:spPr>
      </p:pic>
      <p:pic>
        <p:nvPicPr>
          <p:cNvPr id="70" name="Picture 8" descr="C:\Users\bryzgalova\Desktop\1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5857892"/>
            <a:ext cx="571472" cy="5690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8" descr="C:\Users\bryzgalova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002721"/>
            <a:ext cx="571472" cy="569023"/>
          </a:xfrm>
          <a:prstGeom prst="rect">
            <a:avLst/>
          </a:prstGeom>
          <a:noFill/>
        </p:spPr>
      </p:pic>
      <p:sp>
        <p:nvSpPr>
          <p:cNvPr id="59" name="Прямоугольник с одним вырезанным углом 58"/>
          <p:cNvSpPr/>
          <p:nvPr/>
        </p:nvSpPr>
        <p:spPr>
          <a:xfrm>
            <a:off x="2071670" y="1353063"/>
            <a:ext cx="3857652" cy="504301"/>
          </a:xfrm>
          <a:prstGeom prst="snip1Rect">
            <a:avLst/>
          </a:prstGeom>
          <a:solidFill>
            <a:srgbClr val="FFF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-1" y="0"/>
            <a:ext cx="9144001" cy="6206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78589"/>
            <a:ext cx="7643866" cy="67864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05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179388" y="149346"/>
            <a:ext cx="764381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ВНЕДРЕНИЕ КОНКУРЕНТНЫХ МЕХАНИЗМОВ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Arial Unicode MS" pitchFamily="34" charset="-128"/>
                <a:cs typeface="Arial" pitchFamily="34" charset="0"/>
              </a:rPr>
              <a:t>ОКАЗАНИЯ УСЛУГ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06" name="AutoShape 58" descr="Частный детский сад mosgorde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146" name="AutoShape 2" descr="Частный детский сад mosgorde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AutoShape 2" descr="Xss на сайте как взлома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utoShape 2" descr="https://im3-tub-ru.yandex.net/i?id=18d621f194b7f98815f08213fd241fa2&amp;n=33&amp;h=190&amp;w=1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Прямоугольник 27"/>
          <p:cNvSpPr>
            <a:spLocks noChangeArrowheads="1"/>
          </p:cNvSpPr>
          <p:nvPr/>
        </p:nvSpPr>
        <p:spPr bwMode="auto">
          <a:xfrm>
            <a:off x="857224" y="3509191"/>
            <a:ext cx="5072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rgbClr val="355493"/>
                </a:solidFill>
                <a:ea typeface="Arial Unicode MS" pitchFamily="34" charset="-128"/>
                <a:cs typeface="Arial Unicode MS" pitchFamily="34" charset="-128"/>
              </a:rPr>
              <a:t>утв. заместителем Председателя Правительства РФ О.Ю. </a:t>
            </a:r>
            <a:r>
              <a:rPr lang="ru-RU" sz="1200" i="1" dirty="0" err="1" smtClean="0">
                <a:solidFill>
                  <a:srgbClr val="355493"/>
                </a:solidFill>
                <a:ea typeface="Arial Unicode MS" pitchFamily="34" charset="-128"/>
                <a:cs typeface="Arial Unicode MS" pitchFamily="34" charset="-128"/>
              </a:rPr>
              <a:t>Голодец</a:t>
            </a:r>
            <a:r>
              <a:rPr lang="ru-RU" sz="1200" i="1" dirty="0" smtClean="0">
                <a:solidFill>
                  <a:srgbClr val="355493"/>
                </a:solidFill>
                <a:ea typeface="Arial Unicode MS" pitchFamily="34" charset="-128"/>
                <a:cs typeface="Arial Unicode MS" pitchFamily="34" charset="-128"/>
              </a:rPr>
              <a:t> № 3468п-П44 от 23.05.2016</a:t>
            </a:r>
            <a:endParaRPr lang="ru-RU" sz="1200" i="1" dirty="0">
              <a:solidFill>
                <a:srgbClr val="355493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6" name="AutoShape 2" descr="http://www.govvrn.ru/wps/wcm/connect/0a23ca6b-e6a2-48b3-ab1d-c7c68b142207/srk.gif?MOD=AJPERES&amp;CACHEID=0a23ca6b-e6a2-48b3-ab1d-c7c68b14220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68" name="AutoShape 4" descr="https://im1-tub-ru.yandex.net/i?id=a02a1669e6bf74e816d9bf3ccc72eef3&amp;n=33&amp;h=215&amp;w=36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1" name="AutoShape 7" descr="http://shusharina.16mb.com/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Прямоугольник с одним вырезанным углом 51"/>
          <p:cNvSpPr/>
          <p:nvPr/>
        </p:nvSpPr>
        <p:spPr>
          <a:xfrm>
            <a:off x="1928826" y="1142984"/>
            <a:ext cx="3929058" cy="642942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Picture 8" descr="C:\Users\bryzgalova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651935"/>
            <a:ext cx="571472" cy="569023"/>
          </a:xfrm>
          <a:prstGeom prst="rect">
            <a:avLst/>
          </a:prstGeom>
          <a:noFill/>
        </p:spPr>
      </p:pic>
      <p:sp>
        <p:nvSpPr>
          <p:cNvPr id="54" name="Прямоугольник 27"/>
          <p:cNvSpPr>
            <a:spLocks noChangeArrowheads="1"/>
          </p:cNvSpPr>
          <p:nvPr/>
        </p:nvSpPr>
        <p:spPr bwMode="auto">
          <a:xfrm>
            <a:off x="1928794" y="1142984"/>
            <a:ext cx="40719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Бюджетное послание Президента России В.В.Путина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5" name="AutoShape 11" descr="http://computouchinc.com/wp-content/uploads/2015/03/13541606_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Прямоугольник 27"/>
          <p:cNvSpPr>
            <a:spLocks noChangeArrowheads="1"/>
          </p:cNvSpPr>
          <p:nvPr/>
        </p:nvSpPr>
        <p:spPr bwMode="auto">
          <a:xfrm>
            <a:off x="857224" y="4786322"/>
            <a:ext cx="5429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rgbClr val="355493"/>
                </a:solidFill>
                <a:ea typeface="Arial Unicode MS" pitchFamily="34" charset="-128"/>
                <a:cs typeface="Arial Unicode MS" pitchFamily="34" charset="-128"/>
              </a:rPr>
              <a:t>утв. распоряжением Правительства РФ № 1144-р от 08.06.2016</a:t>
            </a:r>
            <a:endParaRPr lang="ru-RU" sz="1200" i="1" dirty="0">
              <a:solidFill>
                <a:srgbClr val="355493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786587"/>
            <a:ext cx="9144000" cy="1428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" name="Овал 39"/>
          <p:cNvSpPr/>
          <p:nvPr/>
        </p:nvSpPr>
        <p:spPr>
          <a:xfrm>
            <a:off x="8501090" y="6519863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TextBox 34"/>
          <p:cNvSpPr txBox="1">
            <a:spLocks noChangeArrowheads="1"/>
          </p:cNvSpPr>
          <p:nvPr/>
        </p:nvSpPr>
        <p:spPr bwMode="auto">
          <a:xfrm>
            <a:off x="8643965" y="6500834"/>
            <a:ext cx="357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3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218" name="Picture 2" descr="http://gfi.smolinvest.ru/files/306/ezhegodnoe-poslanie-prezi.jpeg"/>
          <p:cNvPicPr>
            <a:picLocks noChangeAspect="1" noChangeArrowheads="1"/>
          </p:cNvPicPr>
          <p:nvPr/>
        </p:nvPicPr>
        <p:blipFill>
          <a:blip r:embed="rId4" cstate="print"/>
          <a:srcRect l="8076" t="5351" r="3077" b="17881"/>
          <a:stretch>
            <a:fillRect/>
          </a:stretch>
        </p:blipFill>
        <p:spPr bwMode="auto">
          <a:xfrm>
            <a:off x="214283" y="1000109"/>
            <a:ext cx="1571636" cy="906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2" name="Прямоугольник с одним вырезанным углом 41"/>
          <p:cNvSpPr/>
          <p:nvPr/>
        </p:nvSpPr>
        <p:spPr>
          <a:xfrm>
            <a:off x="1000100" y="2862014"/>
            <a:ext cx="4929222" cy="718615"/>
          </a:xfrm>
          <a:prstGeom prst="snip1Rect">
            <a:avLst/>
          </a:prstGeom>
          <a:solidFill>
            <a:srgbClr val="FFF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с одним вырезанным углом 42"/>
          <p:cNvSpPr/>
          <p:nvPr/>
        </p:nvSpPr>
        <p:spPr>
          <a:xfrm>
            <a:off x="857224" y="2695984"/>
            <a:ext cx="5000660" cy="808972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27"/>
          <p:cNvSpPr>
            <a:spLocks noChangeArrowheads="1"/>
          </p:cNvSpPr>
          <p:nvPr/>
        </p:nvSpPr>
        <p:spPr bwMode="auto">
          <a:xfrm>
            <a:off x="857224" y="2651935"/>
            <a:ext cx="50006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Комплекс мер по обеспечению доступа НКО к бюджетным средствам на предоставление социальных услуг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1" name="Picture 8" descr="C:\Users\bryzgalova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929066"/>
            <a:ext cx="571472" cy="569023"/>
          </a:xfrm>
          <a:prstGeom prst="rect">
            <a:avLst/>
          </a:prstGeom>
          <a:noFill/>
        </p:spPr>
      </p:pic>
      <p:sp>
        <p:nvSpPr>
          <p:cNvPr id="55" name="Прямоугольник с одним вырезанным углом 54"/>
          <p:cNvSpPr/>
          <p:nvPr/>
        </p:nvSpPr>
        <p:spPr>
          <a:xfrm>
            <a:off x="1000100" y="4139145"/>
            <a:ext cx="4929222" cy="718615"/>
          </a:xfrm>
          <a:prstGeom prst="snip1Rect">
            <a:avLst/>
          </a:prstGeom>
          <a:solidFill>
            <a:srgbClr val="FFF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с одним вырезанным углом 55"/>
          <p:cNvSpPr/>
          <p:nvPr/>
        </p:nvSpPr>
        <p:spPr>
          <a:xfrm>
            <a:off x="857224" y="3973115"/>
            <a:ext cx="5000660" cy="808972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27"/>
          <p:cNvSpPr>
            <a:spLocks noChangeArrowheads="1"/>
          </p:cNvSpPr>
          <p:nvPr/>
        </p:nvSpPr>
        <p:spPr bwMode="auto">
          <a:xfrm>
            <a:off x="857224" y="3929067"/>
            <a:ext cx="50006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Дорожная карта «Поддержка доступа негосударственных организаций к предоставлению услуг в социальной сфере»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" name="Прямоугольник 27"/>
          <p:cNvSpPr>
            <a:spLocks noChangeArrowheads="1"/>
          </p:cNvSpPr>
          <p:nvPr/>
        </p:nvSpPr>
        <p:spPr bwMode="auto">
          <a:xfrm>
            <a:off x="857192" y="2357430"/>
            <a:ext cx="54293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rgbClr val="1D4779"/>
                </a:solidFill>
                <a:ea typeface="Arial Unicode MS" pitchFamily="34" charset="-128"/>
                <a:cs typeface="Arial Unicode MS" pitchFamily="34" charset="-128"/>
              </a:rPr>
              <a:t>утв. распоряжением Правительства РФ </a:t>
            </a:r>
            <a:r>
              <a:rPr lang="ru-RU" sz="1100" i="1" dirty="0" smtClean="0">
                <a:solidFill>
                  <a:srgbClr val="1D4779"/>
                </a:solidFill>
                <a:ea typeface="Arial Unicode MS" pitchFamily="34" charset="-128"/>
                <a:cs typeface="Arial Unicode MS" pitchFamily="34" charset="-128"/>
              </a:rPr>
              <a:t>№ </a:t>
            </a:r>
            <a:r>
              <a:rPr lang="en-US" sz="1100" i="1" dirty="0" smtClean="0">
                <a:solidFill>
                  <a:srgbClr val="1D4779"/>
                </a:solidFill>
                <a:ea typeface="Arial Unicode MS" pitchFamily="34" charset="-128"/>
                <a:cs typeface="Arial Unicode MS" pitchFamily="34" charset="-128"/>
              </a:rPr>
              <a:t>1738</a:t>
            </a:r>
            <a:r>
              <a:rPr lang="ru-RU" sz="1100" i="1" dirty="0" smtClean="0">
                <a:solidFill>
                  <a:srgbClr val="1D4779"/>
                </a:solidFill>
                <a:ea typeface="Arial Unicode MS" pitchFamily="34" charset="-128"/>
                <a:cs typeface="Arial Unicode MS" pitchFamily="34" charset="-128"/>
              </a:rPr>
              <a:t> от 05.09.2015</a:t>
            </a:r>
            <a:endParaRPr lang="ru-RU" sz="1100" i="1" dirty="0">
              <a:solidFill>
                <a:srgbClr val="1D4779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7" name="Прямоугольник с одним вырезанным углом 66"/>
          <p:cNvSpPr/>
          <p:nvPr/>
        </p:nvSpPr>
        <p:spPr>
          <a:xfrm>
            <a:off x="1000068" y="2210318"/>
            <a:ext cx="4929222" cy="209795"/>
          </a:xfrm>
          <a:prstGeom prst="snip1Rect">
            <a:avLst/>
          </a:prstGeom>
          <a:solidFill>
            <a:srgbClr val="FFF1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с одним вырезанным углом 67"/>
          <p:cNvSpPr/>
          <p:nvPr/>
        </p:nvSpPr>
        <p:spPr>
          <a:xfrm>
            <a:off x="857192" y="2044288"/>
            <a:ext cx="5000660" cy="304388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27"/>
          <p:cNvSpPr>
            <a:spLocks noChangeArrowheads="1"/>
          </p:cNvSpPr>
          <p:nvPr/>
        </p:nvSpPr>
        <p:spPr bwMode="auto">
          <a:xfrm>
            <a:off x="857192" y="2000240"/>
            <a:ext cx="50006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Стандарт развития конкуренции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2" name="Загнутый угол 71"/>
          <p:cNvSpPr/>
          <p:nvPr/>
        </p:nvSpPr>
        <p:spPr>
          <a:xfrm>
            <a:off x="6429356" y="1515990"/>
            <a:ext cx="2633217" cy="2798862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/>
          <p:cNvSpPr txBox="1"/>
          <p:nvPr/>
        </p:nvSpPr>
        <p:spPr>
          <a:xfrm>
            <a:off x="6493930" y="1549349"/>
            <a:ext cx="250033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У</a:t>
            </a:r>
            <a:r>
              <a:rPr lang="ru-RU" sz="1600" dirty="0" smtClean="0"/>
              <a:t>дельный </a:t>
            </a:r>
            <a:r>
              <a:rPr lang="ru-RU" sz="1600" dirty="0"/>
              <a:t>вес негосударственных поставщиков услуг (работ) в общем количестве поставщиков услуг (работ) всех форм собственности запланирован на 2017 год 12%, на 2018 год 15%</a:t>
            </a:r>
            <a:endParaRPr lang="ru-RU" sz="1500" b="1" dirty="0"/>
          </a:p>
        </p:txBody>
      </p:sp>
      <p:cxnSp>
        <p:nvCxnSpPr>
          <p:cNvPr id="75" name="Прямая со стрелкой 74"/>
          <p:cNvCxnSpPr>
            <a:endCxn id="72" idx="1"/>
          </p:cNvCxnSpPr>
          <p:nvPr/>
        </p:nvCxnSpPr>
        <p:spPr>
          <a:xfrm>
            <a:off x="5857884" y="2214554"/>
            <a:ext cx="571472" cy="70086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endCxn id="72" idx="1"/>
          </p:cNvCxnSpPr>
          <p:nvPr/>
        </p:nvCxnSpPr>
        <p:spPr>
          <a:xfrm flipV="1">
            <a:off x="5929322" y="2915421"/>
            <a:ext cx="500034" cy="22782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endCxn id="72" idx="1"/>
          </p:cNvCxnSpPr>
          <p:nvPr/>
        </p:nvCxnSpPr>
        <p:spPr>
          <a:xfrm flipV="1">
            <a:off x="5857884" y="2915421"/>
            <a:ext cx="571472" cy="150259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6072198" y="4714884"/>
            <a:ext cx="2928958" cy="1643074"/>
          </a:xfrm>
          <a:prstGeom prst="rect">
            <a:avLst/>
          </a:prstGeom>
          <a:solidFill>
            <a:srgbClr val="FCE2CC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Разработан проект Федерального закона </a:t>
            </a:r>
          </a:p>
          <a:p>
            <a:pPr algn="ctr"/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государственном (муниципальном) заказе</a:t>
            </a:r>
            <a:r>
              <a:rPr lang="ru-RU" sz="1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 оказание государственных (муниципальных) услуг в социальной сфере»</a:t>
            </a:r>
            <a:endParaRPr lang="ru-RU" sz="1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0" name="Picture 4" descr="http://omaiorova.ru/wp-content/uploads/2010/02/vz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48847" y="4719656"/>
            <a:ext cx="451979" cy="709608"/>
          </a:xfrm>
          <a:prstGeom prst="rect">
            <a:avLst/>
          </a:prstGeom>
          <a:noFill/>
        </p:spPr>
      </p:pic>
      <p:sp>
        <p:nvSpPr>
          <p:cNvPr id="88" name="Заголовок 1"/>
          <p:cNvSpPr txBox="1">
            <a:spLocks/>
          </p:cNvSpPr>
          <p:nvPr/>
        </p:nvSpPr>
        <p:spPr bwMode="auto">
          <a:xfrm>
            <a:off x="71406" y="5286388"/>
            <a:ext cx="1285884" cy="35719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Задачи: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500166" y="5286388"/>
            <a:ext cx="350729" cy="3539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90" name="Прямоугольник 27"/>
          <p:cNvSpPr>
            <a:spLocks noChangeArrowheads="1"/>
          </p:cNvSpPr>
          <p:nvPr/>
        </p:nvSpPr>
        <p:spPr bwMode="auto">
          <a:xfrm>
            <a:off x="1928794" y="5214950"/>
            <a:ext cx="40719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адаптировать учреждения к работе в конкурентных условиях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42844" y="5977756"/>
            <a:ext cx="350729" cy="3539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27"/>
          <p:cNvSpPr>
            <a:spLocks noChangeArrowheads="1"/>
          </p:cNvSpPr>
          <p:nvPr/>
        </p:nvSpPr>
        <p:spPr bwMode="auto">
          <a:xfrm>
            <a:off x="571472" y="5857892"/>
            <a:ext cx="54292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ea typeface="Arial Unicode MS" pitchFamily="34" charset="-128"/>
                <a:cs typeface="Arial Unicode MS" pitchFamily="34" charset="-128"/>
              </a:rPr>
              <a:t>подготовить предпринимательское сообщество и НКО к частичному замещению государственных и муниципальных услуг</a:t>
            </a:r>
            <a:endParaRPr lang="ru-RU" sz="1600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330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286750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076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4013" y="0"/>
            <a:ext cx="1169987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Заголовок 1"/>
          <p:cNvSpPr txBox="1">
            <a:spLocks/>
          </p:cNvSpPr>
          <p:nvPr/>
        </p:nvSpPr>
        <p:spPr bwMode="auto">
          <a:xfrm>
            <a:off x="142844" y="142852"/>
            <a:ext cx="7715281" cy="64294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НАПРАВЛЕНИЯ РАБОТЫ НА МУНИЦИПАЛЬНОМ УРОВНЕ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0" y="6696536"/>
            <a:ext cx="9144000" cy="1614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8536781" y="6520418"/>
            <a:ext cx="571500" cy="28575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9"/>
          <p:cNvSpPr txBox="1">
            <a:spLocks noChangeArrowheads="1"/>
          </p:cNvSpPr>
          <p:nvPr/>
        </p:nvSpPr>
        <p:spPr bwMode="auto">
          <a:xfrm>
            <a:off x="8643937" y="6503567"/>
            <a:ext cx="357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pic>
        <p:nvPicPr>
          <p:cNvPr id="20" name="Picture 2" descr="http://zelenoborskiy.ucoz.ru/images/2016/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0F0F0"/>
              </a:clrFrom>
              <a:clrTo>
                <a:srgbClr val="F0F0F0">
                  <a:alpha val="0"/>
                </a:srgbClr>
              </a:clrTo>
            </a:clrChange>
          </a:blip>
          <a:srcRect l="53394" r="197"/>
          <a:stretch>
            <a:fillRect/>
          </a:stretch>
        </p:blipFill>
        <p:spPr bwMode="auto">
          <a:xfrm>
            <a:off x="5143505" y="857231"/>
            <a:ext cx="4075282" cy="401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142844" y="928670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357158" y="1714488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85786" y="1000108"/>
            <a:ext cx="7072362" cy="571505"/>
          </a:xfrm>
          <a:prstGeom prst="round2DiagRect">
            <a:avLst>
              <a:gd name="adj1" fmla="val 31699"/>
              <a:gd name="adj2" fmla="val 0"/>
            </a:avLst>
          </a:prstGeom>
          <a:solidFill>
            <a:srgbClr val="A8C6E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провести анализ действующих на территории муниципалитета негосударственных организаций (НКО и бизнеса)</a:t>
            </a:r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1071538" y="1785926"/>
            <a:ext cx="7000924" cy="571504"/>
          </a:xfrm>
          <a:prstGeom prst="round2DiagRect">
            <a:avLst>
              <a:gd name="adj1" fmla="val 31699"/>
              <a:gd name="adj2" fmla="val 0"/>
            </a:avLst>
          </a:prstGeom>
          <a:solidFill>
            <a:srgbClr val="CDDEF3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определить перечень услуг и мероприятий, выводимых на конкурентные механизмы финансирования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20" y="1000108"/>
            <a:ext cx="350729" cy="353943"/>
          </a:xfrm>
          <a:prstGeom prst="rect">
            <a:avLst/>
          </a:prstGeom>
          <a:solidFill>
            <a:srgbClr val="D2ECB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6495" y="1785926"/>
            <a:ext cx="350729" cy="353943"/>
          </a:xfrm>
          <a:prstGeom prst="rect">
            <a:avLst/>
          </a:prstGeom>
          <a:solidFill>
            <a:srgbClr val="D2ECB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571472" y="2500306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1214414" y="2571744"/>
            <a:ext cx="7143800" cy="500066"/>
          </a:xfrm>
          <a:prstGeom prst="round2DiagRect">
            <a:avLst>
              <a:gd name="adj1" fmla="val 31699"/>
              <a:gd name="adj2" fmla="val 0"/>
            </a:avLst>
          </a:prstGeom>
          <a:solidFill>
            <a:srgbClr val="CCE7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определить оптимальный механизм конкурсного финансирования</a:t>
            </a:r>
            <a:endParaRPr lang="ru-RU" sz="1600" i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348" y="2571744"/>
            <a:ext cx="350729" cy="353943"/>
          </a:xfrm>
          <a:prstGeom prst="rect">
            <a:avLst/>
          </a:prstGeom>
          <a:solidFill>
            <a:srgbClr val="D2ECB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36" name="Прямоугольник с двумя скругленными противолежащими углами 35"/>
          <p:cNvSpPr/>
          <p:nvPr/>
        </p:nvSpPr>
        <p:spPr>
          <a:xfrm>
            <a:off x="857224" y="3214686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с двумя скругленными противолежащими углами 37"/>
          <p:cNvSpPr/>
          <p:nvPr/>
        </p:nvSpPr>
        <p:spPr>
          <a:xfrm>
            <a:off x="1500166" y="3286124"/>
            <a:ext cx="7143800" cy="785818"/>
          </a:xfrm>
          <a:prstGeom prst="round2DiagRect">
            <a:avLst>
              <a:gd name="adj1" fmla="val 31699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определить пул участников – муниципальных учреждений, а также НКО и предпринимателей  для совместной пошаговой отработки конкурсных процедур</a:t>
            </a:r>
            <a:endParaRPr lang="ru-RU" sz="1600" i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00100" y="3286124"/>
            <a:ext cx="350729" cy="353943"/>
          </a:xfrm>
          <a:prstGeom prst="rect">
            <a:avLst/>
          </a:prstGeom>
          <a:solidFill>
            <a:srgbClr val="D2ECB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с двумя скругленными противолежащими углами 41"/>
          <p:cNvSpPr/>
          <p:nvPr/>
        </p:nvSpPr>
        <p:spPr>
          <a:xfrm>
            <a:off x="1152500" y="4214818"/>
            <a:ext cx="3357554" cy="500066"/>
          </a:xfrm>
          <a:prstGeom prst="round2DiagRect">
            <a:avLst>
              <a:gd name="adj1" fmla="val 16667"/>
              <a:gd name="adj2" fmla="val 0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Прямоугольник с двумя скругленными противолежащими углами 42"/>
          <p:cNvSpPr/>
          <p:nvPr/>
        </p:nvSpPr>
        <p:spPr>
          <a:xfrm>
            <a:off x="1795442" y="4286256"/>
            <a:ext cx="7134276" cy="571504"/>
          </a:xfrm>
          <a:prstGeom prst="round2DiagRect">
            <a:avLst>
              <a:gd name="adj1" fmla="val 31699"/>
              <a:gd name="adj2" fmla="val 0"/>
            </a:avLst>
          </a:prstGeom>
          <a:solidFill>
            <a:srgbClr val="E7EFF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организовать диалоговое взаимодействие со всеми участниками процесса</a:t>
            </a:r>
            <a:endParaRPr lang="ru-RU" sz="1600" i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95376" y="4286256"/>
            <a:ext cx="350729" cy="353943"/>
          </a:xfrm>
          <a:prstGeom prst="rect">
            <a:avLst/>
          </a:prstGeom>
          <a:solidFill>
            <a:srgbClr val="D2ECB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7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7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Заголовок 1"/>
          <p:cNvSpPr txBox="1">
            <a:spLocks/>
          </p:cNvSpPr>
          <p:nvPr/>
        </p:nvSpPr>
        <p:spPr bwMode="auto">
          <a:xfrm>
            <a:off x="142843" y="5143512"/>
            <a:ext cx="7831169" cy="35719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Приоритетные проекты в сфере физической культуры и спорта: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00066" y="5637930"/>
            <a:ext cx="61601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Привлечение негосударственных (немуниципальных) организаций к организации и проведению мероприятий в сфере физической культуры и спорта на территории  </a:t>
            </a:r>
            <a:r>
              <a:rPr lang="ru-RU" sz="1600" dirty="0" smtClean="0"/>
              <a:t>региона, </a:t>
            </a:r>
            <a:r>
              <a:rPr lang="ru-RU" sz="1600" dirty="0"/>
              <a:t>финансируемых из бюджетных средств</a:t>
            </a:r>
            <a:endParaRPr lang="ru-RU" sz="1600" i="1" dirty="0"/>
          </a:p>
        </p:txBody>
      </p:sp>
      <p:pic>
        <p:nvPicPr>
          <p:cNvPr id="49" name="Picture 8" descr="C:\Users\bryzgalova\Desktop\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8" y="5717497"/>
            <a:ext cx="571472" cy="5690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974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Мои документы\презентации\2014\Новый рисунок (7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928688"/>
            <a:ext cx="8093075" cy="464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Box 11"/>
          <p:cNvSpPr txBox="1">
            <a:spLocks noChangeArrowheads="1"/>
          </p:cNvSpPr>
          <p:nvPr/>
        </p:nvSpPr>
        <p:spPr bwMode="auto">
          <a:xfrm>
            <a:off x="1571625" y="3071813"/>
            <a:ext cx="60086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БЛАГОДАРЮ ЗА ВНИМАНИЕ!</a:t>
            </a:r>
          </a:p>
        </p:txBody>
      </p:sp>
      <p:pic>
        <p:nvPicPr>
          <p:cNvPr id="7173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9563" y="0"/>
            <a:ext cx="1214437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8"/>
          <p:cNvSpPr>
            <a:spLocks noChangeArrowheads="1"/>
          </p:cNvSpPr>
          <p:nvPr/>
        </p:nvSpPr>
        <p:spPr bwMode="auto">
          <a:xfrm>
            <a:off x="142844" y="5857892"/>
            <a:ext cx="35004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ru-RU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ru-RU" sz="14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аместитель начальника отдела организационно-аналитической работы</a:t>
            </a:r>
          </a:p>
          <a:p>
            <a:pPr>
              <a:spcBef>
                <a:spcPct val="20000"/>
              </a:spcBef>
            </a:pPr>
            <a:r>
              <a:rPr lang="ru-RU" sz="1400" b="1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Богданов Владимир Валентинович</a:t>
            </a:r>
            <a:endParaRPr lang="ru-RU" sz="1500" b="1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TextBox 9"/>
          <p:cNvSpPr txBox="1">
            <a:spLocks noChangeArrowheads="1"/>
          </p:cNvSpPr>
          <p:nvPr/>
        </p:nvSpPr>
        <p:spPr bwMode="auto">
          <a:xfrm>
            <a:off x="5786446" y="1500188"/>
            <a:ext cx="314324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21.09.2017, г. Кировск</a:t>
            </a:r>
            <a:endParaRPr lang="ru-RU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8000">
              <a:schemeClr val="tx2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75" y="17463"/>
            <a:ext cx="100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122344"/>
            <a:ext cx="692308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Повестка дня</a:t>
            </a: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0" y="642938"/>
            <a:ext cx="9144000" cy="68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lvl="0">
              <a:buNone/>
            </a:pPr>
            <a:endParaRPr lang="ru-RU" sz="2000" dirty="0"/>
          </a:p>
          <a:p>
            <a:pPr lvl="0" algn="ctr">
              <a:buNone/>
            </a:pPr>
            <a:r>
              <a:rPr lang="ru-RU" sz="2000" b="1" dirty="0" smtClean="0"/>
              <a:t>3.Разное</a:t>
            </a:r>
            <a:endParaRPr lang="ru-RU" sz="2000" b="1" dirty="0"/>
          </a:p>
          <a:p>
            <a:pPr lvl="0" algn="ctr">
              <a:buNone/>
            </a:pPr>
            <a:r>
              <a:rPr lang="ru-RU" sz="2000" b="1" dirty="0" smtClean="0"/>
              <a:t>3.1.</a:t>
            </a:r>
            <a:r>
              <a:rPr lang="ru-RU" sz="2000" dirty="0" smtClean="0"/>
              <a:t>Постановление Правительства РФ от 18 апреля 2014 г. № 353 «Об утверждении Правил обеспечения безопасности при проведении официальных спортивных соревнований».</a:t>
            </a:r>
          </a:p>
          <a:p>
            <a:pPr>
              <a:buNone/>
            </a:pPr>
            <a:r>
              <a:rPr lang="ru-RU" sz="2000" dirty="0" smtClean="0"/>
              <a:t>Докладчик</a:t>
            </a:r>
            <a:r>
              <a:rPr lang="ru-RU" sz="2000" dirty="0"/>
              <a:t>: Заместитель начальника отдела организационно-аналитической работы Комитета по ФКиС МО Богданов Владимир </a:t>
            </a:r>
            <a:r>
              <a:rPr lang="ru-RU" sz="2000" dirty="0" smtClean="0"/>
              <a:t>Валентинович.</a:t>
            </a:r>
          </a:p>
          <a:p>
            <a:pPr algn="ctr">
              <a:buNone/>
            </a:pPr>
            <a:r>
              <a:rPr lang="ru-RU" sz="2000" b="1" dirty="0" smtClean="0"/>
              <a:t>3.2.</a:t>
            </a:r>
            <a:r>
              <a:rPr lang="ru-RU" sz="2000" dirty="0" smtClean="0"/>
              <a:t>Правила </a:t>
            </a:r>
            <a:r>
              <a:rPr lang="ru-RU" sz="2000" dirty="0"/>
              <a:t>предоставления и расходования субсидий из областного бюджета бюджетам муниципальных районов (городских округов) Мурманской области на софинансирование капитального ремонта спортивных объектов, находящихся в муниципальной собственности.</a:t>
            </a:r>
          </a:p>
          <a:p>
            <a:r>
              <a:rPr lang="ru-RU" sz="2000" dirty="0"/>
              <a:t>Докладчик: Начальник отдела организационно-аналитической работы Комитета по ФКиС МО Афанасьев Герман Михайлович.</a:t>
            </a:r>
          </a:p>
          <a:p>
            <a:pPr algn="ctr"/>
            <a:r>
              <a:rPr lang="ru-RU" sz="2000" b="1" dirty="0"/>
              <a:t>3.3</a:t>
            </a:r>
            <a:r>
              <a:rPr lang="ru-RU" sz="2000" dirty="0"/>
              <a:t> Предоставление данных по форме федерального статистического наблюдения 1 - ФК.</a:t>
            </a:r>
          </a:p>
          <a:p>
            <a:r>
              <a:rPr lang="ru-RU" sz="2000" dirty="0"/>
              <a:t>Докладчик: Начальник отдела организационно-аналитической работы Комитета по ФКиС МО Афанасьев Герман Михайлович</a:t>
            </a:r>
          </a:p>
          <a:p>
            <a:pPr algn="ctr">
              <a:buNone/>
            </a:pPr>
            <a:endParaRPr lang="ru-RU" sz="2000" dirty="0"/>
          </a:p>
          <a:p>
            <a:pPr algn="ctr" fontAlgn="t">
              <a:buFont typeface="Wingdings 2" panose="05020102010507070707" pitchFamily="18" charset="2"/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601</Words>
  <Application>Microsoft Office PowerPoint</Application>
  <PresentationFormat>Экран (4:3)</PresentationFormat>
  <Paragraphs>82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 Unicode MS</vt:lpstr>
      <vt:lpstr>Arial</vt:lpstr>
      <vt:lpstr>Calibri</vt:lpstr>
      <vt:lpstr>Century Gothic</vt:lpstr>
      <vt:lpstr>Georgia</vt:lpstr>
      <vt:lpstr>Wingdings 2</vt:lpstr>
      <vt:lpstr>Тема Office</vt:lpstr>
      <vt:lpstr>КОЛЛЕГИЯ КОМИТЕТА  ПО ФИЗИЧЕСКОЙ КУЛЬТУРЕ И СПОРТУ МУРМАНСКОЙ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Брызгалова А.Е.</dc:creator>
  <cp:lastModifiedBy>Богданов В.В.</cp:lastModifiedBy>
  <cp:revision>329</cp:revision>
  <cp:lastPrinted>2015-10-11T18:57:04Z</cp:lastPrinted>
  <dcterms:modified xsi:type="dcterms:W3CDTF">2017-09-19T10:45:01Z</dcterms:modified>
</cp:coreProperties>
</file>