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9" r:id="rId14"/>
    <p:sldId id="272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45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ladimir:Documents:&#1043;&#1040;&#1059;&#1052;&#1054;%20&#1052;&#1054;%20&#1057;&#1064;&#1054;&#1056;%20&#1087;&#1086;%20&#1047;&#1042;&#1057;:20%20&#1076;&#1077;&#1082;&#1072;&#1073;&#1088;&#1103;%202017%20&#1075;&#1086;&#1076;&#1072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vladimir:Documents:&#1043;&#1040;&#1059;&#1052;&#1054;%20&#1052;&#1054;%20&#1057;&#1064;&#1054;&#1056;%20&#1087;&#1086;%20&#1047;&#1042;&#1057;:20%20&#1076;&#1077;&#1082;&#1072;&#1073;&#1088;&#1103;%202017%20&#1075;&#1086;&#1076;&#1072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ladimir:Documents:&#1043;&#1040;&#1059;&#1052;&#1054;%20&#1052;&#1054;%20&#1057;&#1064;&#1054;&#1056;%20&#1087;&#1086;%20&#1047;&#1042;&#1057;:20%20&#1076;&#1077;&#1082;&#1072;&#1073;&#1088;&#1103;%202017%20&#1075;&#1086;&#1076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ladimir:Documents:&#1043;&#1040;&#1059;&#1052;&#1054;%20&#1052;&#1054;%20&#1057;&#1064;&#1054;&#1056;%20&#1087;&#1086;%20&#1047;&#1042;&#1057;:20%20&#1076;&#1077;&#1082;&#1072;&#1073;&#1088;&#1103;%202017%20&#1075;&#1086;&#1076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ladimir:Documents:&#1043;&#1040;&#1059;&#1052;&#1054;%20&#1052;&#1054;%20&#1057;&#1064;&#1054;&#1056;%20&#1087;&#1086;%20&#1047;&#1042;&#1057;:20%20&#1076;&#1077;&#1082;&#1072;&#1073;&#1088;&#1103;%202017%20&#1075;&#1086;&#1076;&#107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ladimir:Documents:&#1043;&#1040;&#1059;&#1052;&#1054;%20&#1052;&#1054;%20&#1057;&#1064;&#1054;&#1056;%20&#1087;&#1086;%20&#1047;&#1042;&#1057;:20%20&#1076;&#1077;&#1082;&#1072;&#1073;&#1088;&#1103;%202017%20&#1075;&#1086;&#1076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ladimir:Documents:&#1043;&#1040;&#1059;&#1052;&#1054;%20&#1052;&#1054;%20&#1057;&#1064;&#1054;&#1056;%20&#1087;&#1086;%20&#1047;&#1042;&#1057;:20%20&#1076;&#1077;&#1082;&#1072;&#1073;&#1088;&#1103;%202017%20&#1075;&#1086;&#1076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ladimir:Documents:&#1043;&#1040;&#1059;&#1052;&#1054;%20&#1052;&#1054;%20&#1057;&#1064;&#1054;&#1056;%20&#1087;&#1086;%20&#1047;&#1042;&#1057;:20%20&#1076;&#1077;&#1082;&#1072;&#1073;&#1088;&#1103;%202017%20&#1075;&#1086;&#1076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6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'Кол-во чл'!$D$6</c:f>
              <c:strCache>
                <c:ptCount val="1"/>
                <c:pt idx="0">
                  <c:v>Рис. 1. Количество членов Федерации (физических лиц), чел.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9960079840319399E-3"/>
                  <c:y val="-3.7671232876712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9960079840319399E-3"/>
                  <c:y val="-3.4246575342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9800399201597501E-3"/>
                  <c:y val="-3.08219178082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9840319361277404E-3"/>
                  <c:y val="-2.0547945205479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'Кол-во чл'!$E$5:$H$5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'Кол-во чл'!$E$6:$H$6</c:f>
              <c:numCache>
                <c:formatCode>General</c:formatCode>
                <c:ptCount val="4"/>
                <c:pt idx="0">
                  <c:v>53</c:v>
                </c:pt>
                <c:pt idx="1">
                  <c:v>38</c:v>
                </c:pt>
                <c:pt idx="2">
                  <c:v>35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8526512"/>
        <c:axId val="128528080"/>
        <c:axId val="0"/>
      </c:bar3DChart>
      <c:catAx>
        <c:axId val="12852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528080"/>
        <c:crosses val="autoZero"/>
        <c:auto val="1"/>
        <c:lblAlgn val="ctr"/>
        <c:lblOffset val="100"/>
        <c:noMultiLvlLbl val="0"/>
      </c:catAx>
      <c:valAx>
        <c:axId val="128528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8526512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ctr">
            <a:defRPr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  <c:spPr>
        <a:solidFill>
          <a:schemeClr val="accent5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'Кол-во чл (2)'!$D$6</c:f>
              <c:strCache>
                <c:ptCount val="1"/>
                <c:pt idx="0">
                  <c:v>Рис. 2. Количество членов Федерации (юридических лиц), чел.</c:v>
                </c:pt>
              </c:strCache>
            </c:strRef>
          </c:tx>
          <c:spPr>
            <a:solidFill>
              <a:srgbClr val="67ED3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10864745011086E-2"/>
                  <c:y val="-2.9143897996356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518847006651902E-3"/>
                  <c:y val="-1.8214936247723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0864745011086E-2"/>
                  <c:y val="-2.5500910746812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7738359201773801E-2"/>
                  <c:y val="-2.185792349726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'Кол-во чл (2)'!$E$5:$H$5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'Кол-во чл (2)'!$E$6:$H$6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8526904"/>
        <c:axId val="128527688"/>
        <c:axId val="0"/>
      </c:bar3DChart>
      <c:catAx>
        <c:axId val="128526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527688"/>
        <c:crosses val="autoZero"/>
        <c:auto val="1"/>
        <c:lblAlgn val="ctr"/>
        <c:lblOffset val="100"/>
        <c:noMultiLvlLbl val="0"/>
      </c:catAx>
      <c:valAx>
        <c:axId val="128527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8526904"/>
        <c:crosses val="autoZero"/>
        <c:crossBetween val="between"/>
        <c:majorUnit val="1"/>
        <c:minorUnit val="0.1"/>
      </c:valAx>
    </c:plotArea>
    <c:legend>
      <c:legendPos val="b"/>
      <c:overlay val="0"/>
      <c:txPr>
        <a:bodyPr/>
        <a:lstStyle/>
        <a:p>
          <a:pPr algn="ctr">
            <a:defRPr sz="2000"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2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'Кол-во спортсм'!$D$6</c:f>
              <c:strCache>
                <c:ptCount val="1"/>
                <c:pt idx="0">
                  <c:v>Рис. 3. Количество лиц, систематически занимающихся данным видом спорта, чел.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9408866995073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7915057915057903E-3"/>
                  <c:y val="-5.2545155993431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4.26929392446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8610038610037201E-3"/>
                  <c:y val="-2.95566502463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'Кол-во спортсм'!$E$5:$H$5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'Кол-во спортсм'!$E$6:$H$6</c:f>
              <c:numCache>
                <c:formatCode>General</c:formatCode>
                <c:ptCount val="4"/>
                <c:pt idx="0">
                  <c:v>332</c:v>
                </c:pt>
                <c:pt idx="1">
                  <c:v>331</c:v>
                </c:pt>
                <c:pt idx="2">
                  <c:v>330</c:v>
                </c:pt>
                <c:pt idx="3">
                  <c:v>354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8528864"/>
        <c:axId val="128529256"/>
        <c:axId val="0"/>
      </c:bar3DChart>
      <c:catAx>
        <c:axId val="12852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529256"/>
        <c:crosses val="autoZero"/>
        <c:auto val="1"/>
        <c:lblAlgn val="ctr"/>
        <c:lblOffset val="100"/>
        <c:noMultiLvlLbl val="0"/>
      </c:catAx>
      <c:valAx>
        <c:axId val="1285292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8528864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ctr">
            <a:defRPr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5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Разряды!$D$5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00FF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Разряды!$C$8:$C$11</c:f>
              <c:strCache>
                <c:ptCount val="4"/>
                <c:pt idx="0">
                  <c:v>мастер спорта России</c:v>
                </c:pt>
                <c:pt idx="1">
                  <c:v>кандидат в мастера спорта</c:v>
                </c:pt>
                <c:pt idx="2">
                  <c:v>первый спортивный разряд</c:v>
                </c:pt>
                <c:pt idx="3">
                  <c:v>2-й и 3-й юношеские разряды</c:v>
                </c:pt>
              </c:strCache>
            </c:strRef>
          </c:cat>
          <c:val>
            <c:numRef>
              <c:f>Разряды!$D$8:$D$11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2">
                  <c:v>25</c:v>
                </c:pt>
                <c:pt idx="3">
                  <c:v>125</c:v>
                </c:pt>
              </c:numCache>
            </c:numRef>
          </c:val>
        </c:ser>
        <c:ser>
          <c:idx val="1"/>
          <c:order val="1"/>
          <c:tx>
            <c:strRef>
              <c:f>Разряды!$E$5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0000"/>
            </a:solidFill>
            <a:effectLst/>
          </c:spPr>
          <c:invertIfNegative val="0"/>
          <c:dLbls>
            <c:dLbl>
              <c:idx val="3"/>
              <c:layout>
                <c:manualLayout>
                  <c:x val="9.0252707581227401E-3"/>
                  <c:y val="-3.594729715205640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Разряды!$C$8:$C$11</c:f>
              <c:strCache>
                <c:ptCount val="4"/>
                <c:pt idx="0">
                  <c:v>мастер спорта России</c:v>
                </c:pt>
                <c:pt idx="1">
                  <c:v>кандидат в мастера спорта</c:v>
                </c:pt>
                <c:pt idx="2">
                  <c:v>первый спортивный разряд</c:v>
                </c:pt>
                <c:pt idx="3">
                  <c:v>2-й и 3-й юношеские разряды</c:v>
                </c:pt>
              </c:strCache>
            </c:strRef>
          </c:cat>
          <c:val>
            <c:numRef>
              <c:f>Разряды!$E$8:$E$11</c:f>
              <c:numCache>
                <c:formatCode>General</c:formatCode>
                <c:ptCount val="4"/>
                <c:pt idx="0">
                  <c:v>10</c:v>
                </c:pt>
                <c:pt idx="1">
                  <c:v>17</c:v>
                </c:pt>
                <c:pt idx="2">
                  <c:v>25</c:v>
                </c:pt>
                <c:pt idx="3">
                  <c:v>92</c:v>
                </c:pt>
              </c:numCache>
            </c:numRef>
          </c:val>
        </c:ser>
        <c:ser>
          <c:idx val="2"/>
          <c:order val="2"/>
          <c:tx>
            <c:strRef>
              <c:f>Разряды!$F$5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7ED30"/>
            </a:solidFill>
            <a:effectLst/>
          </c:spPr>
          <c:invertIfNegative val="0"/>
          <c:dLbls>
            <c:dLbl>
              <c:idx val="3"/>
              <c:layout>
                <c:manualLayout>
                  <c:x val="7.2202166064981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Разряды!$C$8:$C$11</c:f>
              <c:strCache>
                <c:ptCount val="4"/>
                <c:pt idx="0">
                  <c:v>мастер спорта России</c:v>
                </c:pt>
                <c:pt idx="1">
                  <c:v>кандидат в мастера спорта</c:v>
                </c:pt>
                <c:pt idx="2">
                  <c:v>первый спортивный разряд</c:v>
                </c:pt>
                <c:pt idx="3">
                  <c:v>2-й и 3-й юношеские разряды</c:v>
                </c:pt>
              </c:strCache>
            </c:strRef>
          </c:cat>
          <c:val>
            <c:numRef>
              <c:f>Разряды!$F$8:$F$11</c:f>
              <c:numCache>
                <c:formatCode>General</c:formatCode>
                <c:ptCount val="4"/>
                <c:pt idx="0">
                  <c:v>9</c:v>
                </c:pt>
                <c:pt idx="1">
                  <c:v>16</c:v>
                </c:pt>
                <c:pt idx="2">
                  <c:v>51</c:v>
                </c:pt>
                <c:pt idx="3">
                  <c:v>88</c:v>
                </c:pt>
              </c:numCache>
            </c:numRef>
          </c:val>
        </c:ser>
        <c:ser>
          <c:idx val="3"/>
          <c:order val="3"/>
          <c:tx>
            <c:strRef>
              <c:f>Разряды!$G$5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660066"/>
            </a:solidFill>
            <a:effectLst/>
          </c:spPr>
          <c:invertIfNegative val="0"/>
          <c:dLbls>
            <c:dLbl>
              <c:idx val="2"/>
              <c:layout>
                <c:manualLayout>
                  <c:x val="1.08303249097473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63537906137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Разряды!$C$8:$C$11</c:f>
              <c:strCache>
                <c:ptCount val="4"/>
                <c:pt idx="0">
                  <c:v>мастер спорта России</c:v>
                </c:pt>
                <c:pt idx="1">
                  <c:v>кандидат в мастера спорта</c:v>
                </c:pt>
                <c:pt idx="2">
                  <c:v>первый спортивный разряд</c:v>
                </c:pt>
                <c:pt idx="3">
                  <c:v>2-й и 3-й юношеские разряды</c:v>
                </c:pt>
              </c:strCache>
            </c:strRef>
          </c:cat>
          <c:val>
            <c:numRef>
              <c:f>Разряды!$G$8:$G$11</c:f>
              <c:numCache>
                <c:formatCode>General</c:formatCode>
                <c:ptCount val="4"/>
                <c:pt idx="0">
                  <c:v>7</c:v>
                </c:pt>
                <c:pt idx="1">
                  <c:v>18</c:v>
                </c:pt>
                <c:pt idx="2">
                  <c:v>26</c:v>
                </c:pt>
                <c:pt idx="3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8531608"/>
        <c:axId val="86398680"/>
        <c:axId val="0"/>
      </c:bar3DChart>
      <c:catAx>
        <c:axId val="128531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6398680"/>
        <c:crosses val="autoZero"/>
        <c:auto val="1"/>
        <c:lblAlgn val="ctr"/>
        <c:lblOffset val="100"/>
        <c:noMultiLvlLbl val="0"/>
      </c:catAx>
      <c:valAx>
        <c:axId val="863986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2853160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2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'Кол-во спортсм (3)'!$C$6</c:f>
              <c:strCache>
                <c:ptCount val="1"/>
                <c:pt idx="0">
                  <c:v>Рис. 5. Количество участников спортивных мероприятий и физкультурных мероприятий, в том числе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86915887850464E-3"/>
                  <c:y val="-2.6365348399246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7383177570093399E-3"/>
                  <c:y val="-2.6365348399246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73831775700928E-3"/>
                  <c:y val="-3.3898305084745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4766355140185497E-3"/>
                  <c:y val="-2.6365348399246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'Кол-во спортсм (3)'!$D$5:$G$5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'Кол-во спортсм (3)'!$D$6:$G$6</c:f>
              <c:numCache>
                <c:formatCode>General</c:formatCode>
                <c:ptCount val="4"/>
                <c:pt idx="0">
                  <c:v>332</c:v>
                </c:pt>
                <c:pt idx="1">
                  <c:v>331</c:v>
                </c:pt>
                <c:pt idx="2">
                  <c:v>330</c:v>
                </c:pt>
                <c:pt idx="3">
                  <c:v>354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601472"/>
        <c:axId val="132602648"/>
        <c:axId val="0"/>
      </c:bar3DChart>
      <c:catAx>
        <c:axId val="132601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2602648"/>
        <c:crosses val="autoZero"/>
        <c:auto val="1"/>
        <c:lblAlgn val="ctr"/>
        <c:lblOffset val="100"/>
        <c:noMultiLvlLbl val="0"/>
      </c:catAx>
      <c:valAx>
        <c:axId val="132602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260147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 algn="ctr">
              <a:defRPr b="1"/>
            </a:pPr>
            <a:endParaRPr lang="ru-RU"/>
          </a:p>
        </c:txPr>
      </c:legendEntry>
      <c:overlay val="0"/>
      <c:txPr>
        <a:bodyPr/>
        <a:lstStyle/>
        <a:p>
          <a:pPr algn="ctr">
            <a:defRPr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2"/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Призеры!$C$6</c:f>
              <c:strCache>
                <c:ptCount val="1"/>
                <c:pt idx="0">
                  <c:v>взрослых</c:v>
                </c:pt>
              </c:strCache>
            </c:strRef>
          </c:tx>
          <c:spPr>
            <a:solidFill>
              <a:srgbClr val="3366FF"/>
            </a:solidFill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1.06951871657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8888888888889E-3"/>
                  <c:y val="-1.06951871657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Призеры!$D$5:$G$5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Призеры!$D$6:$G$6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Призеры!$C$7</c:f>
              <c:strCache>
                <c:ptCount val="1"/>
                <c:pt idx="0">
                  <c:v>юниоров, юниорок</c:v>
                </c:pt>
              </c:strCache>
            </c:strRef>
          </c:tx>
          <c:spPr>
            <a:solidFill>
              <a:srgbClr val="FF0000"/>
            </a:solidFill>
            <a:effectLst/>
          </c:spPr>
          <c:invertIfNegative val="0"/>
          <c:dLbls>
            <c:dLbl>
              <c:idx val="1"/>
              <c:layout>
                <c:manualLayout>
                  <c:x val="6.9444444444444397E-3"/>
                  <c:y val="1.6042780748662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Призеры!$D$5:$G$5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Призеры!$D$7:$G$7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Призеры!$C$8</c:f>
              <c:strCache>
                <c:ptCount val="1"/>
                <c:pt idx="0">
                  <c:v>юношей, девушек</c:v>
                </c:pt>
              </c:strCache>
            </c:strRef>
          </c:tx>
          <c:spPr>
            <a:solidFill>
              <a:srgbClr val="67ED30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Призеры!$D$5:$G$5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Призеры!$D$8:$G$8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603040"/>
        <c:axId val="132603824"/>
        <c:axId val="0"/>
      </c:bar3DChart>
      <c:catAx>
        <c:axId val="132603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2603824"/>
        <c:crosses val="autoZero"/>
        <c:auto val="1"/>
        <c:lblAlgn val="ctr"/>
        <c:lblOffset val="100"/>
        <c:noMultiLvlLbl val="0"/>
      </c:catAx>
      <c:valAx>
        <c:axId val="132603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26030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5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'По этапам'!$C$6</c:f>
              <c:strCache>
                <c:ptCount val="1"/>
                <c:pt idx="0">
                  <c:v>НП</c:v>
                </c:pt>
              </c:strCache>
            </c:strRef>
          </c:tx>
          <c:spPr>
            <a:solidFill>
              <a:srgbClr val="3366FF"/>
            </a:solidFill>
            <a:effectLst/>
          </c:spPr>
          <c:invertIfNegative val="0"/>
          <c:dLbls>
            <c:dLbl>
              <c:idx val="0"/>
              <c:layout>
                <c:manualLayout>
                  <c:x val="-9.5057034220532508E-3"/>
                  <c:y val="-3.005429761893239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50570342205319E-3"/>
                  <c:y val="-6.010859523786489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505703422053229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5057034220532299E-3"/>
                  <c:y val="-3.005429761893239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'По этапам'!$D$5:$G$5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'По этапам'!$D$6:$G$6</c:f>
              <c:numCache>
                <c:formatCode>General</c:formatCode>
                <c:ptCount val="4"/>
                <c:pt idx="0">
                  <c:v>139</c:v>
                </c:pt>
                <c:pt idx="1">
                  <c:v>124</c:v>
                </c:pt>
                <c:pt idx="2">
                  <c:v>131</c:v>
                </c:pt>
                <c:pt idx="3">
                  <c:v>148</c:v>
                </c:pt>
              </c:numCache>
            </c:numRef>
          </c:val>
        </c:ser>
        <c:ser>
          <c:idx val="1"/>
          <c:order val="1"/>
          <c:tx>
            <c:strRef>
              <c:f>'По этапам'!$C$7</c:f>
              <c:strCache>
                <c:ptCount val="1"/>
                <c:pt idx="0">
                  <c:v>ТГ</c:v>
                </c:pt>
              </c:strCache>
            </c:strRef>
          </c:tx>
          <c:spPr>
            <a:solidFill>
              <a:srgbClr val="FF0000"/>
            </a:solidFill>
            <a:effectLst/>
          </c:spPr>
          <c:invertIfNegative val="0"/>
          <c:dLbls>
            <c:dLbl>
              <c:idx val="2"/>
              <c:layout>
                <c:manualLayout>
                  <c:x val="7.6045627376425803E-3"/>
                  <c:y val="-3.278688524590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'По этапам'!$D$5:$G$5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'По этапам'!$D$7:$G$7</c:f>
              <c:numCache>
                <c:formatCode>General</c:formatCode>
                <c:ptCount val="4"/>
                <c:pt idx="0">
                  <c:v>165</c:v>
                </c:pt>
                <c:pt idx="1">
                  <c:v>155</c:v>
                </c:pt>
                <c:pt idx="2">
                  <c:v>156</c:v>
                </c:pt>
                <c:pt idx="3">
                  <c:v>181</c:v>
                </c:pt>
              </c:numCache>
            </c:numRef>
          </c:val>
        </c:ser>
        <c:ser>
          <c:idx val="2"/>
          <c:order val="2"/>
          <c:tx>
            <c:strRef>
              <c:f>'По этапам'!$C$8</c:f>
              <c:strCache>
                <c:ptCount val="1"/>
                <c:pt idx="0">
                  <c:v>ССМ</c:v>
                </c:pt>
              </c:strCache>
            </c:strRef>
          </c:tx>
          <c:spPr>
            <a:solidFill>
              <a:srgbClr val="67ED30"/>
            </a:solidFill>
            <a:effectLst/>
          </c:spPr>
          <c:invertIfNegative val="0"/>
          <c:dLbls>
            <c:dLbl>
              <c:idx val="0"/>
              <c:layout>
                <c:manualLayout>
                  <c:x val="9.505703422053229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505703422053229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3079847908745E-2"/>
                  <c:y val="-1.202171904757300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30798479087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'По этапам'!$D$5:$G$5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'По этапам'!$D$8:$G$8</c:f>
              <c:numCache>
                <c:formatCode>General</c:formatCode>
                <c:ptCount val="4"/>
                <c:pt idx="0">
                  <c:v>19</c:v>
                </c:pt>
                <c:pt idx="1">
                  <c:v>39</c:v>
                </c:pt>
                <c:pt idx="2">
                  <c:v>29</c:v>
                </c:pt>
                <c:pt idx="3">
                  <c:v>18</c:v>
                </c:pt>
              </c:numCache>
            </c:numRef>
          </c:val>
        </c:ser>
        <c:ser>
          <c:idx val="3"/>
          <c:order val="3"/>
          <c:tx>
            <c:strRef>
              <c:f>'По этапам'!$C$9</c:f>
              <c:strCache>
                <c:ptCount val="1"/>
                <c:pt idx="0">
                  <c:v>ВСМ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effectLst/>
          </c:spPr>
          <c:invertIfNegative val="0"/>
          <c:dLbls>
            <c:dLbl>
              <c:idx val="0"/>
              <c:layout>
                <c:manualLayout>
                  <c:x val="1.2539184952978099E-2"/>
                  <c:y val="-1.42857142857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9717868338559E-2"/>
                  <c:y val="-1.42857142857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406844106463801E-2"/>
                  <c:y val="-1.202171904757300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8136882129277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'По этапам'!$D$5:$G$5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'По этапам'!$D$9:$G$9</c:f>
              <c:numCache>
                <c:formatCode>General</c:formatCode>
                <c:ptCount val="4"/>
                <c:pt idx="0">
                  <c:v>9</c:v>
                </c:pt>
                <c:pt idx="1">
                  <c:v>13</c:v>
                </c:pt>
                <c:pt idx="2">
                  <c:v>14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599904"/>
        <c:axId val="132598336"/>
        <c:axId val="0"/>
      </c:bar3DChart>
      <c:catAx>
        <c:axId val="132599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2598336"/>
        <c:crosses val="autoZero"/>
        <c:auto val="1"/>
        <c:lblAlgn val="ctr"/>
        <c:lblOffset val="100"/>
        <c:noMultiLvlLbl val="0"/>
      </c:catAx>
      <c:valAx>
        <c:axId val="1325983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325999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5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'Категории судей'!$D$5</c:f>
              <c:strCache>
                <c:ptCount val="1"/>
                <c:pt idx="0">
                  <c:v>2014 г.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'Категории судей'!$C$6:$C$10</c:f>
              <c:strCache>
                <c:ptCount val="5"/>
                <c:pt idx="0">
                  <c:v>МК</c:v>
                </c:pt>
                <c:pt idx="1">
                  <c:v>ВК</c:v>
                </c:pt>
                <c:pt idx="2">
                  <c:v>1 категория</c:v>
                </c:pt>
                <c:pt idx="3">
                  <c:v>2 категория</c:v>
                </c:pt>
                <c:pt idx="4">
                  <c:v>3 категория</c:v>
                </c:pt>
              </c:strCache>
            </c:strRef>
          </c:cat>
          <c:val>
            <c:numRef>
              <c:f>'Категории судей'!$D$6:$D$10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'Категории судей'!$E$5</c:f>
              <c:strCache>
                <c:ptCount val="1"/>
                <c:pt idx="0">
                  <c:v>2015 г.</c:v>
                </c:pt>
              </c:strCache>
            </c:strRef>
          </c:tx>
          <c:spPr>
            <a:solidFill>
              <a:srgbClr val="FF0000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'Категории судей'!$C$6:$C$10</c:f>
              <c:strCache>
                <c:ptCount val="5"/>
                <c:pt idx="0">
                  <c:v>МК</c:v>
                </c:pt>
                <c:pt idx="1">
                  <c:v>ВК</c:v>
                </c:pt>
                <c:pt idx="2">
                  <c:v>1 категория</c:v>
                </c:pt>
                <c:pt idx="3">
                  <c:v>2 категория</c:v>
                </c:pt>
                <c:pt idx="4">
                  <c:v>3 категория</c:v>
                </c:pt>
              </c:strCache>
            </c:strRef>
          </c:cat>
          <c:val>
            <c:numRef>
              <c:f>'Категории судей'!$E$6:$E$10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34</c:v>
                </c:pt>
                <c:pt idx="3">
                  <c:v>4</c:v>
                </c:pt>
                <c:pt idx="4">
                  <c:v>19</c:v>
                </c:pt>
              </c:numCache>
            </c:numRef>
          </c:val>
        </c:ser>
        <c:ser>
          <c:idx val="2"/>
          <c:order val="2"/>
          <c:tx>
            <c:strRef>
              <c:f>'Категории судей'!$F$5</c:f>
              <c:strCache>
                <c:ptCount val="1"/>
                <c:pt idx="0">
                  <c:v>2016 г.</c:v>
                </c:pt>
              </c:strCache>
            </c:strRef>
          </c:tx>
          <c:spPr>
            <a:solidFill>
              <a:srgbClr val="67ED30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'Категории судей'!$C$6:$C$10</c:f>
              <c:strCache>
                <c:ptCount val="5"/>
                <c:pt idx="0">
                  <c:v>МК</c:v>
                </c:pt>
                <c:pt idx="1">
                  <c:v>ВК</c:v>
                </c:pt>
                <c:pt idx="2">
                  <c:v>1 категория</c:v>
                </c:pt>
                <c:pt idx="3">
                  <c:v>2 категория</c:v>
                </c:pt>
                <c:pt idx="4">
                  <c:v>3 категория</c:v>
                </c:pt>
              </c:strCache>
            </c:strRef>
          </c:cat>
          <c:val>
            <c:numRef>
              <c:f>'Категории судей'!$F$6:$F$10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18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</c:ser>
        <c:ser>
          <c:idx val="3"/>
          <c:order val="3"/>
          <c:tx>
            <c:strRef>
              <c:f>'Категории судей'!$G$5</c:f>
              <c:strCache>
                <c:ptCount val="1"/>
                <c:pt idx="0">
                  <c:v>2017 г.</c:v>
                </c:pt>
              </c:strCache>
            </c:strRef>
          </c:tx>
          <c:spPr>
            <a:solidFill>
              <a:srgbClr val="0000FF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'Категории судей'!$C$6:$C$10</c:f>
              <c:strCache>
                <c:ptCount val="5"/>
                <c:pt idx="0">
                  <c:v>МК</c:v>
                </c:pt>
                <c:pt idx="1">
                  <c:v>ВК</c:v>
                </c:pt>
                <c:pt idx="2">
                  <c:v>1 категория</c:v>
                </c:pt>
                <c:pt idx="3">
                  <c:v>2 категория</c:v>
                </c:pt>
                <c:pt idx="4">
                  <c:v>3 категория</c:v>
                </c:pt>
              </c:strCache>
            </c:strRef>
          </c:cat>
          <c:val>
            <c:numRef>
              <c:f>'Категории судей'!$G$6:$G$10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52</c:v>
                </c:pt>
                <c:pt idx="3">
                  <c:v>15</c:v>
                </c:pt>
                <c:pt idx="4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597944"/>
        <c:axId val="132603432"/>
        <c:axId val="0"/>
      </c:bar3DChart>
      <c:catAx>
        <c:axId val="132597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32603432"/>
        <c:crosses val="autoZero"/>
        <c:auto val="1"/>
        <c:lblAlgn val="ctr"/>
        <c:lblOffset val="100"/>
        <c:noMultiLvlLbl val="0"/>
      </c:catAx>
      <c:valAx>
        <c:axId val="132603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3259794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03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33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79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52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0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69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02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3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79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35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7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D95-70D1-0143-9528-027E2B566550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2172B-A295-474B-B151-E650F61A3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32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69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7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270306"/>
              </p:ext>
            </p:extLst>
          </p:nvPr>
        </p:nvGraphicFramePr>
        <p:xfrm>
          <a:off x="0" y="1146117"/>
          <a:ext cx="9089049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48171" y="6193263"/>
            <a:ext cx="8539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/>
                <a:cs typeface="Times New Roman"/>
              </a:rPr>
              <a:t>Рис. 8. Категории судей, чел.</a:t>
            </a:r>
            <a:endParaRPr lang="ru-RU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170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39180" y="1173575"/>
            <a:ext cx="5719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/>
                <a:cs typeface="Times New Roman"/>
              </a:rPr>
              <a:t>Задачи в развитии вида спорта биатлон</a:t>
            </a:r>
            <a:r>
              <a:rPr lang="ru-RU" sz="2400" dirty="0" smtClean="0">
                <a:effectLst/>
                <a:latin typeface="Times New Roman"/>
                <a:cs typeface="Times New Roman"/>
              </a:rPr>
              <a:t> </a:t>
            </a:r>
            <a:endParaRPr lang="ru-RU" sz="2400" dirty="0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" y="1964353"/>
            <a:ext cx="91439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latin typeface="Times New Roman"/>
                <a:cs typeface="Times New Roman"/>
              </a:rPr>
              <a:t>Содействие Комитету по физической культуре и спорту Мурманской области в развитии вида спорта биатлон среди различных категорий и групп населения (массовый спорт)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ru-RU" sz="2400" dirty="0">
              <a:latin typeface="Times New Roman"/>
              <a:cs typeface="Times New Roman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latin typeface="Times New Roman"/>
                <a:cs typeface="Times New Roman"/>
              </a:rPr>
              <a:t>Содействие Комитету по физической культуре и спорту Мурманской области в развитии вида спорта биатлон на уровне спорта высших достижений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ru-RU" sz="2400" dirty="0">
              <a:latin typeface="Times New Roman"/>
              <a:cs typeface="Times New Roman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latin typeface="Times New Roman"/>
                <a:cs typeface="Times New Roman"/>
              </a:rPr>
              <a:t>Совершенствование ежегодного единого календарного плана спортивно-массовых мероприятий по виду спорта биатлон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22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39180" y="1173575"/>
            <a:ext cx="5719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/>
                <a:cs typeface="Times New Roman"/>
              </a:rPr>
              <a:t>Задачи в развитии вида спорта биатлон</a:t>
            </a:r>
            <a:r>
              <a:rPr lang="ru-RU" sz="2400" dirty="0" smtClean="0">
                <a:effectLst/>
                <a:latin typeface="Times New Roman"/>
                <a:cs typeface="Times New Roman"/>
              </a:rPr>
              <a:t> </a:t>
            </a:r>
            <a:endParaRPr lang="ru-RU" sz="2400" dirty="0">
              <a:latin typeface="Times New Roman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41715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ru-RU" sz="2400" dirty="0" smtClean="0">
                <a:latin typeface="Times New Roman"/>
                <a:cs typeface="Times New Roman"/>
              </a:rPr>
              <a:t>Повышение статуса спортивной федерации биатлона Мурманской области.</a:t>
            </a:r>
          </a:p>
          <a:p>
            <a:pPr algn="just"/>
            <a:endParaRPr lang="ru-RU" sz="2400" dirty="0" smtClean="0">
              <a:latin typeface="Times New Roman"/>
              <a:cs typeface="Times New Roman"/>
            </a:endParaRPr>
          </a:p>
          <a:p>
            <a:pPr marL="457200" lvl="0" indent="-457200" algn="just">
              <a:buFont typeface="+mj-lt"/>
              <a:buAutoNum type="arabicPeriod" startAt="4"/>
            </a:pPr>
            <a:r>
              <a:rPr lang="ru-RU" sz="2400" dirty="0" smtClean="0">
                <a:latin typeface="Times New Roman"/>
                <a:cs typeface="Times New Roman"/>
              </a:rPr>
              <a:t>Содействие </a:t>
            </a:r>
            <a:r>
              <a:rPr lang="ru-RU" sz="2400" dirty="0">
                <a:latin typeface="Times New Roman"/>
                <a:cs typeface="Times New Roman"/>
              </a:rPr>
              <a:t>в совершенствовании системы подготовки и аттестации тренеров и судей по виду спорта биатлон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marL="457200" lvl="0" indent="-457200" algn="just">
              <a:buFont typeface="+mj-lt"/>
              <a:buAutoNum type="arabicPeriod" startAt="4"/>
            </a:pPr>
            <a:endParaRPr lang="ru-RU" sz="2400" dirty="0">
              <a:latin typeface="Times New Roman"/>
              <a:cs typeface="Times New Roman"/>
            </a:endParaRPr>
          </a:p>
          <a:p>
            <a:pPr marL="457200" lvl="0" indent="-457200" algn="just">
              <a:buFont typeface="+mj-lt"/>
              <a:buAutoNum type="arabicPeriod" startAt="4"/>
            </a:pPr>
            <a:r>
              <a:rPr lang="ru-RU" sz="2400" dirty="0">
                <a:latin typeface="Times New Roman"/>
                <a:cs typeface="Times New Roman"/>
              </a:rPr>
              <a:t>Увеличение численности занимающихся биатлоном в </a:t>
            </a:r>
            <a:r>
              <a:rPr lang="ru-RU" sz="2400" dirty="0" smtClean="0">
                <a:latin typeface="Times New Roman"/>
                <a:cs typeface="Times New Roman"/>
              </a:rPr>
              <a:t>городе </a:t>
            </a:r>
            <a:r>
              <a:rPr lang="ru-RU" sz="2400" dirty="0">
                <a:latin typeface="Times New Roman"/>
                <a:cs typeface="Times New Roman"/>
              </a:rPr>
              <a:t>Мурманске, популяризация и развитие вида спорта биатлон в Мурманской области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marL="457200" lvl="0" indent="-457200" algn="just">
              <a:buFont typeface="+mj-lt"/>
              <a:buAutoNum type="arabicPeriod" startAt="4"/>
            </a:pPr>
            <a:endParaRPr lang="ru-RU" sz="2400" dirty="0">
              <a:latin typeface="Times New Roman"/>
              <a:cs typeface="Times New Roman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457200" lvl="0" indent="-457200" algn="just">
              <a:buFont typeface="+mj-lt"/>
              <a:buAutoNum type="arabicPeriod" startAt="4"/>
            </a:pP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77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2346675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7"/>
            </a:pPr>
            <a:r>
              <a:rPr lang="ru-RU" sz="2400" dirty="0" smtClean="0">
                <a:latin typeface="Times New Roman"/>
                <a:cs typeface="Times New Roman"/>
              </a:rPr>
              <a:t>Увеличение количества медалей, завоеванных на всероссийских соревнованиях биатлонистами Мурманской области.</a:t>
            </a:r>
          </a:p>
          <a:p>
            <a:pPr marL="457200" indent="-457200" algn="just">
              <a:buFont typeface="+mj-lt"/>
              <a:buAutoNum type="arabicPeriod" startAt="7"/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457200" indent="-457200" algn="just">
              <a:buFont typeface="+mj-lt"/>
              <a:buAutoNum type="arabicPeriod" startAt="7"/>
            </a:pPr>
            <a:r>
              <a:rPr lang="ru-RU" sz="2400" dirty="0" smtClean="0">
                <a:latin typeface="Times New Roman"/>
                <a:cs typeface="Times New Roman"/>
              </a:rPr>
              <a:t>Взаимодействие со средствами массовой информации (публикации, видео репортажи на телеканалах, интернет).</a:t>
            </a:r>
          </a:p>
          <a:p>
            <a:pPr algn="just"/>
            <a:endParaRPr lang="ru-RU" sz="2400" dirty="0" smtClean="0">
              <a:latin typeface="Times New Roman"/>
              <a:cs typeface="Times New Roman"/>
            </a:endParaRPr>
          </a:p>
          <a:p>
            <a:pPr marL="457200" lvl="0" indent="-457200" algn="just">
              <a:buFont typeface="+mj-lt"/>
              <a:buAutoNum type="arabicPeriod" startAt="7"/>
            </a:pPr>
            <a:r>
              <a:rPr lang="ru-RU" sz="2400" dirty="0" smtClean="0">
                <a:latin typeface="Times New Roman"/>
                <a:cs typeface="Times New Roman"/>
              </a:rPr>
              <a:t>Разработка </a:t>
            </a:r>
            <a:r>
              <a:rPr lang="ru-RU" sz="2400" dirty="0">
                <a:latin typeface="Times New Roman"/>
                <a:cs typeface="Times New Roman"/>
              </a:rPr>
              <a:t>методик и программ спортивной подготовки по виду спорта биатлон.</a:t>
            </a:r>
          </a:p>
        </p:txBody>
      </p:sp>
    </p:spTree>
    <p:extLst>
      <p:ext uri="{BB962C8B-B14F-4D97-AF65-F5344CB8AC3E}">
        <p14:creationId xmlns:p14="http://schemas.microsoft.com/office/powerpoint/2010/main" val="262133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17504" y="1930788"/>
            <a:ext cx="79414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Times New Roman"/>
                <a:cs typeface="Times New Roman"/>
              </a:rPr>
              <a:t>Характеристика состояния вида спорта биатлон в динамике за период </a:t>
            </a:r>
          </a:p>
          <a:p>
            <a:pPr algn="ctr"/>
            <a:r>
              <a:rPr lang="ru-RU" sz="4800" b="1" dirty="0">
                <a:latin typeface="Times New Roman"/>
                <a:cs typeface="Times New Roman"/>
              </a:rPr>
              <a:t>2014-2017 </a:t>
            </a:r>
            <a:r>
              <a:rPr lang="ru-RU" sz="4800" b="1" dirty="0" err="1">
                <a:latin typeface="Times New Roman"/>
                <a:cs typeface="Times New Roman"/>
              </a:rPr>
              <a:t>г.г</a:t>
            </a:r>
            <a:r>
              <a:rPr lang="ru-RU" sz="4800" b="1" dirty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93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69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26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17504" y="1930788"/>
            <a:ext cx="79414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Times New Roman"/>
                <a:cs typeface="Times New Roman"/>
              </a:rPr>
              <a:t>Характеристика состояния вида спорта биатлон в динамике за период </a:t>
            </a:r>
          </a:p>
          <a:p>
            <a:pPr algn="ctr"/>
            <a:r>
              <a:rPr lang="ru-RU" sz="4800" b="1" dirty="0">
                <a:latin typeface="Times New Roman"/>
                <a:cs typeface="Times New Roman"/>
              </a:rPr>
              <a:t>2014-2017 </a:t>
            </a:r>
            <a:r>
              <a:rPr lang="ru-RU" sz="4800" b="1" dirty="0" err="1">
                <a:latin typeface="Times New Roman"/>
                <a:cs typeface="Times New Roman"/>
              </a:rPr>
              <a:t>г.г</a:t>
            </a:r>
            <a:r>
              <a:rPr lang="ru-RU" sz="4800" b="1" dirty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39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202375"/>
              </p:ext>
            </p:extLst>
          </p:nvPr>
        </p:nvGraphicFramePr>
        <p:xfrm>
          <a:off x="715316" y="1414207"/>
          <a:ext cx="7284544" cy="4060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олилиния 6"/>
          <p:cNvSpPr/>
          <p:nvPr/>
        </p:nvSpPr>
        <p:spPr>
          <a:xfrm>
            <a:off x="2424004" y="2339253"/>
            <a:ext cx="4247412" cy="660400"/>
          </a:xfrm>
          <a:custGeom>
            <a:avLst/>
            <a:gdLst>
              <a:gd name="connsiteX0" fmla="*/ 0 w 3708400"/>
              <a:gd name="connsiteY0" fmla="*/ 0 h 660400"/>
              <a:gd name="connsiteX1" fmla="*/ 1270000 w 3708400"/>
              <a:gd name="connsiteY1" fmla="*/ 558800 h 660400"/>
              <a:gd name="connsiteX2" fmla="*/ 2438400 w 3708400"/>
              <a:gd name="connsiteY2" fmla="*/ 660400 h 660400"/>
              <a:gd name="connsiteX3" fmla="*/ 3708400 w 3708400"/>
              <a:gd name="connsiteY3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8400" h="660400">
                <a:moveTo>
                  <a:pt x="0" y="0"/>
                </a:moveTo>
                <a:lnTo>
                  <a:pt x="1270000" y="558800"/>
                </a:lnTo>
                <a:lnTo>
                  <a:pt x="2438400" y="660400"/>
                </a:lnTo>
                <a:lnTo>
                  <a:pt x="3708400" y="660400"/>
                </a:lnTo>
              </a:path>
            </a:pathLst>
          </a:custGeom>
          <a:ln w="57150" cmpd="sng"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8" name="Соединительная линия 7"/>
          <p:cNvSpPr/>
          <p:nvPr/>
        </p:nvSpPr>
        <p:spPr>
          <a:xfrm>
            <a:off x="2373203" y="2237653"/>
            <a:ext cx="203643" cy="16510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9" name="Соединительная линия 8"/>
          <p:cNvSpPr/>
          <p:nvPr/>
        </p:nvSpPr>
        <p:spPr>
          <a:xfrm>
            <a:off x="3742087" y="2812755"/>
            <a:ext cx="203643" cy="16510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10" name="Соединительная линия 9"/>
          <p:cNvSpPr/>
          <p:nvPr/>
        </p:nvSpPr>
        <p:spPr>
          <a:xfrm>
            <a:off x="5100069" y="2898053"/>
            <a:ext cx="203643" cy="16510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</p:spTree>
    <p:extLst>
      <p:ext uri="{BB962C8B-B14F-4D97-AF65-F5344CB8AC3E}">
        <p14:creationId xmlns:p14="http://schemas.microsoft.com/office/powerpoint/2010/main" val="367194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6707592"/>
              </p:ext>
            </p:extLst>
          </p:nvPr>
        </p:nvGraphicFramePr>
        <p:xfrm>
          <a:off x="1717103" y="1686142"/>
          <a:ext cx="6136774" cy="3992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Полилиния 11"/>
          <p:cNvSpPr/>
          <p:nvPr/>
        </p:nvSpPr>
        <p:spPr>
          <a:xfrm>
            <a:off x="3114102" y="2321282"/>
            <a:ext cx="3659501" cy="796576"/>
          </a:xfrm>
          <a:custGeom>
            <a:avLst/>
            <a:gdLst>
              <a:gd name="connsiteX0" fmla="*/ 0 w 3340100"/>
              <a:gd name="connsiteY0" fmla="*/ 647700 h 647700"/>
              <a:gd name="connsiteX1" fmla="*/ 1181100 w 3340100"/>
              <a:gd name="connsiteY1" fmla="*/ 647700 h 647700"/>
              <a:gd name="connsiteX2" fmla="*/ 2260600 w 3340100"/>
              <a:gd name="connsiteY2" fmla="*/ 647700 h 647700"/>
              <a:gd name="connsiteX3" fmla="*/ 3340100 w 3340100"/>
              <a:gd name="connsiteY3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0100" h="647700">
                <a:moveTo>
                  <a:pt x="0" y="647700"/>
                </a:moveTo>
                <a:lnTo>
                  <a:pt x="1181100" y="647700"/>
                </a:lnTo>
                <a:lnTo>
                  <a:pt x="2260600" y="647700"/>
                </a:lnTo>
                <a:lnTo>
                  <a:pt x="3340100" y="0"/>
                </a:lnTo>
              </a:path>
            </a:pathLst>
          </a:custGeom>
          <a:ln w="53975"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13" name="Соединительная линия 12"/>
          <p:cNvSpPr/>
          <p:nvPr/>
        </p:nvSpPr>
        <p:spPr>
          <a:xfrm>
            <a:off x="3025202" y="2977286"/>
            <a:ext cx="222631" cy="254872"/>
          </a:xfrm>
          <a:prstGeom prst="flowChartConnector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14" name="Соединительная линия 13"/>
          <p:cNvSpPr/>
          <p:nvPr/>
        </p:nvSpPr>
        <p:spPr>
          <a:xfrm>
            <a:off x="4142802" y="2977286"/>
            <a:ext cx="222631" cy="254872"/>
          </a:xfrm>
          <a:prstGeom prst="flowChartConnector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15" name="Соединительная линия 14"/>
          <p:cNvSpPr/>
          <p:nvPr/>
        </p:nvSpPr>
        <p:spPr>
          <a:xfrm>
            <a:off x="5384417" y="2977286"/>
            <a:ext cx="222631" cy="254872"/>
          </a:xfrm>
          <a:prstGeom prst="flowChartConnector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</p:spTree>
    <p:extLst>
      <p:ext uri="{BB962C8B-B14F-4D97-AF65-F5344CB8AC3E}">
        <p14:creationId xmlns:p14="http://schemas.microsoft.com/office/powerpoint/2010/main" val="73455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312709"/>
              </p:ext>
            </p:extLst>
          </p:nvPr>
        </p:nvGraphicFramePr>
        <p:xfrm>
          <a:off x="808416" y="1390507"/>
          <a:ext cx="7264400" cy="4806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олилиния 9"/>
          <p:cNvSpPr/>
          <p:nvPr/>
        </p:nvSpPr>
        <p:spPr>
          <a:xfrm>
            <a:off x="2586416" y="2196957"/>
            <a:ext cx="4216400" cy="1676400"/>
          </a:xfrm>
          <a:custGeom>
            <a:avLst/>
            <a:gdLst>
              <a:gd name="connsiteX0" fmla="*/ 0 w 4216400"/>
              <a:gd name="connsiteY0" fmla="*/ 1511300 h 1676400"/>
              <a:gd name="connsiteX1" fmla="*/ 1422400 w 4216400"/>
              <a:gd name="connsiteY1" fmla="*/ 1587500 h 1676400"/>
              <a:gd name="connsiteX2" fmla="*/ 2832100 w 4216400"/>
              <a:gd name="connsiteY2" fmla="*/ 1676400 h 1676400"/>
              <a:gd name="connsiteX3" fmla="*/ 4216400 w 4216400"/>
              <a:gd name="connsiteY3" fmla="*/ 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16400" h="1676400">
                <a:moveTo>
                  <a:pt x="0" y="1511300"/>
                </a:moveTo>
                <a:lnTo>
                  <a:pt x="1422400" y="1587500"/>
                </a:lnTo>
                <a:lnTo>
                  <a:pt x="2832100" y="1676400"/>
                </a:lnTo>
                <a:lnTo>
                  <a:pt x="4216400" y="0"/>
                </a:lnTo>
              </a:path>
            </a:pathLst>
          </a:custGeom>
          <a:ln w="60325"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16" name="Соединительная линия 15"/>
          <p:cNvSpPr/>
          <p:nvPr/>
        </p:nvSpPr>
        <p:spPr>
          <a:xfrm>
            <a:off x="2510216" y="3606657"/>
            <a:ext cx="177800" cy="16510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17" name="Соединительная линия 16"/>
          <p:cNvSpPr/>
          <p:nvPr/>
        </p:nvSpPr>
        <p:spPr>
          <a:xfrm>
            <a:off x="3907216" y="3708257"/>
            <a:ext cx="177800" cy="16510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18" name="Соединительная линия 17"/>
          <p:cNvSpPr/>
          <p:nvPr/>
        </p:nvSpPr>
        <p:spPr>
          <a:xfrm>
            <a:off x="5304216" y="3797157"/>
            <a:ext cx="177800" cy="16510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</p:spTree>
    <p:extLst>
      <p:ext uri="{BB962C8B-B14F-4D97-AF65-F5344CB8AC3E}">
        <p14:creationId xmlns:p14="http://schemas.microsoft.com/office/powerpoint/2010/main" val="327933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396336"/>
              </p:ext>
            </p:extLst>
          </p:nvPr>
        </p:nvGraphicFramePr>
        <p:xfrm>
          <a:off x="0" y="1255536"/>
          <a:ext cx="9144000" cy="4598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62769" y="6020561"/>
            <a:ext cx="86859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/>
                <a:cs typeface="Times New Roman"/>
              </a:rPr>
              <a:t>Рис. 4. Численность спортсменов, которым присвоены спортивные звания и спортивные разряды</a:t>
            </a:r>
            <a:endParaRPr lang="ru-RU" sz="20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775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653311"/>
              </p:ext>
            </p:extLst>
          </p:nvPr>
        </p:nvGraphicFramePr>
        <p:xfrm>
          <a:off x="607012" y="1502255"/>
          <a:ext cx="7886700" cy="464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олилиния 4"/>
          <p:cNvSpPr/>
          <p:nvPr/>
        </p:nvSpPr>
        <p:spPr>
          <a:xfrm>
            <a:off x="2473912" y="2384905"/>
            <a:ext cx="4635500" cy="1498600"/>
          </a:xfrm>
          <a:custGeom>
            <a:avLst/>
            <a:gdLst>
              <a:gd name="connsiteX0" fmla="*/ 0 w 3848100"/>
              <a:gd name="connsiteY0" fmla="*/ 812800 h 901700"/>
              <a:gd name="connsiteX1" fmla="*/ 1270000 w 3848100"/>
              <a:gd name="connsiteY1" fmla="*/ 850900 h 901700"/>
              <a:gd name="connsiteX2" fmla="*/ 2540000 w 3848100"/>
              <a:gd name="connsiteY2" fmla="*/ 901700 h 901700"/>
              <a:gd name="connsiteX3" fmla="*/ 3848100 w 3848100"/>
              <a:gd name="connsiteY3" fmla="*/ 0 h 90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8100" h="901700">
                <a:moveTo>
                  <a:pt x="0" y="812800"/>
                </a:moveTo>
                <a:lnTo>
                  <a:pt x="1270000" y="850900"/>
                </a:lnTo>
                <a:lnTo>
                  <a:pt x="2540000" y="901700"/>
                </a:lnTo>
                <a:lnTo>
                  <a:pt x="3848100" y="0"/>
                </a:lnTo>
              </a:path>
            </a:pathLst>
          </a:custGeom>
          <a:ln w="76200" cmpd="sng"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6" name="Овал 5"/>
          <p:cNvSpPr/>
          <p:nvPr/>
        </p:nvSpPr>
        <p:spPr>
          <a:xfrm>
            <a:off x="2397712" y="3629505"/>
            <a:ext cx="215900" cy="1905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7" name="Овал 6"/>
          <p:cNvSpPr/>
          <p:nvPr/>
        </p:nvSpPr>
        <p:spPr>
          <a:xfrm>
            <a:off x="3921712" y="3680305"/>
            <a:ext cx="228600" cy="2159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8" name="Овал 7"/>
          <p:cNvSpPr/>
          <p:nvPr/>
        </p:nvSpPr>
        <p:spPr>
          <a:xfrm>
            <a:off x="5496512" y="3731105"/>
            <a:ext cx="203200" cy="2159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</p:spTree>
    <p:extLst>
      <p:ext uri="{BB962C8B-B14F-4D97-AF65-F5344CB8AC3E}">
        <p14:creationId xmlns:p14="http://schemas.microsoft.com/office/powerpoint/2010/main" val="334998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469259"/>
              </p:ext>
            </p:extLst>
          </p:nvPr>
        </p:nvGraphicFramePr>
        <p:xfrm>
          <a:off x="0" y="1462879"/>
          <a:ext cx="9144000" cy="474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олилиния 4"/>
          <p:cNvSpPr/>
          <p:nvPr/>
        </p:nvSpPr>
        <p:spPr>
          <a:xfrm>
            <a:off x="1536245" y="2058495"/>
            <a:ext cx="4361461" cy="2136951"/>
          </a:xfrm>
          <a:custGeom>
            <a:avLst/>
            <a:gdLst>
              <a:gd name="connsiteX0" fmla="*/ 0 w 3517900"/>
              <a:gd name="connsiteY0" fmla="*/ 1028700 h 1028700"/>
              <a:gd name="connsiteX1" fmla="*/ 1168400 w 3517900"/>
              <a:gd name="connsiteY1" fmla="*/ 800100 h 1028700"/>
              <a:gd name="connsiteX2" fmla="*/ 2349500 w 3517900"/>
              <a:gd name="connsiteY2" fmla="*/ 787400 h 1028700"/>
              <a:gd name="connsiteX3" fmla="*/ 3517900 w 3517900"/>
              <a:gd name="connsiteY3" fmla="*/ 0 h 1028700"/>
              <a:gd name="connsiteX4" fmla="*/ 3517900 w 3517900"/>
              <a:gd name="connsiteY4" fmla="*/ 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7900" h="1028700">
                <a:moveTo>
                  <a:pt x="0" y="1028700"/>
                </a:moveTo>
                <a:lnTo>
                  <a:pt x="1168400" y="800100"/>
                </a:lnTo>
                <a:lnTo>
                  <a:pt x="2349500" y="787400"/>
                </a:lnTo>
                <a:lnTo>
                  <a:pt x="3517900" y="0"/>
                </a:lnTo>
                <a:lnTo>
                  <a:pt x="3517900" y="0"/>
                </a:lnTo>
              </a:path>
            </a:pathLst>
          </a:custGeom>
          <a:ln w="5715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6" name="Овал 5"/>
          <p:cNvSpPr/>
          <p:nvPr/>
        </p:nvSpPr>
        <p:spPr>
          <a:xfrm flipV="1">
            <a:off x="1536245" y="4074082"/>
            <a:ext cx="248169" cy="242728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2" name="Прямоугольник 1"/>
          <p:cNvSpPr/>
          <p:nvPr/>
        </p:nvSpPr>
        <p:spPr>
          <a:xfrm>
            <a:off x="0" y="6211669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/>
                <a:cs typeface="Times New Roman"/>
              </a:rPr>
              <a:t>Рис. 6. Количество призеров официальных всероссийских и международных спортивных соревнований и физкультурных мероприятий</a:t>
            </a:r>
            <a:endParaRPr lang="ru-RU" b="1" dirty="0">
              <a:latin typeface="Times New Roman"/>
              <a:cs typeface="Times New Roman"/>
            </a:endParaRPr>
          </a:p>
        </p:txBody>
      </p:sp>
      <p:sp>
        <p:nvSpPr>
          <p:cNvPr id="9" name="Овал 8"/>
          <p:cNvSpPr/>
          <p:nvPr/>
        </p:nvSpPr>
        <p:spPr>
          <a:xfrm flipV="1">
            <a:off x="2911477" y="3613313"/>
            <a:ext cx="248169" cy="242728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10" name="Овал 9"/>
          <p:cNvSpPr/>
          <p:nvPr/>
        </p:nvSpPr>
        <p:spPr>
          <a:xfrm flipV="1">
            <a:off x="4321093" y="3613313"/>
            <a:ext cx="248169" cy="242728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</p:spTree>
    <p:extLst>
      <p:ext uri="{BB962C8B-B14F-4D97-AF65-F5344CB8AC3E}">
        <p14:creationId xmlns:p14="http://schemas.microsoft.com/office/powerpoint/2010/main" val="391497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163524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8171" y="6193263"/>
            <a:ext cx="8539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/>
                <a:cs typeface="Times New Roman"/>
              </a:rPr>
              <a:t>Рис. 7. Численность спортсменов по этапам подготовки, чел.</a:t>
            </a:r>
            <a:endParaRPr lang="ru-RU" b="1" dirty="0">
              <a:latin typeface="Times New Roman"/>
              <a:cs typeface="Times New Roman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191707"/>
              </p:ext>
            </p:extLst>
          </p:nvPr>
        </p:nvGraphicFramePr>
        <p:xfrm>
          <a:off x="0" y="1343131"/>
          <a:ext cx="9144000" cy="4731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олилиния 4"/>
          <p:cNvSpPr/>
          <p:nvPr/>
        </p:nvSpPr>
        <p:spPr>
          <a:xfrm>
            <a:off x="2934255" y="2890652"/>
            <a:ext cx="3488990" cy="452577"/>
          </a:xfrm>
          <a:custGeom>
            <a:avLst/>
            <a:gdLst>
              <a:gd name="connsiteX0" fmla="*/ 0 w 3488990"/>
              <a:gd name="connsiteY0" fmla="*/ 452577 h 452577"/>
              <a:gd name="connsiteX1" fmla="*/ 1737196 w 3488990"/>
              <a:gd name="connsiteY1" fmla="*/ 350383 h 452577"/>
              <a:gd name="connsiteX2" fmla="*/ 3488990 w 3488990"/>
              <a:gd name="connsiteY2" fmla="*/ 0 h 45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88990" h="452577">
                <a:moveTo>
                  <a:pt x="0" y="452577"/>
                </a:moveTo>
                <a:lnTo>
                  <a:pt x="1737196" y="350383"/>
                </a:lnTo>
                <a:lnTo>
                  <a:pt x="3488990" y="0"/>
                </a:lnTo>
              </a:path>
            </a:pathLst>
          </a:custGeom>
          <a:ln w="444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81673" y="3080444"/>
            <a:ext cx="291966" cy="26278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788272" y="3197174"/>
            <a:ext cx="291966" cy="292109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218039" y="2255584"/>
            <a:ext cx="3488990" cy="452577"/>
          </a:xfrm>
          <a:custGeom>
            <a:avLst/>
            <a:gdLst>
              <a:gd name="connsiteX0" fmla="*/ 0 w 3488990"/>
              <a:gd name="connsiteY0" fmla="*/ 452577 h 452577"/>
              <a:gd name="connsiteX1" fmla="*/ 1737196 w 3488990"/>
              <a:gd name="connsiteY1" fmla="*/ 350383 h 452577"/>
              <a:gd name="connsiteX2" fmla="*/ 3488990 w 3488990"/>
              <a:gd name="connsiteY2" fmla="*/ 0 h 45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88990" h="452577">
                <a:moveTo>
                  <a:pt x="0" y="452577"/>
                </a:moveTo>
                <a:lnTo>
                  <a:pt x="1737196" y="350383"/>
                </a:lnTo>
                <a:lnTo>
                  <a:pt x="3488990" y="0"/>
                </a:lnTo>
              </a:path>
            </a:pathLst>
          </a:custGeom>
          <a:ln w="44450">
            <a:solidFill>
              <a:schemeClr val="tx1"/>
            </a:solidFill>
            <a:prstDash val="sys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8918070">
            <a:off x="3121669" y="2528185"/>
            <a:ext cx="216756" cy="20692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8918070">
            <a:off x="4815071" y="2530813"/>
            <a:ext cx="216756" cy="20692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68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221</Words>
  <Application>Microsoft Office PowerPoint</Application>
  <PresentationFormat>Экран (4:3)</PresentationFormat>
  <Paragraphs>28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Страхов</dc:creator>
  <cp:lastModifiedBy>Богданов В.В.</cp:lastModifiedBy>
  <cp:revision>23</cp:revision>
  <dcterms:created xsi:type="dcterms:W3CDTF">2017-12-19T18:02:49Z</dcterms:created>
  <dcterms:modified xsi:type="dcterms:W3CDTF">2017-12-22T08:11:48Z</dcterms:modified>
</cp:coreProperties>
</file>