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61" r:id="rId5"/>
    <p:sldId id="262" r:id="rId6"/>
    <p:sldId id="257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F3"/>
    <a:srgbClr val="FEF0E8"/>
    <a:srgbClr val="FEE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764704"/>
            <a:ext cx="72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Практика вовлечения школьников и студентов в систематические занятия физической культурой и спортом в городе Оленегорске</a:t>
            </a:r>
            <a:endParaRPr lang="ru-RU" sz="4000" b="1" i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940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015" y="52829"/>
            <a:ext cx="864096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+mj-lt"/>
                <a:ea typeface="Calibri"/>
              </a:rPr>
              <a:t>ДО</a:t>
            </a:r>
            <a:r>
              <a:rPr lang="ru-RU" sz="2000" b="1" dirty="0" smtClean="0">
                <a:latin typeface="+mj-lt"/>
                <a:ea typeface="Calibri"/>
              </a:rPr>
              <a:t> 1 </a:t>
            </a:r>
            <a:r>
              <a:rPr lang="ru-RU" sz="1400" b="1" dirty="0" smtClean="0">
                <a:latin typeface="+mj-lt"/>
                <a:ea typeface="Calibri"/>
              </a:rPr>
              <a:t>АВГУСТА</a:t>
            </a:r>
            <a:r>
              <a:rPr lang="ru-RU" sz="2000" b="1" dirty="0" smtClean="0">
                <a:latin typeface="+mj-lt"/>
                <a:ea typeface="Calibri"/>
              </a:rPr>
              <a:t> 2018 </a:t>
            </a:r>
            <a:r>
              <a:rPr lang="ru-RU" sz="1400" b="1" dirty="0" smtClean="0">
                <a:latin typeface="+mj-lt"/>
                <a:ea typeface="Calibri"/>
              </a:rPr>
              <a:t>ГОДА 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+mj-lt"/>
                <a:ea typeface="Calibri"/>
              </a:rPr>
              <a:t>Муниципальное учреждение дополнительного образования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+mj-lt"/>
                <a:ea typeface="Calibri"/>
              </a:rPr>
              <a:t> «Спортивная школа «Олимп»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+mj-lt"/>
                <a:ea typeface="Calibri"/>
              </a:rPr>
              <a:t> Цель ее деятельности: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+mj-lt"/>
                <a:ea typeface="Calibri"/>
              </a:rPr>
              <a:t>развитие </a:t>
            </a:r>
            <a:r>
              <a:rPr lang="ru-RU" sz="2000" dirty="0">
                <a:latin typeface="+mj-lt"/>
                <a:ea typeface="Calibri"/>
              </a:rPr>
              <a:t>мотивации личности к совершенствованию своих физических возможностей через реализацию дополнительных общеобразовательных программ и дополнительных услуг.  </a:t>
            </a:r>
            <a:endParaRPr lang="ru-RU" sz="2400" dirty="0">
              <a:latin typeface="+mj-lt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+mj-lt"/>
                <a:ea typeface="Calibri"/>
              </a:rPr>
              <a:t> </a:t>
            </a:r>
            <a:r>
              <a:rPr lang="ru-RU" sz="2000" b="1" dirty="0">
                <a:latin typeface="+mj-lt"/>
                <a:ea typeface="Calibri"/>
              </a:rPr>
              <a:t>Основные задачи:</a:t>
            </a:r>
            <a:endParaRPr lang="ru-RU" sz="2400" b="1" dirty="0">
              <a:latin typeface="+mj-lt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+mj-lt"/>
                <a:ea typeface="Calibri"/>
              </a:rPr>
              <a:t>- Обеспечение  условий для  укрепления здоровья, самосовершенствования, профессионального самоопределения, адаптации к жизни в обществе;</a:t>
            </a:r>
            <a:endParaRPr lang="ru-RU" sz="2400" dirty="0">
              <a:latin typeface="+mj-lt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+mj-lt"/>
                <a:ea typeface="Calibri"/>
              </a:rPr>
              <a:t>- </a:t>
            </a:r>
            <a:r>
              <a:rPr lang="ru-RU" sz="2000" dirty="0" smtClean="0">
                <a:latin typeface="+mj-lt"/>
                <a:ea typeface="Calibri"/>
              </a:rPr>
              <a:t>Организация </a:t>
            </a:r>
            <a:r>
              <a:rPr lang="ru-RU" sz="2000" dirty="0">
                <a:latin typeface="+mj-lt"/>
                <a:ea typeface="Calibri"/>
              </a:rPr>
              <a:t>содержательного досуга; </a:t>
            </a:r>
            <a:endParaRPr lang="ru-RU" sz="2400" dirty="0">
              <a:latin typeface="+mj-lt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+mj-lt"/>
                <a:ea typeface="Calibri"/>
              </a:rPr>
              <a:t>- </a:t>
            </a:r>
            <a:r>
              <a:rPr lang="ru-RU" sz="2000" dirty="0" smtClean="0">
                <a:latin typeface="+mj-lt"/>
                <a:ea typeface="Calibri"/>
              </a:rPr>
              <a:t>Выявление </a:t>
            </a:r>
            <a:r>
              <a:rPr lang="ru-RU" sz="2000" dirty="0">
                <a:latin typeface="+mj-lt"/>
                <a:ea typeface="Calibri"/>
              </a:rPr>
              <a:t>одаренных детей, привлечение их к занятиям по избранным видам спорта.</a:t>
            </a:r>
            <a:endParaRPr lang="ru-RU" sz="2400" dirty="0">
              <a:latin typeface="+mj-lt"/>
              <a:ea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8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219305"/>
              </p:ext>
            </p:extLst>
          </p:nvPr>
        </p:nvGraphicFramePr>
        <p:xfrm>
          <a:off x="611560" y="980728"/>
          <a:ext cx="8136904" cy="5346624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5328592"/>
                <a:gridCol w="2808312"/>
              </a:tblGrid>
              <a:tr h="576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</a:rPr>
                        <a:t>Показатели</a:t>
                      </a:r>
                      <a:endParaRPr lang="ru-RU" sz="2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</a:rPr>
                        <a:t>Единица измерения</a:t>
                      </a:r>
                      <a:endParaRPr lang="ru-RU" sz="2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Общая численность учащихся, в том числе: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998 человек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Детей дошкольного возраста (3 - 7 лет)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40 человек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Детей младшего школьного возраста (7 - 11 лет)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451 человек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Детей среднего школьного возраста (11 - 15 лет)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374 человек 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Детей старшего школьного возраста (15 - 17 лет)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119 человек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Учащаяся молодёжь (18-19 лет)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14 человек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Учащиеся с ограниченными возможностями здоровья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112 человек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Дети-сироты, дети, оставшиеся без попечения родителей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18 человек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Дети-мигранты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2 человека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3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Дети, попавшие в трудную жизненную ситуацию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23 человека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67544" y="388367"/>
            <a:ext cx="84249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Показатели деятельности ДЮСШ «Олимп» в 2017-2018 году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512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016894"/>
              </p:ext>
            </p:extLst>
          </p:nvPr>
        </p:nvGraphicFramePr>
        <p:xfrm>
          <a:off x="88029" y="980727"/>
          <a:ext cx="8948466" cy="4003730"/>
        </p:xfrm>
        <a:graphic>
          <a:graphicData uri="http://schemas.openxmlformats.org/drawingml/2006/table">
            <a:tbl>
              <a:tblPr firstRow="1" firstCol="1" lastRow="1" lastCol="1" bandRow="1" bandCol="1">
                <a:solidFill>
                  <a:srgbClr val="FEF0E8"/>
                </a:solidFill>
                <a:tableStyleId>{8A107856-5554-42FB-B03E-39F5DBC370BA}</a:tableStyleId>
              </a:tblPr>
              <a:tblGrid>
                <a:gridCol w="518514"/>
                <a:gridCol w="411174"/>
                <a:gridCol w="356593"/>
                <a:gridCol w="425729"/>
                <a:gridCol w="385704"/>
                <a:gridCol w="416631"/>
                <a:gridCol w="356593"/>
                <a:gridCol w="385704"/>
                <a:gridCol w="403895"/>
                <a:gridCol w="371147"/>
                <a:gridCol w="385704"/>
                <a:gridCol w="385704"/>
                <a:gridCol w="385704"/>
                <a:gridCol w="385704"/>
                <a:gridCol w="372967"/>
                <a:gridCol w="396619"/>
                <a:gridCol w="385704"/>
                <a:gridCol w="346469"/>
                <a:gridCol w="274811"/>
                <a:gridCol w="385704"/>
                <a:gridCol w="358415"/>
                <a:gridCol w="360232"/>
                <a:gridCol w="493045"/>
              </a:tblGrid>
              <a:tr h="54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Уровень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сор-й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Школьные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Городские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Областные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Зональные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Российские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Международные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Спартакиада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Итого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6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Отделение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кол. сор.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</a:rPr>
                        <a:t>уч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 сор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</a:rPr>
                        <a:t>уч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призовые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места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 сор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</a:rPr>
                        <a:t>уч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призовые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места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 сор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 </a:t>
                      </a:r>
                      <a:r>
                        <a:rPr lang="ru-RU" sz="800" dirty="0" err="1">
                          <a:effectLst/>
                        </a:rPr>
                        <a:t>уч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призовые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места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 сор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 уч.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призовые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места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 сор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</a:rPr>
                        <a:t>уч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призовые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места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 сор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 уч.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призовые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места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кол.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сор.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кол.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уч.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</a:tr>
              <a:tr h="2287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Бокс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18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18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indent="-647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26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58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</a:tr>
              <a:tr h="457443">
                <a:tc>
                  <a:txBody>
                    <a:bodyPr/>
                    <a:lstStyle/>
                    <a:p>
                      <a:pPr indent="-952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Борьба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33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82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62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27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215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</a:tr>
              <a:tr h="2287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К / С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93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148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39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166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69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40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18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457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</a:tr>
              <a:tr h="2287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Л/ Г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94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322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83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18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indent="-463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16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434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</a:tr>
              <a:tr h="457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Н/Т,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футбол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553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149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58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91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822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</a:tr>
              <a:tr h="2287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АФ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95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92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16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205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</a:tr>
              <a:tr h="486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Иные соревнования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11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</a:tr>
              <a:tr h="457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Итого: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868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35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729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233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36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451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236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95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56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25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130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2199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2917" marR="62917" marT="0" marB="0" anchor="ctr">
                    <a:solidFill>
                      <a:srgbClr val="FFF7F3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188640"/>
            <a:ext cx="813690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Спортивные достижения учащихся ДЮСШ «Олимп»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2017- 2018 учебном году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183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96945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 1 августа 2018 года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Муниципальное бюджетное учреждение «Спортивная школа «Олимп»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Основные виды деятельности:</a:t>
            </a:r>
          </a:p>
          <a:p>
            <a:endParaRPr lang="ru-RU" sz="700" b="1" dirty="0" smtClean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  <a:tabLst>
                <a:tab pos="371475" algn="l"/>
              </a:tabLst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развитие физической культуры и массового спорта;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  <a:tabLst>
                <a:tab pos="371475" algn="l"/>
              </a:tabLst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реализация программ спортивной подготовки в соответствии с федеральными стандартами спортивной подготовки по видам спорта (спортивным дисциплинам);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  <a:tabLst>
                <a:tab pos="371475" algn="l"/>
              </a:tabLst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обучение по дополнительным общеобразовательным программам в области физической культуры и спорта, направленным на выявление и отбор одаренных детей, создание условий для их физического воспитания и развития, получения ими начальных знаний, умений и навыков в избранном виде спорта, и подготовку к освоению этапов спортивной подготовки;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  <a:tabLst>
                <a:tab pos="371475" algn="l"/>
              </a:tabLst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осуществление мероприятий по популяризации физической культуры и спорта среди различных групп населения;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  <a:tabLst>
                <a:tab pos="371475" algn="l"/>
              </a:tabLst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организация спортивно-массовой, оздоровительной и досуговой работы с детьми и молодежью;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  <a:tabLst>
                <a:tab pos="371475" algn="l"/>
              </a:tabLst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организация и проведение официальных спортивных мероприятий на территории муниципального образования; 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  <a:tabLst>
                <a:tab pos="371475" algn="l"/>
              </a:tabLst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оказание содействия субъектам физической культуры и спорта, осуществляющим свою деятельность на территории муниципального образования, в том числе общеобразовательн</a:t>
            </a:r>
            <a:r>
              <a:rPr lang="ru-RU" sz="1600" dirty="0">
                <a:ea typeface="Times New Roman"/>
              </a:rPr>
              <a:t>ым организациям в организации физкультурной и спортивной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работы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.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54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88639"/>
            <a:ext cx="8199437" cy="540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529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1382" y="500729"/>
            <a:ext cx="72330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Численность занимающихся и спортсменов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в МБУ СШ «Олимп» 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352656"/>
              </p:ext>
            </p:extLst>
          </p:nvPr>
        </p:nvGraphicFramePr>
        <p:xfrm>
          <a:off x="755575" y="1751806"/>
          <a:ext cx="7776865" cy="4485509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556785"/>
                <a:gridCol w="3115624"/>
                <a:gridCol w="2016224"/>
                <a:gridCol w="2088232"/>
              </a:tblGrid>
              <a:tr h="7882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№ п/п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Отделение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Количество групп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Количество детей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128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Лыжные гонки</a:t>
                      </a:r>
                      <a:endParaRPr lang="ru-RU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48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8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800" b="1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Настольный теннис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46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8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Футбол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75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8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800" b="1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Конькобежный спорт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7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76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8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800" b="1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Бокс </a:t>
                      </a:r>
                      <a:endParaRPr lang="ru-RU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58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8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800" b="1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Греко-римская борьба</a:t>
                      </a:r>
                      <a:endParaRPr lang="ru-RU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73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8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7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Адаптивная физкультура</a:t>
                      </a:r>
                      <a:endParaRPr lang="ru-RU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7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52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41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8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Спортивно-оздоровительное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28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280</a:t>
                      </a:r>
                      <a:endParaRPr lang="ru-RU" sz="18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12892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ИТОГО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67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708</a:t>
                      </a:r>
                      <a:endParaRPr lang="ru-RU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41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7" y="303774"/>
            <a:ext cx="8424936" cy="189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Студенческий спортивный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клуб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«Северное сияние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»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000" dirty="0" smtClean="0"/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Итоги участия в спортивно-массовых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мероприятиях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(муниципальных и региональных)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 2018-2019 году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/>
              <a:ea typeface="Calibri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491634"/>
              </p:ext>
            </p:extLst>
          </p:nvPr>
        </p:nvGraphicFramePr>
        <p:xfrm>
          <a:off x="107505" y="2188869"/>
          <a:ext cx="8928992" cy="44915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{8A107856-5554-42FB-B03E-39F5DBC370BA}</a:tableStyleId>
              </a:tblPr>
              <a:tblGrid>
                <a:gridCol w="3952988"/>
                <a:gridCol w="2067711"/>
                <a:gridCol w="1858074"/>
                <a:gridCol w="1050219"/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Наименование мероприятий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Срок проведения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Место проведения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Место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</a:tr>
              <a:tr h="299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Товарищеская  встреча с командой </a:t>
                      </a:r>
                      <a:r>
                        <a:rPr lang="ru-RU" sz="1050" b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Оленегорского</a:t>
                      </a: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городского суда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22.10.2018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Спорт. зал ОГПК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05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</a:tr>
              <a:tr h="200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Товарищеская  встреча с командой АО «</a:t>
                      </a:r>
                      <a:r>
                        <a:rPr lang="ru-RU" sz="1050" b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Олкон</a:t>
                      </a: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»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22.11.2018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Спорт. зал АО «</a:t>
                      </a:r>
                      <a:r>
                        <a:rPr lang="ru-RU" sz="105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Олкон</a:t>
                      </a: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»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05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</a:tr>
              <a:tr h="4555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2800" algn="l"/>
                        </a:tabLs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Соревнований по настольному теннису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2800" algn="l"/>
                        </a:tabLs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53 Спартакиады студентов профессиональных образовательных организаций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28.11.2018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г. </a:t>
                      </a:r>
                      <a:r>
                        <a:rPr lang="ru-RU" sz="105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Апатиты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1 место (дев)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</a:tr>
              <a:tr h="299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Проведена подготовка к первенству области  по волейболу 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21.12.2018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г. Апатиты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05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</a:tr>
              <a:tr h="8214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Зимний фестиваль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«Готов к труду и обороне (ГТО) среди всех категорий населения  (муниципальный)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02,04.02.2019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Оздоровительный комплекс лесопарк 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(г. Оленегорск)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Спортзал МУС </a:t>
                      </a:r>
                      <a:r>
                        <a:rPr lang="ru-RU" sz="105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УСЦ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1 </a:t>
                      </a:r>
                      <a:r>
                        <a:rPr lang="ru-RU" sz="105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место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</a:tr>
              <a:tr h="309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Городской конкурс «А ну-ка, парни!»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22.02.2019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Спортзал МУС УСЦ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 место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</a:tr>
              <a:tr h="842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Областной зимний фестиваль Всероссийского</a:t>
                      </a:r>
                      <a:b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физкультурно -спортивного комплекса «Готов к труду и обороне»</a:t>
                      </a:r>
                      <a:b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среди всех категорий населения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21.02.2019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Г. Мурманск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с/с «Легкоатлетический манеж», ул. Долина Уюта, д. </a:t>
                      </a:r>
                      <a:r>
                        <a:rPr lang="ru-RU" sz="105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 место (юн) 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</a:tr>
              <a:tr h="767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Зимняя спартакиада АО «</a:t>
                      </a:r>
                      <a:r>
                        <a:rPr lang="ru-RU" sz="1050" b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Олкон</a:t>
                      </a: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»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16.03.2019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Спортивное поле спортивной школы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г.Оленегорск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1 место по теннису (дев)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960" marR="34960" marT="0" marB="0" anchor="ctr">
                    <a:solidFill>
                      <a:srgbClr val="FFF7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904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700808"/>
            <a:ext cx="46805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Спасибо за внимание!</a:t>
            </a:r>
            <a:endParaRPr lang="ru-RU" sz="6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1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163</TotalTime>
  <Words>866</Words>
  <Application>Microsoft Office PowerPoint</Application>
  <PresentationFormat>Экран (4:3)</PresentationFormat>
  <Paragraphs>367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mv.kuzovakho</cp:lastModifiedBy>
  <cp:revision>10</cp:revision>
  <dcterms:modified xsi:type="dcterms:W3CDTF">2019-04-29T13:59:59Z</dcterms:modified>
</cp:coreProperties>
</file>