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</p:sldMasterIdLst>
  <p:notesMasterIdLst>
    <p:notesMasterId r:id="rId18"/>
  </p:notesMasterIdLst>
  <p:sldIdLst>
    <p:sldId id="564" r:id="rId2"/>
    <p:sldId id="583" r:id="rId3"/>
    <p:sldId id="586" r:id="rId4"/>
    <p:sldId id="585" r:id="rId5"/>
    <p:sldId id="581" r:id="rId6"/>
    <p:sldId id="590" r:id="rId7"/>
    <p:sldId id="591" r:id="rId8"/>
    <p:sldId id="587" r:id="rId9"/>
    <p:sldId id="584" r:id="rId10"/>
    <p:sldId id="576" r:id="rId11"/>
    <p:sldId id="577" r:id="rId12"/>
    <p:sldId id="460" r:id="rId13"/>
    <p:sldId id="588" r:id="rId14"/>
    <p:sldId id="589" r:id="rId15"/>
    <p:sldId id="565" r:id="rId16"/>
    <p:sldId id="578" r:id="rId17"/>
  </p:sldIdLst>
  <p:sldSz cx="6858000" cy="9144000" type="screen4x3"/>
  <p:notesSz cx="6858000" cy="9947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2D97"/>
    <a:srgbClr val="009BAE"/>
    <a:srgbClr val="005570"/>
    <a:srgbClr val="218F26"/>
    <a:srgbClr val="97CAC5"/>
    <a:srgbClr val="A5FFFE"/>
    <a:srgbClr val="BDE3E7"/>
    <a:srgbClr val="D9E0E3"/>
    <a:srgbClr val="6C2E9A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2" autoAdjust="0"/>
    <p:restoredTop sz="93441" autoAdjust="0"/>
  </p:normalViewPr>
  <p:slideViewPr>
    <p:cSldViewPr>
      <p:cViewPr varScale="1">
        <p:scale>
          <a:sx n="83" d="100"/>
          <a:sy n="83" d="100"/>
        </p:scale>
        <p:origin x="1248" y="6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b="0" dirty="0" smtClean="0">
                <a:latin typeface="Arial" pitchFamily="34" charset="0"/>
                <a:cs typeface="Arial" pitchFamily="34" charset="0"/>
              </a:rPr>
              <a:t>Доля населения систематически занимающегося физической культурой и спортом, %</a:t>
            </a:r>
            <a:r>
              <a:rPr lang="ru-RU" sz="1400" b="0" dirty="0" smtClean="0"/>
              <a:t> </a:t>
            </a:r>
            <a:endParaRPr lang="ru-RU" sz="1400" b="0" dirty="0"/>
          </a:p>
        </c:rich>
      </c:tx>
      <c:layout>
        <c:manualLayout>
          <c:xMode val="edge"/>
          <c:yMode val="edge"/>
          <c:x val="6.4833333333333368E-2"/>
          <c:y val="4.290361336258682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211867920822334"/>
          <c:y val="0.29360690094025566"/>
          <c:w val="0.82896976341441198"/>
          <c:h val="0.554663871533621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numRef>
              <c:f>Лист1!$A$4:$A$8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Лист1!$B$4:$B$8</c:f>
              <c:numCache>
                <c:formatCode>General</c:formatCode>
                <c:ptCount val="5"/>
                <c:pt idx="0">
                  <c:v>26.3</c:v>
                </c:pt>
                <c:pt idx="1">
                  <c:v>30.3</c:v>
                </c:pt>
                <c:pt idx="2">
                  <c:v>32.4</c:v>
                </c:pt>
                <c:pt idx="3">
                  <c:v>36.299999999999997</c:v>
                </c:pt>
                <c:pt idx="4">
                  <c:v>40.9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numRef>
              <c:f>Лист1!$A$4:$A$8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Лист1!$C$4:$C$8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numRef>
              <c:f>Лист1!$A$4:$A$8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Лист1!$D$4:$D$8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901128"/>
        <c:axId val="97897208"/>
      </c:barChart>
      <c:catAx>
        <c:axId val="97901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97897208"/>
        <c:crosses val="autoZero"/>
        <c:auto val="1"/>
        <c:lblAlgn val="ctr"/>
        <c:lblOffset val="100"/>
        <c:noMultiLvlLbl val="0"/>
      </c:catAx>
      <c:valAx>
        <c:axId val="9789720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979011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c:spPr>
          <c:invertIfNegative val="0"/>
          <c:cat>
            <c:numRef>
              <c:f>Лист1!$A$2:$A$8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842.1</c:v>
                </c:pt>
                <c:pt idx="1">
                  <c:v>789.4</c:v>
                </c:pt>
                <c:pt idx="2">
                  <c:v>581.1</c:v>
                </c:pt>
                <c:pt idx="3">
                  <c:v>741.4</c:v>
                </c:pt>
                <c:pt idx="4">
                  <c:v>1136.0999999999999</c:v>
                </c:pt>
                <c:pt idx="5">
                  <c:v>1024</c:v>
                </c:pt>
                <c:pt idx="6">
                  <c:v>981.9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6304200"/>
        <c:axId val="206310472"/>
      </c:barChart>
      <c:catAx>
        <c:axId val="206304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6310472"/>
        <c:crosses val="autoZero"/>
        <c:auto val="1"/>
        <c:lblAlgn val="ctr"/>
        <c:lblOffset val="100"/>
        <c:noMultiLvlLbl val="0"/>
      </c:catAx>
      <c:valAx>
        <c:axId val="206310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6304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999243404633982"/>
          <c:y val="9.4666333370366285E-2"/>
          <c:w val="0.79802308787395704"/>
          <c:h val="0.787450468466466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marker>
            <c:symbol val="none"/>
          </c:marker>
          <c:cat>
            <c:numRef>
              <c:f>Лист1!$A$2:$A$9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6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marker>
            <c:symbol val="none"/>
          </c:marker>
          <c:cat>
            <c:numRef>
              <c:f>Лист1!$A$2:$A$9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18.5</c:v>
                </c:pt>
                <c:pt idx="1">
                  <c:v>26.3</c:v>
                </c:pt>
                <c:pt idx="2">
                  <c:v>30.3</c:v>
                </c:pt>
                <c:pt idx="3">
                  <c:v>32.4</c:v>
                </c:pt>
                <c:pt idx="4">
                  <c:v>36.299999999999997</c:v>
                </c:pt>
                <c:pt idx="5">
                  <c:v>36</c:v>
                </c:pt>
                <c:pt idx="6">
                  <c:v>38</c:v>
                </c:pt>
                <c:pt idx="7">
                  <c:v>40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marker>
            <c:symbol val="none"/>
          </c:marker>
          <c:cat>
            <c:numRef>
              <c:f>Лист1!$A$2:$A$9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Лист1!$D$2:$D$9</c:f>
              <c:numCache>
                <c:formatCode>General</c:formatCode>
                <c:ptCount val="8"/>
              </c:numCache>
            </c:numRef>
          </c:val>
          <c:smooth val="0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marker>
            <c:symbol val="none"/>
          </c:marker>
          <c:cat>
            <c:numRef>
              <c:f>Лист1!$A$2:$A$9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Лист1!$E$2:$E$9</c:f>
              <c:numCache>
                <c:formatCode>General</c:formatCode>
                <c:ptCount val="8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807872"/>
        <c:axId val="209805128"/>
      </c:lineChart>
      <c:catAx>
        <c:axId val="209807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09805128"/>
        <c:crosses val="autoZero"/>
        <c:auto val="1"/>
        <c:lblAlgn val="ctr"/>
        <c:lblOffset val="100"/>
        <c:noMultiLvlLbl val="0"/>
      </c:catAx>
      <c:valAx>
        <c:axId val="20980512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Доля занимающихся, %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2098078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981481481481483E-2"/>
          <c:y val="4.0504988155801142E-2"/>
          <c:w val="0.94907407407407451"/>
          <c:h val="0.856937882764654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53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52</c:v>
                </c:pt>
                <c:pt idx="1">
                  <c:v>53</c:v>
                </c:pt>
                <c:pt idx="2">
                  <c:v>53</c:v>
                </c:pt>
                <c:pt idx="3">
                  <c:v>59</c:v>
                </c:pt>
                <c:pt idx="4">
                  <c:v>70</c:v>
                </c:pt>
                <c:pt idx="5">
                  <c:v>73</c:v>
                </c:pt>
                <c:pt idx="6">
                  <c:v>75</c:v>
                </c:pt>
                <c:pt idx="7">
                  <c:v>77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09804736"/>
        <c:axId val="209805520"/>
      </c:barChart>
      <c:catAx>
        <c:axId val="209804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09805520"/>
        <c:crosses val="autoZero"/>
        <c:auto val="1"/>
        <c:lblAlgn val="ctr"/>
        <c:lblOffset val="100"/>
        <c:noMultiLvlLbl val="0"/>
      </c:catAx>
      <c:valAx>
        <c:axId val="2098055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2098047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0.71288</cdr:x>
      <cdr:y>0.05834</cdr:y>
    </cdr:from>
    <cdr:to>
      <cdr:x>0.84711</cdr:x>
      <cdr:y>0.15716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4388417" y="221441"/>
          <a:ext cx="826324" cy="375115"/>
        </a:xfrm>
        <a:prstGeom xmlns:a="http://schemas.openxmlformats.org/drawingml/2006/main" prst="ellipse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chemeClr val="accent6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 smtClean="0">
              <a:solidFill>
                <a:schemeClr val="tx1"/>
              </a:solidFill>
            </a:rPr>
            <a:t>1383,3</a:t>
          </a:r>
          <a:endParaRPr lang="ru-RU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0.84155</cdr:x>
      <cdr:y>0.09324</cdr:y>
    </cdr:from>
    <cdr:to>
      <cdr:x>0.9883</cdr:x>
      <cdr:y>0.19346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5180530" y="353924"/>
          <a:ext cx="903381" cy="380430"/>
        </a:xfrm>
        <a:prstGeom xmlns:a="http://schemas.openxmlformats.org/drawingml/2006/main" prst="ellipse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chemeClr val="accent6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 smtClean="0">
              <a:solidFill>
                <a:schemeClr val="tx1"/>
              </a:solidFill>
            </a:rPr>
            <a:t>999,3</a:t>
          </a:r>
          <a:endParaRPr lang="ru-RU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71799" cy="497363"/>
          </a:xfrm>
          <a:prstGeom prst="rect">
            <a:avLst/>
          </a:prstGeom>
        </p:spPr>
        <p:txBody>
          <a:bodyPr vert="horz" lIns="92684" tIns="46344" rIns="92684" bIns="4634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4"/>
            <a:ext cx="2971799" cy="497363"/>
          </a:xfrm>
          <a:prstGeom prst="rect">
            <a:avLst/>
          </a:prstGeom>
        </p:spPr>
        <p:txBody>
          <a:bodyPr vert="horz" lIns="92684" tIns="46344" rIns="92684" bIns="46344" rtlCol="0"/>
          <a:lstStyle>
            <a:lvl1pPr algn="r">
              <a:defRPr sz="1200"/>
            </a:lvl1pPr>
          </a:lstStyle>
          <a:p>
            <a:fld id="{FE83925E-3E3D-4AE9-8EBE-696B88630891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30413" y="747713"/>
            <a:ext cx="2797175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84" tIns="46344" rIns="92684" bIns="4634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7"/>
            <a:ext cx="5486400" cy="4476273"/>
          </a:xfrm>
          <a:prstGeom prst="rect">
            <a:avLst/>
          </a:prstGeom>
        </p:spPr>
        <p:txBody>
          <a:bodyPr vert="horz" lIns="92684" tIns="46344" rIns="92684" bIns="4634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8187"/>
            <a:ext cx="2971799" cy="497363"/>
          </a:xfrm>
          <a:prstGeom prst="rect">
            <a:avLst/>
          </a:prstGeom>
        </p:spPr>
        <p:txBody>
          <a:bodyPr vert="horz" lIns="92684" tIns="46344" rIns="92684" bIns="4634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7"/>
            <a:ext cx="2971799" cy="497363"/>
          </a:xfrm>
          <a:prstGeom prst="rect">
            <a:avLst/>
          </a:prstGeom>
        </p:spPr>
        <p:txBody>
          <a:bodyPr vert="horz" lIns="92684" tIns="46344" rIns="92684" bIns="46344" rtlCol="0" anchor="b"/>
          <a:lstStyle>
            <a:lvl1pPr algn="r">
              <a:defRPr sz="1200"/>
            </a:lvl1pPr>
          </a:lstStyle>
          <a:p>
            <a:fld id="{4241792F-B3F7-433D-A859-B64516CD77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616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F808A-C57B-42E3-B615-E0B7103873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98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4426-608E-4323-B2D7-7D9070ECF5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6" y="486834"/>
            <a:ext cx="1478756" cy="77491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7" y="486834"/>
            <a:ext cx="4350544" cy="77491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5CF16-9ED3-4754-9676-393E3391EB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981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00E5-4497-4462-9AEE-8975AD8F51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71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16" y="2279652"/>
            <a:ext cx="5915025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916" y="6119285"/>
            <a:ext cx="5915025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604DA-8557-4324-B24D-509F6C6AA7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864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3BA0-085F-42C5-9EB1-82EF0A799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26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486834"/>
            <a:ext cx="5915025" cy="17674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93712-CFB2-4008-8540-BF4DE200CF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29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6FEEC-D25B-4CFC-BAB2-108C920823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2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B997-E114-4BF5-878E-BD798F633A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146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32EF-E968-4CD1-A327-E49AB9F67C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27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2DE4-981C-4604-A4C7-A4B5BCCEBD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29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B1526-A993-452A-8E3A-C799DA763A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76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hf sldNum="0" hdr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4.png"/><Relationship Id="rId7" Type="http://schemas.openxmlformats.org/officeDocument/2006/relationships/image" Target="../media/image1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1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1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hyperlink" Target="mailto:sport@gov-murman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1.wmf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wmf"/><Relationship Id="rId4" Type="http://schemas.openxmlformats.org/officeDocument/2006/relationships/image" Target="../media/image10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5.jpe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1.wmf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9.png"/><Relationship Id="rId7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1.wmf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11.wmf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murmansport.ru/deyatelnost/programmy/gosudarstvennaya/" TargetMode="Externa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image" Target="../media/image11.wmf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5"/>
          <p:cNvSpPr txBox="1">
            <a:spLocks noChangeArrowheads="1"/>
          </p:cNvSpPr>
          <p:nvPr/>
        </p:nvSpPr>
        <p:spPr>
          <a:xfrm>
            <a:off x="752402" y="3851920"/>
            <a:ext cx="5513417" cy="214099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30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Открытый бюджет</a:t>
            </a:r>
          </a:p>
          <a:p>
            <a:pPr fontAlgn="auto">
              <a:spcAft>
                <a:spcPts val="0"/>
              </a:spcAft>
            </a:pPr>
            <a:r>
              <a:rPr lang="ru-RU" sz="28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8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  <a:endParaRPr lang="en-US" sz="2800" b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</a:pPr>
            <a:r>
              <a:rPr lang="ru-RU" sz="26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Комитета по физической культуре и спорту Мурманской области</a:t>
            </a:r>
          </a:p>
        </p:txBody>
      </p:sp>
      <p:sp>
        <p:nvSpPr>
          <p:cNvPr id="53" name="Кольцо 52"/>
          <p:cNvSpPr/>
          <p:nvPr/>
        </p:nvSpPr>
        <p:spPr>
          <a:xfrm>
            <a:off x="1" y="1043608"/>
            <a:ext cx="6892280" cy="7128792"/>
          </a:xfrm>
          <a:prstGeom prst="donut">
            <a:avLst>
              <a:gd name="adj" fmla="val 5144"/>
            </a:avLst>
          </a:prstGeom>
          <a:noFill/>
          <a:ln w="6350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Кольцо 53"/>
          <p:cNvSpPr/>
          <p:nvPr/>
        </p:nvSpPr>
        <p:spPr>
          <a:xfrm>
            <a:off x="270880" y="1977218"/>
            <a:ext cx="5600046" cy="5360352"/>
          </a:xfrm>
          <a:prstGeom prst="donut">
            <a:avLst>
              <a:gd name="adj" fmla="val 3361"/>
            </a:avLst>
          </a:prstGeom>
          <a:noFill/>
          <a:ln w="3175">
            <a:solidFill>
              <a:schemeClr val="accent1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5" name="Кольцо 54"/>
          <p:cNvSpPr/>
          <p:nvPr/>
        </p:nvSpPr>
        <p:spPr>
          <a:xfrm>
            <a:off x="452983" y="2494999"/>
            <a:ext cx="4541226" cy="4253418"/>
          </a:xfrm>
          <a:prstGeom prst="donut">
            <a:avLst>
              <a:gd name="adj" fmla="val 3361"/>
            </a:avLst>
          </a:prstGeom>
          <a:noFill/>
          <a:ln w="3175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pic>
        <p:nvPicPr>
          <p:cNvPr id="1042" name="Picture 18" descr="http://upload.wikimedia.org/wikipedia/commons/thumb/3/3b/%D0%93%D0%B5%D1%80%D0%B1_%D0%9C%D1%83%D1%80%D0%BC%D0%B0%D0%BD%D1%81%D0%BA%D0%BE%D0%B9_%D0%BE%D0%B1%D0%BB%D0%B0%D1%81%D1%82%D0%B8.svg/200px-%D0%93%D0%B5%D1%80%D0%B1_%D0%9C%D1%83%D1%80%D0%BC%D0%B0%D0%BD%D1%81%D0%BA%D0%BE%D0%B9_%D0%BE%D0%B1%D0%BB%D0%B0%D1%81%D1%82%D0%B8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944" y="2594723"/>
            <a:ext cx="888230" cy="119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394800" y="8484692"/>
            <a:ext cx="2433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 1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42" y="195570"/>
            <a:ext cx="3310857" cy="23007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42" y="5652120"/>
            <a:ext cx="6662107" cy="28980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8040" y="208395"/>
            <a:ext cx="3292209" cy="231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27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1061821" y="100958"/>
            <a:ext cx="4836470" cy="556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Динамика ключевых </a:t>
            </a:r>
          </a:p>
          <a:p>
            <a:pPr algn="ctr" fontAlgn="b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показателей программы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3492" y="693996"/>
            <a:ext cx="54812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/>
            <a:r>
              <a:rPr lang="ru-RU" sz="1400" b="1" i="1" dirty="0" smtClean="0">
                <a:latin typeface="Segoe Script" pitchFamily="34" charset="0"/>
                <a:cs typeface="Times New Roman" panose="02020603050405020304" pitchFamily="18" charset="0"/>
              </a:rPr>
              <a:t>Доля населения систематически занимающегося физической культурой и спортом, </a:t>
            </a:r>
            <a:r>
              <a:rPr lang="ru-RU" sz="1400" b="1" i="1" dirty="0">
                <a:latin typeface="Segoe Script" pitchFamily="34" charset="0"/>
                <a:cs typeface="Times New Roman" panose="02020603050405020304" pitchFamily="18" charset="0"/>
              </a:rPr>
              <a:t>в общей численности населения </a:t>
            </a:r>
            <a:r>
              <a:rPr lang="ru-RU" sz="1400" b="1" i="1" dirty="0" smtClean="0">
                <a:latin typeface="Segoe Script" pitchFamily="34" charset="0"/>
                <a:cs typeface="Times New Roman" panose="02020603050405020304" pitchFamily="18" charset="0"/>
              </a:rPr>
              <a:t> (%)</a:t>
            </a:r>
            <a:endParaRPr lang="ru-RU" sz="1400" b="1" i="1" dirty="0">
              <a:solidFill>
                <a:srgbClr val="000000"/>
              </a:solidFill>
              <a:latin typeface="Segoe Script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5008" y="4932040"/>
            <a:ext cx="59582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1400" b="1" i="1" dirty="0">
                <a:latin typeface="Segoe Script" pitchFamily="34" charset="0"/>
                <a:cs typeface="Times New Roman" panose="02020603050405020304" pitchFamily="18" charset="0"/>
              </a:rPr>
              <a:t>Численность спортсменов </a:t>
            </a:r>
            <a:r>
              <a:rPr lang="ru-RU" sz="1400" b="1" i="1" dirty="0" smtClean="0">
                <a:latin typeface="Segoe Script" pitchFamily="34" charset="0"/>
                <a:cs typeface="Times New Roman" panose="02020603050405020304" pitchFamily="18" charset="0"/>
              </a:rPr>
              <a:t>Мурманской области, </a:t>
            </a:r>
            <a:r>
              <a:rPr lang="ru-RU" sz="1400" b="1" i="1" dirty="0">
                <a:latin typeface="Segoe Script" pitchFamily="34" charset="0"/>
                <a:cs typeface="Times New Roman" panose="02020603050405020304" pitchFamily="18" charset="0"/>
              </a:rPr>
              <a:t>включенных в список кандидатов в </a:t>
            </a:r>
            <a:r>
              <a:rPr lang="ru-RU" sz="1400" b="1" i="1" dirty="0" smtClean="0">
                <a:latin typeface="Segoe Script" pitchFamily="34" charset="0"/>
                <a:cs typeface="Times New Roman" panose="02020603050405020304" pitchFamily="18" charset="0"/>
              </a:rPr>
              <a:t>спортивные </a:t>
            </a:r>
            <a:r>
              <a:rPr lang="ru-RU" sz="1400" b="1" i="1" dirty="0">
                <a:latin typeface="Segoe Script" pitchFamily="34" charset="0"/>
                <a:cs typeface="Times New Roman" panose="02020603050405020304" pitchFamily="18" charset="0"/>
              </a:rPr>
              <a:t>сборные команды Российской </a:t>
            </a:r>
            <a:r>
              <a:rPr lang="ru-RU" sz="1400" b="1" i="1" dirty="0" smtClean="0">
                <a:latin typeface="Segoe Script" pitchFamily="34" charset="0"/>
                <a:cs typeface="Times New Roman" panose="02020603050405020304" pitchFamily="18" charset="0"/>
              </a:rPr>
              <a:t>Федерации, чел </a:t>
            </a:r>
            <a:endParaRPr lang="ru-RU" sz="1400" b="1" i="1" dirty="0">
              <a:solidFill>
                <a:srgbClr val="000000"/>
              </a:solidFill>
              <a:latin typeface="Segoe Script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21" name="Группа 20"/>
            <p:cNvGrpSpPr/>
            <p:nvPr/>
          </p:nvGrpSpPr>
          <p:grpSpPr>
            <a:xfrm>
              <a:off x="44624" y="8388424"/>
              <a:ext cx="748356" cy="664177"/>
              <a:chOff x="5776988" y="8400072"/>
              <a:chExt cx="748356" cy="664177"/>
            </a:xfrm>
          </p:grpSpPr>
          <p:sp>
            <p:nvSpPr>
              <p:cNvPr id="22" name="Прямоугольник 21"/>
              <p:cNvSpPr/>
              <p:nvPr/>
            </p:nvSpPr>
            <p:spPr>
              <a:xfrm>
                <a:off x="5776988" y="8400072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5921004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924344563"/>
              </p:ext>
            </p:extLst>
          </p:nvPr>
        </p:nvGraphicFramePr>
        <p:xfrm>
          <a:off x="3446140" y="1403648"/>
          <a:ext cx="3096344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867725099"/>
              </p:ext>
            </p:extLst>
          </p:nvPr>
        </p:nvGraphicFramePr>
        <p:xfrm>
          <a:off x="3874245" y="5501137"/>
          <a:ext cx="2779656" cy="2854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26" name="Picture 2" descr="C:\Users\User\Desktop\Documents\В Минспорт сентябрь 2014\ПЗ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4" y="1547664"/>
            <a:ext cx="3312368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60" y="5809594"/>
            <a:ext cx="3340855" cy="2578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828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рапеция 81"/>
          <p:cNvSpPr/>
          <p:nvPr/>
        </p:nvSpPr>
        <p:spPr>
          <a:xfrm rot="16200000">
            <a:off x="3371755" y="938943"/>
            <a:ext cx="3284025" cy="2917292"/>
          </a:xfrm>
          <a:prstGeom prst="trapezoid">
            <a:avLst>
              <a:gd name="adj" fmla="val 22622"/>
            </a:avLst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7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рапеция 10"/>
          <p:cNvSpPr/>
          <p:nvPr/>
        </p:nvSpPr>
        <p:spPr>
          <a:xfrm rot="5400000" flipH="1">
            <a:off x="232781" y="843383"/>
            <a:ext cx="3284025" cy="3108412"/>
          </a:xfrm>
          <a:prstGeom prst="trapezoid">
            <a:avLst>
              <a:gd name="adj" fmla="val 21219"/>
            </a:avLst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7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66248" y="154150"/>
            <a:ext cx="5308191" cy="556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</a:t>
            </a:r>
          </a:p>
          <a:p>
            <a:pPr algn="ctr" fontAlgn="b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программы на 2019 год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5929" y="1480258"/>
            <a:ext cx="2935867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Массовый спорт</a:t>
            </a:r>
          </a:p>
          <a:p>
            <a:pPr marL="171450" indent="-171450">
              <a:buFontTx/>
              <a:buChar char="-"/>
              <a:defRPr/>
            </a:pPr>
            <a:r>
              <a:rPr lang="ru-RU" sz="1200" dirty="0" smtClean="0"/>
              <a:t>проведение </a:t>
            </a:r>
            <a:r>
              <a:rPr lang="ru-RU" sz="1200" dirty="0"/>
              <a:t>мероприятий </a:t>
            </a:r>
            <a:r>
              <a:rPr lang="ru-RU" sz="1200" dirty="0" smtClean="0"/>
              <a:t>85-го </a:t>
            </a:r>
            <a:r>
              <a:rPr lang="ru-RU" sz="1200" dirty="0"/>
              <a:t>традиционного Праздника </a:t>
            </a:r>
            <a:r>
              <a:rPr lang="ru-RU" sz="1200" dirty="0" smtClean="0"/>
              <a:t>Севера;</a:t>
            </a:r>
          </a:p>
          <a:p>
            <a:pPr marL="171450" indent="-171450">
              <a:buFontTx/>
              <a:buChar char="-"/>
              <a:defRPr/>
            </a:pPr>
            <a:r>
              <a:rPr lang="ru-RU" sz="1200" dirty="0"/>
              <a:t>проведение значимых физкультурных и спортивных мероприятий в </a:t>
            </a:r>
            <a:r>
              <a:rPr lang="ru-RU" sz="1200" dirty="0" smtClean="0"/>
              <a:t>регионе, в т.ч. 10 </a:t>
            </a:r>
            <a:r>
              <a:rPr lang="ru-RU" sz="1200" dirty="0"/>
              <a:t>массовых всероссийских </a:t>
            </a:r>
            <a:r>
              <a:rPr lang="ru-RU" sz="1200" dirty="0" smtClean="0"/>
              <a:t>мероприятий</a:t>
            </a:r>
            <a:r>
              <a:rPr lang="ru-RU" sz="1200" dirty="0"/>
              <a:t>.</a:t>
            </a:r>
          </a:p>
          <a:p>
            <a:pPr marL="171450" indent="-171450">
              <a:buFontTx/>
              <a:buChar char="-"/>
              <a:defRPr/>
            </a:pPr>
            <a:endParaRPr lang="ru-RU" sz="1200" dirty="0"/>
          </a:p>
          <a:p>
            <a:pPr marL="171450" indent="-171450" algn="ctr">
              <a:buFontTx/>
              <a:buChar char="-"/>
              <a:defRPr/>
            </a:pPr>
            <a:endParaRPr lang="ru-RU" sz="1200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3654130" y="1476522"/>
            <a:ext cx="282888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проекта «Спорт – норма жизни» на территории Мурманской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</a:p>
          <a:p>
            <a:pPr algn="ctr">
              <a:defRPr/>
            </a:pPr>
            <a:r>
              <a:rPr lang="ru-RU" sz="1200" dirty="0"/>
              <a:t>Основная цель проекта – доведение до 55% к 2024 году доли лиц, систематически занимающихся физической культурой и спортом.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4" name="Группа 83"/>
          <p:cNvGrpSpPr/>
          <p:nvPr/>
        </p:nvGrpSpPr>
        <p:grpSpPr>
          <a:xfrm rot="18102955">
            <a:off x="2338" y="541852"/>
            <a:ext cx="4324064" cy="3650401"/>
            <a:chOff x="1485367" y="2026401"/>
            <a:chExt cx="3359140" cy="2476120"/>
          </a:xfrm>
        </p:grpSpPr>
        <p:grpSp>
          <p:nvGrpSpPr>
            <p:cNvPr id="85" name="Группа 84"/>
            <p:cNvGrpSpPr/>
            <p:nvPr/>
          </p:nvGrpSpPr>
          <p:grpSpPr>
            <a:xfrm>
              <a:off x="1485367" y="2032420"/>
              <a:ext cx="2150523" cy="2470101"/>
              <a:chOff x="1485367" y="2032420"/>
              <a:chExt cx="2150523" cy="2470101"/>
            </a:xfrm>
          </p:grpSpPr>
          <p:cxnSp>
            <p:nvCxnSpPr>
              <p:cNvPr id="92" name="Прямая соединительная линия 91"/>
              <p:cNvCxnSpPr/>
              <p:nvPr/>
            </p:nvCxnSpPr>
            <p:spPr>
              <a:xfrm flipH="1" flipV="1">
                <a:off x="1916832" y="2268398"/>
                <a:ext cx="1241346" cy="2234123"/>
              </a:xfrm>
              <a:prstGeom prst="line">
                <a:avLst/>
              </a:prstGeom>
              <a:ln w="3175" cmpd="dbl">
                <a:solidFill>
                  <a:srgbClr val="0070C0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Прямая соединительная линия 92"/>
              <p:cNvCxnSpPr/>
              <p:nvPr/>
            </p:nvCxnSpPr>
            <p:spPr>
              <a:xfrm flipH="1" flipV="1">
                <a:off x="1485367" y="2564160"/>
                <a:ext cx="1677640" cy="1938361"/>
              </a:xfrm>
              <a:prstGeom prst="line">
                <a:avLst/>
              </a:prstGeom>
              <a:ln w="3175" cmpd="dbl">
                <a:solidFill>
                  <a:srgbClr val="0070C0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4" name="Группа 93"/>
              <p:cNvGrpSpPr/>
              <p:nvPr/>
            </p:nvGrpSpPr>
            <p:grpSpPr>
              <a:xfrm rot="1300709">
                <a:off x="1958250" y="2032420"/>
                <a:ext cx="1677640" cy="2234123"/>
                <a:chOff x="1637767" y="2420798"/>
                <a:chExt cx="1677640" cy="2234123"/>
              </a:xfrm>
            </p:grpSpPr>
            <p:cxnSp>
              <p:nvCxnSpPr>
                <p:cNvPr id="95" name="Прямая соединительная линия 94"/>
                <p:cNvCxnSpPr/>
                <p:nvPr/>
              </p:nvCxnSpPr>
              <p:spPr>
                <a:xfrm flipH="1" flipV="1">
                  <a:off x="2069232" y="2420798"/>
                  <a:ext cx="1241346" cy="2234123"/>
                </a:xfrm>
                <a:prstGeom prst="line">
                  <a:avLst/>
                </a:prstGeom>
                <a:ln w="3175" cmpd="dbl">
                  <a:solidFill>
                    <a:srgbClr val="0070C0"/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Прямая соединительная линия 95"/>
                <p:cNvCxnSpPr/>
                <p:nvPr/>
              </p:nvCxnSpPr>
              <p:spPr>
                <a:xfrm flipH="1" flipV="1">
                  <a:off x="1637767" y="2716560"/>
                  <a:ext cx="1677640" cy="1938361"/>
                </a:xfrm>
                <a:prstGeom prst="line">
                  <a:avLst/>
                </a:prstGeom>
                <a:ln w="3175" cmpd="dbl">
                  <a:solidFill>
                    <a:srgbClr val="0070C0"/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6" name="Группа 85"/>
            <p:cNvGrpSpPr/>
            <p:nvPr/>
          </p:nvGrpSpPr>
          <p:grpSpPr>
            <a:xfrm flipH="1">
              <a:off x="2693984" y="2026401"/>
              <a:ext cx="2150523" cy="2470101"/>
              <a:chOff x="1485367" y="2032420"/>
              <a:chExt cx="2150523" cy="2470101"/>
            </a:xfrm>
          </p:grpSpPr>
          <p:cxnSp>
            <p:nvCxnSpPr>
              <p:cNvPr id="87" name="Прямая соединительная линия 86"/>
              <p:cNvCxnSpPr/>
              <p:nvPr/>
            </p:nvCxnSpPr>
            <p:spPr>
              <a:xfrm flipH="1" flipV="1">
                <a:off x="1916832" y="2268398"/>
                <a:ext cx="1241346" cy="2234123"/>
              </a:xfrm>
              <a:prstGeom prst="line">
                <a:avLst/>
              </a:prstGeom>
              <a:ln w="3175" cmpd="dbl">
                <a:solidFill>
                  <a:srgbClr val="0070C0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Прямая соединительная линия 87"/>
              <p:cNvCxnSpPr/>
              <p:nvPr/>
            </p:nvCxnSpPr>
            <p:spPr>
              <a:xfrm flipH="1" flipV="1">
                <a:off x="1485367" y="2564160"/>
                <a:ext cx="1677640" cy="1938361"/>
              </a:xfrm>
              <a:prstGeom prst="line">
                <a:avLst/>
              </a:prstGeom>
              <a:ln w="3175" cmpd="dbl">
                <a:solidFill>
                  <a:srgbClr val="0070C0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9" name="Группа 88"/>
              <p:cNvGrpSpPr/>
              <p:nvPr/>
            </p:nvGrpSpPr>
            <p:grpSpPr>
              <a:xfrm rot="1300709">
                <a:off x="1958250" y="2032420"/>
                <a:ext cx="1677640" cy="2234123"/>
                <a:chOff x="1637767" y="2420798"/>
                <a:chExt cx="1677640" cy="2234123"/>
              </a:xfrm>
            </p:grpSpPr>
            <p:cxnSp>
              <p:nvCxnSpPr>
                <p:cNvPr id="90" name="Прямая соединительная линия 89"/>
                <p:cNvCxnSpPr/>
                <p:nvPr/>
              </p:nvCxnSpPr>
              <p:spPr>
                <a:xfrm flipH="1" flipV="1">
                  <a:off x="2069232" y="2420798"/>
                  <a:ext cx="1241346" cy="2234123"/>
                </a:xfrm>
                <a:prstGeom prst="line">
                  <a:avLst/>
                </a:prstGeom>
                <a:ln w="3175" cmpd="dbl">
                  <a:solidFill>
                    <a:srgbClr val="0070C0"/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Прямая соединительная линия 90"/>
                <p:cNvCxnSpPr/>
                <p:nvPr/>
              </p:nvCxnSpPr>
              <p:spPr>
                <a:xfrm flipH="1" flipV="1">
                  <a:off x="1637767" y="2716560"/>
                  <a:ext cx="1677640" cy="1938361"/>
                </a:xfrm>
                <a:prstGeom prst="line">
                  <a:avLst/>
                </a:prstGeom>
                <a:ln w="3175" cmpd="dbl">
                  <a:solidFill>
                    <a:srgbClr val="0070C0"/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97" name="Группа 96"/>
          <p:cNvGrpSpPr/>
          <p:nvPr/>
        </p:nvGrpSpPr>
        <p:grpSpPr>
          <a:xfrm rot="14255756" flipH="1" flipV="1">
            <a:off x="2794448" y="335364"/>
            <a:ext cx="4324064" cy="3845911"/>
            <a:chOff x="1485367" y="1902758"/>
            <a:chExt cx="3359140" cy="2599763"/>
          </a:xfrm>
        </p:grpSpPr>
        <p:grpSp>
          <p:nvGrpSpPr>
            <p:cNvPr id="98" name="Группа 97"/>
            <p:cNvGrpSpPr/>
            <p:nvPr/>
          </p:nvGrpSpPr>
          <p:grpSpPr>
            <a:xfrm>
              <a:off x="1485367" y="2032420"/>
              <a:ext cx="2150523" cy="2470101"/>
              <a:chOff x="1485367" y="2032420"/>
              <a:chExt cx="2150523" cy="2470101"/>
            </a:xfrm>
          </p:grpSpPr>
          <p:cxnSp>
            <p:nvCxnSpPr>
              <p:cNvPr id="105" name="Прямая соединительная линия 104"/>
              <p:cNvCxnSpPr/>
              <p:nvPr/>
            </p:nvCxnSpPr>
            <p:spPr>
              <a:xfrm flipH="1" flipV="1">
                <a:off x="1916832" y="2268398"/>
                <a:ext cx="1241346" cy="2234123"/>
              </a:xfrm>
              <a:prstGeom prst="line">
                <a:avLst/>
              </a:prstGeom>
              <a:ln w="3175" cmpd="dbl">
                <a:solidFill>
                  <a:schemeClr val="accent2">
                    <a:lumMod val="75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Прямая соединительная линия 105"/>
              <p:cNvCxnSpPr/>
              <p:nvPr/>
            </p:nvCxnSpPr>
            <p:spPr>
              <a:xfrm flipH="1" flipV="1">
                <a:off x="1485367" y="2564160"/>
                <a:ext cx="1677640" cy="1938361"/>
              </a:xfrm>
              <a:prstGeom prst="line">
                <a:avLst/>
              </a:prstGeom>
              <a:ln w="3175" cmpd="dbl">
                <a:solidFill>
                  <a:schemeClr val="accent2">
                    <a:lumMod val="75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7" name="Группа 106"/>
              <p:cNvGrpSpPr/>
              <p:nvPr/>
            </p:nvGrpSpPr>
            <p:grpSpPr>
              <a:xfrm rot="1300709">
                <a:off x="1958250" y="2032420"/>
                <a:ext cx="1677640" cy="2234123"/>
                <a:chOff x="1637767" y="2420798"/>
                <a:chExt cx="1677640" cy="2234123"/>
              </a:xfrm>
            </p:grpSpPr>
            <p:cxnSp>
              <p:nvCxnSpPr>
                <p:cNvPr id="108" name="Прямая соединительная линия 107"/>
                <p:cNvCxnSpPr/>
                <p:nvPr/>
              </p:nvCxnSpPr>
              <p:spPr>
                <a:xfrm flipH="1" flipV="1">
                  <a:off x="2069232" y="2420798"/>
                  <a:ext cx="1241346" cy="2234123"/>
                </a:xfrm>
                <a:prstGeom prst="line">
                  <a:avLst/>
                </a:prstGeom>
                <a:ln w="3175" cmpd="dbl">
                  <a:solidFill>
                    <a:schemeClr val="accent2">
                      <a:lumMod val="75000"/>
                    </a:schemeClr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Прямая соединительная линия 108"/>
                <p:cNvCxnSpPr/>
                <p:nvPr/>
              </p:nvCxnSpPr>
              <p:spPr>
                <a:xfrm flipH="1" flipV="1">
                  <a:off x="1637767" y="2716560"/>
                  <a:ext cx="1677640" cy="1938361"/>
                </a:xfrm>
                <a:prstGeom prst="line">
                  <a:avLst/>
                </a:prstGeom>
                <a:ln w="3175" cmpd="dbl">
                  <a:solidFill>
                    <a:schemeClr val="accent2">
                      <a:lumMod val="75000"/>
                    </a:schemeClr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9" name="Группа 98"/>
            <p:cNvGrpSpPr/>
            <p:nvPr/>
          </p:nvGrpSpPr>
          <p:grpSpPr>
            <a:xfrm flipH="1">
              <a:off x="2670310" y="1902758"/>
              <a:ext cx="2174197" cy="2593744"/>
              <a:chOff x="1485367" y="1908777"/>
              <a:chExt cx="2174197" cy="2593744"/>
            </a:xfrm>
          </p:grpSpPr>
          <p:cxnSp>
            <p:nvCxnSpPr>
              <p:cNvPr id="100" name="Прямая соединительная линия 99"/>
              <p:cNvCxnSpPr/>
              <p:nvPr/>
            </p:nvCxnSpPr>
            <p:spPr>
              <a:xfrm flipH="1" flipV="1">
                <a:off x="1916832" y="2268398"/>
                <a:ext cx="1241346" cy="2234123"/>
              </a:xfrm>
              <a:prstGeom prst="line">
                <a:avLst/>
              </a:prstGeom>
              <a:ln w="3175" cmpd="dbl">
                <a:solidFill>
                  <a:schemeClr val="accent2">
                    <a:lumMod val="75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Прямая соединительная линия 100"/>
              <p:cNvCxnSpPr/>
              <p:nvPr/>
            </p:nvCxnSpPr>
            <p:spPr>
              <a:xfrm flipH="1" flipV="1">
                <a:off x="1485367" y="2564160"/>
                <a:ext cx="1677640" cy="1938361"/>
              </a:xfrm>
              <a:prstGeom prst="line">
                <a:avLst/>
              </a:prstGeom>
              <a:ln w="3175" cmpd="dbl">
                <a:solidFill>
                  <a:schemeClr val="accent2">
                    <a:lumMod val="75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2" name="Группа 101"/>
              <p:cNvGrpSpPr/>
              <p:nvPr/>
            </p:nvGrpSpPr>
            <p:grpSpPr>
              <a:xfrm rot="1300709">
                <a:off x="1981924" y="1908777"/>
                <a:ext cx="1677640" cy="2362299"/>
                <a:chOff x="1637767" y="2292622"/>
                <a:chExt cx="1677640" cy="2362299"/>
              </a:xfrm>
            </p:grpSpPr>
            <p:cxnSp>
              <p:nvCxnSpPr>
                <p:cNvPr id="103" name="Прямая соединительная линия 102"/>
                <p:cNvCxnSpPr/>
                <p:nvPr/>
              </p:nvCxnSpPr>
              <p:spPr>
                <a:xfrm flipH="1" flipV="1">
                  <a:off x="2037614" y="2292622"/>
                  <a:ext cx="1241346" cy="2234123"/>
                </a:xfrm>
                <a:prstGeom prst="line">
                  <a:avLst/>
                </a:prstGeom>
                <a:ln w="3175" cmpd="dbl">
                  <a:solidFill>
                    <a:schemeClr val="accent2">
                      <a:lumMod val="75000"/>
                    </a:schemeClr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Прямая соединительная линия 103"/>
                <p:cNvCxnSpPr/>
                <p:nvPr/>
              </p:nvCxnSpPr>
              <p:spPr>
                <a:xfrm flipH="1" flipV="1">
                  <a:off x="1637767" y="2716560"/>
                  <a:ext cx="1677640" cy="1938361"/>
                </a:xfrm>
                <a:prstGeom prst="line">
                  <a:avLst/>
                </a:prstGeom>
                <a:ln w="3175" cmpd="dbl">
                  <a:solidFill>
                    <a:schemeClr val="accent2">
                      <a:lumMod val="75000"/>
                    </a:schemeClr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72" name="Группа 71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75" name="Группа 74"/>
            <p:cNvGrpSpPr/>
            <p:nvPr/>
          </p:nvGrpSpPr>
          <p:grpSpPr>
            <a:xfrm>
              <a:off x="6132606" y="8388424"/>
              <a:ext cx="691804" cy="664177"/>
              <a:chOff x="6093296" y="8400072"/>
              <a:chExt cx="691804" cy="664177"/>
            </a:xfrm>
          </p:grpSpPr>
          <p:sp>
            <p:nvSpPr>
              <p:cNvPr id="80" name="Прямоугольник 79"/>
              <p:cNvSpPr/>
              <p:nvPr/>
            </p:nvSpPr>
            <p:spPr>
              <a:xfrm>
                <a:off x="6353052" y="8400072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1" name="Прямоугольник 80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5" name="Прямоугольник 124"/>
              <p:cNvSpPr/>
              <p:nvPr/>
            </p:nvSpPr>
            <p:spPr>
              <a:xfrm>
                <a:off x="6237312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</a:p>
            </p:txBody>
          </p:sp>
        </p:grpSp>
      </p:grpSp>
      <p:sp>
        <p:nvSpPr>
          <p:cNvPr id="128" name="Трапеция 127"/>
          <p:cNvSpPr/>
          <p:nvPr/>
        </p:nvSpPr>
        <p:spPr>
          <a:xfrm rot="16200000">
            <a:off x="-560509" y="4642526"/>
            <a:ext cx="4788298" cy="3016314"/>
          </a:xfrm>
          <a:prstGeom prst="trapezoid">
            <a:avLst>
              <a:gd name="adj" fmla="val 22622"/>
            </a:avLst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7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Трапеция 128"/>
          <p:cNvSpPr/>
          <p:nvPr/>
        </p:nvSpPr>
        <p:spPr>
          <a:xfrm rot="5400000">
            <a:off x="3216066" y="4066086"/>
            <a:ext cx="3581276" cy="2903166"/>
          </a:xfrm>
          <a:prstGeom prst="trapezoid">
            <a:avLst>
              <a:gd name="adj" fmla="val 22622"/>
            </a:avLst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7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0" name="Прямоугольник 129"/>
          <p:cNvSpPr/>
          <p:nvPr/>
        </p:nvSpPr>
        <p:spPr>
          <a:xfrm>
            <a:off x="336347" y="4208354"/>
            <a:ext cx="308399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Развитие спортивной                      	инфраструктуры</a:t>
            </a:r>
          </a:p>
          <a:p>
            <a:pPr algn="just">
              <a:defRPr/>
            </a:pPr>
            <a:r>
              <a:rPr lang="ru-RU" sz="1200" dirty="0" smtClean="0"/>
              <a:t>- установка 5 спортивных </a:t>
            </a:r>
            <a:r>
              <a:rPr lang="ru-RU" sz="1200" dirty="0"/>
              <a:t>площадок </a:t>
            </a:r>
            <a:r>
              <a:rPr lang="ru-RU" sz="1200" dirty="0" smtClean="0"/>
              <a:t>в </a:t>
            </a:r>
          </a:p>
          <a:p>
            <a:pPr algn="just">
              <a:defRPr/>
            </a:pPr>
            <a:r>
              <a:rPr lang="ru-RU" sz="1200" dirty="0" smtClean="0"/>
              <a:t>муниципальных образованиях региона;</a:t>
            </a:r>
          </a:p>
          <a:p>
            <a:pPr algn="just"/>
            <a:r>
              <a:rPr lang="ru-RU" sz="1200" dirty="0" smtClean="0"/>
              <a:t>- завершение </a:t>
            </a:r>
            <a:r>
              <a:rPr lang="ru-RU" sz="1200" dirty="0"/>
              <a:t>предпроектных работ и </a:t>
            </a:r>
            <a:r>
              <a:rPr lang="ru-RU" sz="1200" dirty="0" smtClean="0"/>
              <a:t>планировки </a:t>
            </a:r>
            <a:r>
              <a:rPr lang="ru-RU" sz="1200" dirty="0"/>
              <a:t>территории в целях создания </a:t>
            </a:r>
            <a:r>
              <a:rPr lang="ru-RU" sz="1200" dirty="0" smtClean="0"/>
              <a:t>спортивно - досугового </a:t>
            </a:r>
            <a:r>
              <a:rPr lang="ru-RU" sz="1200" dirty="0"/>
              <a:t>многофункционального центра на территории г. Мурманска;</a:t>
            </a:r>
          </a:p>
          <a:p>
            <a:pPr algn="just"/>
            <a:r>
              <a:rPr lang="ru-RU" sz="1200" dirty="0"/>
              <a:t>- ввод в эксплуатацию физкультурно-оздоровительного комплекса в                г. Полярные Зори, межшкольного стадиона в г. Мурманске, крытого катка с искусственным льдом в г. Кировске; </a:t>
            </a:r>
          </a:p>
          <a:p>
            <a:pPr algn="just"/>
            <a:r>
              <a:rPr lang="ru-RU" sz="1200" dirty="0"/>
              <a:t>- завершение работ по укладке искусственных покрытий футбольных полей в п. Никель, городах Мурманск и Апатиты;</a:t>
            </a:r>
          </a:p>
          <a:p>
            <a:pPr marL="171450" indent="-171450">
              <a:buFontTx/>
              <a:buChar char="-"/>
            </a:pPr>
            <a:r>
              <a:rPr lang="ru-RU" sz="1200" dirty="0" smtClean="0"/>
              <a:t>проведение </a:t>
            </a:r>
            <a:r>
              <a:rPr lang="ru-RU" sz="1200" dirty="0"/>
              <a:t>модернизации стадиона </a:t>
            </a:r>
            <a:r>
              <a:rPr lang="ru-RU" sz="1200" dirty="0" smtClean="0"/>
              <a:t>      	                 Дворца </a:t>
            </a:r>
            <a:r>
              <a:rPr lang="ru-RU" sz="1200" dirty="0"/>
              <a:t>спорта в </a:t>
            </a:r>
            <a:endParaRPr lang="ru-RU" sz="1200" dirty="0" smtClean="0"/>
          </a:p>
          <a:p>
            <a:r>
              <a:rPr lang="ru-RU" sz="1200" dirty="0" smtClean="0"/>
              <a:t>                                           г</a:t>
            </a:r>
            <a:r>
              <a:rPr lang="ru-RU" sz="1200" dirty="0"/>
              <a:t>. </a:t>
            </a:r>
            <a:r>
              <a:rPr lang="ru-RU" sz="1200" dirty="0" smtClean="0"/>
              <a:t>Кандалакше</a:t>
            </a:r>
            <a:endParaRPr lang="ru-RU" sz="1200" dirty="0"/>
          </a:p>
          <a:p>
            <a:pPr marL="171450" indent="-171450" algn="ctr">
              <a:buFontTx/>
              <a:buChar char="-"/>
              <a:defRPr/>
            </a:pPr>
            <a:endParaRPr lang="ru-RU" sz="1200" dirty="0"/>
          </a:p>
          <a:p>
            <a:pPr marL="171450" indent="-171450" algn="ctr">
              <a:buFontTx/>
              <a:buChar char="-"/>
              <a:defRPr/>
            </a:pPr>
            <a:endParaRPr lang="ru-RU" sz="1200" dirty="0"/>
          </a:p>
        </p:txBody>
      </p:sp>
      <p:sp>
        <p:nvSpPr>
          <p:cNvPr id="131" name="Прямоугольник 130"/>
          <p:cNvSpPr/>
          <p:nvPr/>
        </p:nvSpPr>
        <p:spPr>
          <a:xfrm>
            <a:off x="3654129" y="4293490"/>
            <a:ext cx="28288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Развитие студенческого и школьного спорта</a:t>
            </a:r>
          </a:p>
          <a:p>
            <a:pPr algn="ctr">
              <a:defRPr/>
            </a:pPr>
            <a:endParaRPr lang="ru-RU" sz="1400" b="1" dirty="0"/>
          </a:p>
          <a:p>
            <a:pPr algn="r">
              <a:defRPr/>
            </a:pPr>
            <a:r>
              <a:rPr lang="ru-RU" sz="1200" dirty="0" smtClean="0"/>
              <a:t>реализация </a:t>
            </a:r>
            <a:r>
              <a:rPr lang="ru-RU" sz="1200" dirty="0"/>
              <a:t>1-го этапа «дорожной карты» по развитию студенческого и школьного спорта в Мурманской области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pic>
        <p:nvPicPr>
          <p:cNvPr id="1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421" y="3020912"/>
            <a:ext cx="12954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5" descr="E:\IMG_80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230" y="6344943"/>
            <a:ext cx="2760132" cy="218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48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-42148" y="99015"/>
            <a:ext cx="6318770" cy="1127781"/>
          </a:xfrm>
          <a:prstGeom prst="homePlate">
            <a:avLst>
              <a:gd name="adj" fmla="val 12955"/>
            </a:avLst>
          </a:prstGeom>
          <a:gradFill flip="none" rotWithShape="1">
            <a:gsLst>
              <a:gs pos="0">
                <a:srgbClr val="FFFF00">
                  <a:alpha val="1000"/>
                  <a:lumMod val="65000"/>
                  <a:lumOff val="35000"/>
                </a:srgbClr>
              </a:gs>
              <a:gs pos="71000">
                <a:srgbClr val="0070C0">
                  <a:shade val="67500"/>
                  <a:satMod val="115000"/>
                  <a:alpha val="53000"/>
                  <a:lumMod val="91000"/>
                  <a:lumOff val="9000"/>
                </a:srgbClr>
              </a:gs>
              <a:gs pos="100000">
                <a:srgbClr val="0070C0">
                  <a:shade val="100000"/>
                  <a:satMod val="115000"/>
                  <a:lumMod val="86000"/>
                </a:srgbClr>
              </a:gs>
            </a:gsLst>
            <a:lin ang="10800000" scaled="1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Владимир Путин поздравил &quot;Литературную газету&quot; с 85-летием - Новости культуры - Твойфорум.рф - форум Москвы и Москов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0648" y="131851"/>
            <a:ext cx="2305092" cy="151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 38"/>
          <p:cNvSpPr/>
          <p:nvPr/>
        </p:nvSpPr>
        <p:spPr>
          <a:xfrm>
            <a:off x="2025089" y="1264890"/>
            <a:ext cx="48245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/>
                </a:solidFill>
                <a:latin typeface="Segoe Script" panose="020B0504020000000003" pitchFamily="34" charset="0"/>
                <a:ea typeface="Gulim" pitchFamily="34" charset="-127"/>
                <a:cs typeface="Times New Roman" pitchFamily="18" charset="0"/>
              </a:rPr>
              <a:t>Ожидаемые результаты. в 2019 году.</a:t>
            </a:r>
            <a:endParaRPr lang="ru-RU" sz="1600" dirty="0">
              <a:solidFill>
                <a:schemeClr val="tx2"/>
              </a:solidFill>
              <a:latin typeface="Segoe Script" panose="020B0504020000000003" pitchFamily="34" charset="0"/>
              <a:ea typeface="Gulim" pitchFamily="34" charset="-127"/>
              <a:cs typeface="Times New Roman" pitchFamily="18" charset="0"/>
            </a:endParaRPr>
          </a:p>
        </p:txBody>
      </p:sp>
      <p:pic>
        <p:nvPicPr>
          <p:cNvPr id="1044" name="Picture 20" descr="История развития флага РФ :: ФКУ ИК-3 УФСИН России по Курской области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73" y="1619672"/>
            <a:ext cx="2827195" cy="8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2450049" y="357152"/>
            <a:ext cx="42787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Реализация Указов Президента РФ от 07.05.2012 </a:t>
            </a:r>
          </a:p>
        </p:txBody>
      </p:sp>
      <p:grpSp>
        <p:nvGrpSpPr>
          <p:cNvPr id="96" name="Группа 95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97" name="Рисунок 9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98" name="Рисунок 9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99" name="Группа 98"/>
            <p:cNvGrpSpPr/>
            <p:nvPr/>
          </p:nvGrpSpPr>
          <p:grpSpPr>
            <a:xfrm>
              <a:off x="44624" y="8388424"/>
              <a:ext cx="748356" cy="664177"/>
              <a:chOff x="5776988" y="8400072"/>
              <a:chExt cx="748356" cy="664177"/>
            </a:xfrm>
          </p:grpSpPr>
          <p:sp>
            <p:nvSpPr>
              <p:cNvPr id="100" name="Прямоугольник 99"/>
              <p:cNvSpPr/>
              <p:nvPr/>
            </p:nvSpPr>
            <p:spPr>
              <a:xfrm>
                <a:off x="5776988" y="8400072"/>
                <a:ext cx="432048" cy="432048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1" name="Прямоугольник 100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" name="Прямоугольник 101"/>
              <p:cNvSpPr/>
              <p:nvPr/>
            </p:nvSpPr>
            <p:spPr>
              <a:xfrm>
                <a:off x="5921004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" name="Прямоугольник 1"/>
          <p:cNvSpPr/>
          <p:nvPr/>
        </p:nvSpPr>
        <p:spPr>
          <a:xfrm>
            <a:off x="315666" y="2448744"/>
            <a:ext cx="3284092" cy="111514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thickThin">
            <a:prstDash val="sysDot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Доля обучающихся и студентов, систематически </a:t>
            </a:r>
            <a:r>
              <a:rPr lang="ru-RU" sz="1400" dirty="0" smtClean="0">
                <a:solidFill>
                  <a:schemeClr val="tx1"/>
                </a:solidFill>
              </a:rPr>
              <a:t>занимающихся </a:t>
            </a:r>
            <a:r>
              <a:rPr lang="ru-RU" sz="1400" dirty="0">
                <a:solidFill>
                  <a:schemeClr val="tx1"/>
                </a:solidFill>
              </a:rPr>
              <a:t>физической культурой и спортом, в общей численности обучающихся и студентов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82055" y="4324908"/>
            <a:ext cx="3284092" cy="111514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thickThin">
            <a:prstDash val="sysDot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Единовременная </a:t>
            </a:r>
            <a:r>
              <a:rPr lang="ru-RU" sz="1400" dirty="0">
                <a:solidFill>
                  <a:schemeClr val="tx1"/>
                </a:solidFill>
              </a:rPr>
              <a:t>пропускная способность объектов </a:t>
            </a:r>
            <a:r>
              <a:rPr lang="ru-RU" sz="1400" dirty="0" smtClean="0">
                <a:solidFill>
                  <a:schemeClr val="tx1"/>
                </a:solidFill>
              </a:rPr>
              <a:t>спорта, к всероссийскому нормативу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00758" y="6075622"/>
            <a:ext cx="3284092" cy="111514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thickThin">
            <a:prstDash val="sysDot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Количество спортивных сооружений, ед. на 100 тыс. человек населения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74656" y="2601144"/>
            <a:ext cx="1092789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9BAE"/>
                </a:solidFill>
                <a:latin typeface="Segoe Script" pitchFamily="34" charset="0"/>
              </a:rPr>
              <a:t>94,6%</a:t>
            </a:r>
            <a:endParaRPr lang="ru-RU" sz="2000" dirty="0">
              <a:solidFill>
                <a:srgbClr val="009BAE"/>
              </a:solidFill>
              <a:latin typeface="Segoe Script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362221" y="4425280"/>
            <a:ext cx="1105223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6A2D97"/>
                </a:solidFill>
                <a:latin typeface="Segoe Script" pitchFamily="34" charset="0"/>
              </a:rPr>
              <a:t>45,3 %</a:t>
            </a:r>
            <a:endParaRPr lang="ru-RU" dirty="0">
              <a:solidFill>
                <a:srgbClr val="6A2D97"/>
              </a:solidFill>
              <a:latin typeface="Segoe Script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374657" y="6175994"/>
            <a:ext cx="1225704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Segoe Script" pitchFamily="34" charset="0"/>
              </a:rPr>
              <a:t>169,8%</a:t>
            </a:r>
            <a:endParaRPr lang="ru-RU" dirty="0">
              <a:solidFill>
                <a:srgbClr val="C00000"/>
              </a:solidFill>
              <a:latin typeface="Segoe Script" pitchFamily="34" charset="0"/>
            </a:endParaRPr>
          </a:p>
        </p:txBody>
      </p:sp>
      <p:sp>
        <p:nvSpPr>
          <p:cNvPr id="6" name="Равно 5"/>
          <p:cNvSpPr/>
          <p:nvPr/>
        </p:nvSpPr>
        <p:spPr>
          <a:xfrm>
            <a:off x="4271034" y="6404594"/>
            <a:ext cx="914400" cy="457200"/>
          </a:xfrm>
          <a:prstGeom prst="mathEqua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Равно 23"/>
          <p:cNvSpPr/>
          <p:nvPr/>
        </p:nvSpPr>
        <p:spPr>
          <a:xfrm>
            <a:off x="4271034" y="4653880"/>
            <a:ext cx="914400" cy="457200"/>
          </a:xfrm>
          <a:prstGeom prst="mathEqua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Равно 24"/>
          <p:cNvSpPr/>
          <p:nvPr/>
        </p:nvSpPr>
        <p:spPr>
          <a:xfrm>
            <a:off x="4267788" y="2829744"/>
            <a:ext cx="914400" cy="457200"/>
          </a:xfrm>
          <a:prstGeom prst="mathEqua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79" y="7749531"/>
            <a:ext cx="1514670" cy="1214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520" y="7749531"/>
            <a:ext cx="1748837" cy="11708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/>
            </a:solidFill>
          </a:ln>
          <a:effectLst/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615" y="7749531"/>
            <a:ext cx="1681831" cy="11708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062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1665" y="340741"/>
            <a:ext cx="4020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Подведомственные организации </a:t>
            </a:r>
          </a:p>
        </p:txBody>
      </p:sp>
      <p:grpSp>
        <p:nvGrpSpPr>
          <p:cNvPr id="39" name="Группа 38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45" name="Группа 44"/>
            <p:cNvGrpSpPr/>
            <p:nvPr/>
          </p:nvGrpSpPr>
          <p:grpSpPr>
            <a:xfrm>
              <a:off x="44624" y="8388424"/>
              <a:ext cx="748356" cy="664177"/>
              <a:chOff x="5776988" y="8400072"/>
              <a:chExt cx="748356" cy="664177"/>
            </a:xfrm>
          </p:grpSpPr>
          <p:sp>
            <p:nvSpPr>
              <p:cNvPr id="46" name="Прямоугольник 45"/>
              <p:cNvSpPr/>
              <p:nvPr/>
            </p:nvSpPr>
            <p:spPr>
              <a:xfrm>
                <a:off x="5776988" y="8400072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5921004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49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32" y="395536"/>
            <a:ext cx="1051844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924" y="459604"/>
            <a:ext cx="921905" cy="73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88640" y="1610827"/>
            <a:ext cx="4968552" cy="619108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ГАУМО </a:t>
            </a:r>
            <a:r>
              <a:rPr lang="ru-RU" dirty="0" smtClean="0">
                <a:solidFill>
                  <a:schemeClr val="tx1"/>
                </a:solidFill>
              </a:rPr>
              <a:t>«Центр </a:t>
            </a:r>
            <a:r>
              <a:rPr lang="ru-RU" dirty="0">
                <a:solidFill>
                  <a:schemeClr val="tx1"/>
                </a:solidFill>
              </a:rPr>
              <a:t>спортивной </a:t>
            </a:r>
            <a:r>
              <a:rPr lang="ru-RU" dirty="0" smtClean="0">
                <a:solidFill>
                  <a:schemeClr val="tx1"/>
                </a:solidFill>
              </a:rPr>
              <a:t>подготовки»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5234" y="2502672"/>
            <a:ext cx="4968552" cy="538255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ГАУМО «Комплексная  СШОР»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5234" y="3330433"/>
            <a:ext cx="4968552" cy="585111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ГАУМО «МО СШОР </a:t>
            </a:r>
            <a:r>
              <a:rPr lang="ru-RU" dirty="0">
                <a:solidFill>
                  <a:schemeClr val="tx1"/>
                </a:solidFill>
              </a:rPr>
              <a:t>по </a:t>
            </a:r>
            <a:r>
              <a:rPr lang="ru-RU" dirty="0" smtClean="0">
                <a:solidFill>
                  <a:schemeClr val="tx1"/>
                </a:solidFill>
              </a:rPr>
              <a:t>ЗВС»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15234" y="4179085"/>
            <a:ext cx="4968552" cy="665722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ГАУМО «Мончегорская СШОР </a:t>
            </a:r>
            <a:r>
              <a:rPr lang="ru-RU" dirty="0">
                <a:solidFill>
                  <a:schemeClr val="tx1"/>
                </a:solidFill>
              </a:rPr>
              <a:t>по горнолыжному </a:t>
            </a:r>
            <a:r>
              <a:rPr lang="ru-RU" dirty="0" smtClean="0">
                <a:solidFill>
                  <a:schemeClr val="tx1"/>
                </a:solidFill>
              </a:rPr>
              <a:t>спорту»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15234" y="5122966"/>
            <a:ext cx="4968552" cy="640570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ГАУМО «Кировская СШОР </a:t>
            </a:r>
            <a:r>
              <a:rPr lang="ru-RU" dirty="0">
                <a:solidFill>
                  <a:schemeClr val="tx1"/>
                </a:solidFill>
              </a:rPr>
              <a:t>по горнолыжному </a:t>
            </a:r>
            <a:r>
              <a:rPr lang="ru-RU" dirty="0" smtClean="0">
                <a:solidFill>
                  <a:schemeClr val="tx1"/>
                </a:solidFill>
              </a:rPr>
              <a:t>спорту»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15234" y="5996630"/>
            <a:ext cx="4968552" cy="504056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ГАУМО «МОСШОР»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96752" y="8429883"/>
            <a:ext cx="5256584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Более подробная информация на сайте: </a:t>
            </a:r>
            <a:r>
              <a:rPr lang="en-US" sz="1200" dirty="0" smtClean="0">
                <a:solidFill>
                  <a:schemeClr val="tx1"/>
                </a:solidFill>
              </a:rPr>
              <a:t>www.murmansport.ru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15234" y="6789402"/>
            <a:ext cx="4968552" cy="504056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ГБУДО «МО ДЮСШ»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15234" y="7582175"/>
            <a:ext cx="4968552" cy="619108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ГОУП «УСЦ»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04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1665" y="340741"/>
            <a:ext cx="4020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Смотры-конкурсы </a:t>
            </a:r>
          </a:p>
        </p:txBody>
      </p:sp>
      <p:grpSp>
        <p:nvGrpSpPr>
          <p:cNvPr id="39" name="Группа 38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45" name="Группа 44"/>
            <p:cNvGrpSpPr/>
            <p:nvPr/>
          </p:nvGrpSpPr>
          <p:grpSpPr>
            <a:xfrm>
              <a:off x="44624" y="8388424"/>
              <a:ext cx="748356" cy="664177"/>
              <a:chOff x="5776988" y="8400072"/>
              <a:chExt cx="748356" cy="664177"/>
            </a:xfrm>
          </p:grpSpPr>
          <p:sp>
            <p:nvSpPr>
              <p:cNvPr id="46" name="Прямоугольник 45"/>
              <p:cNvSpPr/>
              <p:nvPr/>
            </p:nvSpPr>
            <p:spPr>
              <a:xfrm>
                <a:off x="5776988" y="8400072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5921004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49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32" y="395536"/>
            <a:ext cx="1051844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924" y="459604"/>
            <a:ext cx="921905" cy="73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64232" y="2843808"/>
            <a:ext cx="6741368" cy="1800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ctr">
              <a:buFontTx/>
              <a:buChar char="-"/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 на </a:t>
            </a:r>
            <a:r>
              <a:rPr lang="ru-RU" sz="1800" dirty="0">
                <a:solidFill>
                  <a:schemeClr val="tx1"/>
                </a:solidFill>
              </a:rPr>
              <a:t>лучшую постановку физкультурно-спортивной работы </a:t>
            </a:r>
            <a:r>
              <a:rPr lang="ru-RU" sz="1800" dirty="0" smtClean="0">
                <a:solidFill>
                  <a:schemeClr val="tx1"/>
                </a:solidFill>
              </a:rPr>
              <a:t>среди</a:t>
            </a:r>
          </a:p>
          <a:p>
            <a:pPr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предприятий, учреждений и организаций; </a:t>
            </a:r>
          </a:p>
          <a:p>
            <a:pPr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    </a:t>
            </a:r>
            <a:r>
              <a:rPr lang="ru-RU" sz="1800" dirty="0">
                <a:solidFill>
                  <a:schemeClr val="tx1"/>
                </a:solidFill>
              </a:rPr>
              <a:t>-   на лучшую </a:t>
            </a:r>
            <a:r>
              <a:rPr lang="ru-RU" sz="1800" dirty="0" smtClean="0">
                <a:solidFill>
                  <a:schemeClr val="tx1"/>
                </a:solidFill>
              </a:rPr>
              <a:t>организацию работы в муниципалитетах.</a:t>
            </a:r>
          </a:p>
          <a:p>
            <a:pPr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    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20" name="Рисунок 6" descr="D:\РАБОТА _!№\фото\норвегия и открытие площадки\DSC0117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9" y="5436095"/>
            <a:ext cx="3160457" cy="280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04664" y="1547664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Segoe Script" pitchFamily="34" charset="0"/>
                <a:cs typeface="Times New Roman" panose="02020603050405020304" pitchFamily="18" charset="0"/>
              </a:rPr>
              <a:t>Ежегодно Комитетом по физической культуре и спорту проводятся следующие смотры-конкурсы:</a:t>
            </a:r>
          </a:p>
        </p:txBody>
      </p:sp>
      <p:pic>
        <p:nvPicPr>
          <p:cNvPr id="3" name="Picture 2" descr="C:\Users\User\Desktop\Documents\В Минспорт сентябрь 2014\ПЗ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984" y="5360963"/>
            <a:ext cx="331236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27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5149" y="172118"/>
            <a:ext cx="4020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Историческая справка</a:t>
            </a:r>
          </a:p>
          <a:p>
            <a:pPr algn="ctr"/>
            <a:r>
              <a:rPr lang="ru-RU" sz="2400" b="1" dirty="0" smtClean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Комитете </a:t>
            </a:r>
          </a:p>
        </p:txBody>
      </p:sp>
      <p:grpSp>
        <p:nvGrpSpPr>
          <p:cNvPr id="39" name="Группа 38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45" name="Группа 44"/>
            <p:cNvGrpSpPr/>
            <p:nvPr/>
          </p:nvGrpSpPr>
          <p:grpSpPr>
            <a:xfrm>
              <a:off x="44624" y="8388424"/>
              <a:ext cx="748356" cy="664177"/>
              <a:chOff x="5776988" y="8400072"/>
              <a:chExt cx="748356" cy="664177"/>
            </a:xfrm>
          </p:grpSpPr>
          <p:sp>
            <p:nvSpPr>
              <p:cNvPr id="46" name="Прямоугольник 45"/>
              <p:cNvSpPr/>
              <p:nvPr/>
            </p:nvSpPr>
            <p:spPr>
              <a:xfrm>
                <a:off x="5776988" y="8400072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5921004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" name="Прямоугольник 2"/>
          <p:cNvSpPr/>
          <p:nvPr/>
        </p:nvSpPr>
        <p:spPr>
          <a:xfrm>
            <a:off x="314974" y="1907704"/>
            <a:ext cx="6274833" cy="648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        </a:t>
            </a:r>
            <a:r>
              <a:rPr lang="ru-RU" sz="1600" i="1" dirty="0" smtClean="0">
                <a:solidFill>
                  <a:schemeClr val="tx1"/>
                </a:solidFill>
              </a:rPr>
              <a:t>Вопрос </a:t>
            </a:r>
            <a:r>
              <a:rPr lang="ru-RU" sz="1600" i="1" dirty="0">
                <a:solidFill>
                  <a:schemeClr val="tx1"/>
                </a:solidFill>
              </a:rPr>
              <a:t>о создании Совета физкультуры Мурманской Губернии был рассмотрен 13 ноября 1923 года на заседании Президиума Мурманского Губернского Исполнительного комитета</a:t>
            </a:r>
            <a:r>
              <a:rPr lang="ru-RU" sz="1600" i="1" dirty="0" smtClean="0">
                <a:solidFill>
                  <a:schemeClr val="tx1"/>
                </a:solidFill>
              </a:rPr>
              <a:t>. Возглавил </a:t>
            </a:r>
            <a:r>
              <a:rPr lang="ru-RU" sz="1600" i="1" dirty="0">
                <a:solidFill>
                  <a:schemeClr val="tx1"/>
                </a:solidFill>
              </a:rPr>
              <a:t>вновь созданный Совет физкультуры председатель Губернского Исполнительного комитета</a:t>
            </a:r>
            <a:r>
              <a:rPr lang="ru-RU" sz="1600" i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r>
              <a:rPr lang="ru-RU" sz="1600" i="1" dirty="0" smtClean="0">
                <a:solidFill>
                  <a:schemeClr val="tx1"/>
                </a:solidFill>
              </a:rPr>
              <a:t>        В </a:t>
            </a:r>
            <a:r>
              <a:rPr lang="ru-RU" sz="1600" i="1" dirty="0">
                <a:solidFill>
                  <a:schemeClr val="tx1"/>
                </a:solidFill>
              </a:rPr>
              <a:t>1927 году постановление ВЦИК «Об образовании Ленинградской области» Мурманская Губерния была преобразована в Мурманский округ и включена в состав Ленинградской области и Губернский Совет физкультуры был преобразован в окружной Совет </a:t>
            </a:r>
            <a:r>
              <a:rPr lang="ru-RU" sz="1600" i="1" dirty="0" smtClean="0">
                <a:solidFill>
                  <a:schemeClr val="tx1"/>
                </a:solidFill>
              </a:rPr>
              <a:t>физкультуры.</a:t>
            </a:r>
          </a:p>
          <a:p>
            <a:pPr algn="just"/>
            <a:endParaRPr lang="ru-RU" sz="1600" i="1" dirty="0" smtClean="0">
              <a:solidFill>
                <a:schemeClr val="tx1"/>
              </a:solidFill>
            </a:endParaRPr>
          </a:p>
          <a:p>
            <a:pPr algn="just"/>
            <a:r>
              <a:rPr lang="ru-RU" sz="1600" i="1" dirty="0" smtClean="0">
                <a:solidFill>
                  <a:schemeClr val="tx1"/>
                </a:solidFill>
              </a:rPr>
              <a:t>         </a:t>
            </a:r>
            <a:r>
              <a:rPr lang="ru-RU" sz="1600" i="1" dirty="0">
                <a:solidFill>
                  <a:schemeClr val="tx1"/>
                </a:solidFill>
              </a:rPr>
              <a:t>1936 году на основании Постановления  Президиума Мурманского окружного исполкома создан при Мурманском </a:t>
            </a:r>
            <a:r>
              <a:rPr lang="ru-RU" sz="1600" i="1" dirty="0" err="1">
                <a:solidFill>
                  <a:schemeClr val="tx1"/>
                </a:solidFill>
              </a:rPr>
              <a:t>окрисполкоме</a:t>
            </a:r>
            <a:r>
              <a:rPr lang="ru-RU" sz="1600" i="1" dirty="0">
                <a:solidFill>
                  <a:schemeClr val="tx1"/>
                </a:solidFill>
              </a:rPr>
              <a:t> Комитет по делам физкультуры и спорта. </a:t>
            </a:r>
            <a:endParaRPr lang="ru-RU" sz="1600" i="1" dirty="0" smtClean="0">
              <a:solidFill>
                <a:schemeClr val="tx1"/>
              </a:solidFill>
            </a:endParaRPr>
          </a:p>
          <a:p>
            <a:pPr algn="just"/>
            <a:endParaRPr lang="ru-RU" sz="1600" i="1" dirty="0" smtClean="0">
              <a:solidFill>
                <a:schemeClr val="tx1"/>
              </a:solidFill>
            </a:endParaRPr>
          </a:p>
          <a:p>
            <a:pPr algn="just"/>
            <a:r>
              <a:rPr lang="ru-RU" sz="1600" i="1" dirty="0" smtClean="0">
                <a:solidFill>
                  <a:schemeClr val="tx1"/>
                </a:solidFill>
              </a:rPr>
              <a:t>         В </a:t>
            </a:r>
            <a:r>
              <a:rPr lang="ru-RU" sz="1600" i="1" dirty="0">
                <a:solidFill>
                  <a:schemeClr val="tx1"/>
                </a:solidFill>
              </a:rPr>
              <a:t>1938 году была организована Мурманская область и комитет по физической культуре и спорту при </a:t>
            </a:r>
            <a:r>
              <a:rPr lang="ru-RU" sz="1600" i="1" dirty="0" smtClean="0">
                <a:solidFill>
                  <a:schemeClr val="tx1"/>
                </a:solidFill>
              </a:rPr>
              <a:t>облисполкоме.</a:t>
            </a:r>
          </a:p>
          <a:p>
            <a:pPr algn="just"/>
            <a:endParaRPr lang="ru-RU" sz="1600" i="1" dirty="0" smtClean="0">
              <a:solidFill>
                <a:schemeClr val="tx1"/>
              </a:solidFill>
            </a:endParaRPr>
          </a:p>
          <a:p>
            <a:pPr algn="just"/>
            <a:r>
              <a:rPr lang="ru-RU" sz="1600" i="1" dirty="0" smtClean="0">
                <a:solidFill>
                  <a:schemeClr val="tx1"/>
                </a:solidFill>
              </a:rPr>
              <a:t>         Постановлением </a:t>
            </a:r>
            <a:r>
              <a:rPr lang="ru-RU" sz="1600" i="1" dirty="0">
                <a:solidFill>
                  <a:schemeClr val="tx1"/>
                </a:solidFill>
              </a:rPr>
              <a:t>администрации Мурманской области в 1992 году комитет по физической культуре и спорту Мурманского облисполкома был реорганизован в комитет по физической культуре и спорту администрации Мурманской области. В последующие годы комитет реорганизовывался в комитет по физической культуре, спорту и туризму Мурманской области, комитет по физической культуре и спорту Мурманской области</a:t>
            </a:r>
            <a:r>
              <a:rPr lang="ru-RU" sz="1600" i="1" dirty="0" smtClean="0">
                <a:solidFill>
                  <a:schemeClr val="tx1"/>
                </a:solidFill>
              </a:rPr>
              <a:t> </a:t>
            </a:r>
            <a:endParaRPr lang="ru-RU" sz="1600" i="1" dirty="0">
              <a:solidFill>
                <a:schemeClr val="tx1"/>
              </a:solidFill>
            </a:endParaRPr>
          </a:p>
        </p:txBody>
      </p:sp>
      <p:pic>
        <p:nvPicPr>
          <p:cNvPr id="49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32" y="395536"/>
            <a:ext cx="1051844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924" y="459604"/>
            <a:ext cx="921905" cy="73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346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www.islyam.ru/_pu/0/21903982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66" y="2627784"/>
            <a:ext cx="6804077" cy="543027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Кольцо 52"/>
          <p:cNvSpPr/>
          <p:nvPr/>
        </p:nvSpPr>
        <p:spPr>
          <a:xfrm>
            <a:off x="1" y="1043608"/>
            <a:ext cx="6892280" cy="7128792"/>
          </a:xfrm>
          <a:prstGeom prst="donut">
            <a:avLst>
              <a:gd name="adj" fmla="val 5144"/>
            </a:avLst>
          </a:prstGeom>
          <a:noFill/>
          <a:ln w="6350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Кольцо 53"/>
          <p:cNvSpPr/>
          <p:nvPr/>
        </p:nvSpPr>
        <p:spPr>
          <a:xfrm>
            <a:off x="270880" y="1977218"/>
            <a:ext cx="5600046" cy="5360352"/>
          </a:xfrm>
          <a:prstGeom prst="donut">
            <a:avLst>
              <a:gd name="adj" fmla="val 3361"/>
            </a:avLst>
          </a:prstGeom>
          <a:noFill/>
          <a:ln w="3175">
            <a:solidFill>
              <a:schemeClr val="accent1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5" name="Кольцо 54"/>
          <p:cNvSpPr/>
          <p:nvPr/>
        </p:nvSpPr>
        <p:spPr>
          <a:xfrm>
            <a:off x="452983" y="2494999"/>
            <a:ext cx="4541226" cy="4253418"/>
          </a:xfrm>
          <a:prstGeom prst="donut">
            <a:avLst>
              <a:gd name="adj" fmla="val 3361"/>
            </a:avLst>
          </a:prstGeom>
          <a:noFill/>
          <a:ln w="3175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772877" y="2478693"/>
            <a:ext cx="5763623" cy="4054841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egoe Script" panose="020B0504020000000003" pitchFamily="34" charset="0"/>
                <a:cs typeface="Times New Roman" pitchFamily="18" charset="0"/>
              </a:rPr>
              <a:t>Брошюра подготовлена</a:t>
            </a: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lang="ru-RU" sz="700" b="1" kern="0" dirty="0" smtClean="0">
              <a:solidFill>
                <a:schemeClr val="tx2"/>
              </a:solidFill>
              <a:latin typeface="Segoe Script" panose="020B0504020000000003" pitchFamily="34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Комитетом по физической культуре и спорту Мурманской 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области</a:t>
            </a: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kumimoji="0" lang="ru-RU" sz="7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egoe Script" panose="020B0504020000000003" pitchFamily="34" charset="0"/>
              <a:cs typeface="Times New Roman" pitchFamily="18" charset="0"/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899130" y="3632849"/>
            <a:ext cx="5418498" cy="151521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None/>
              <a:tabLst>
                <a:tab pos="3767138" algn="l"/>
              </a:tabLst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информация:</a:t>
            </a:r>
          </a:p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None/>
              <a:tabLst>
                <a:tab pos="3767138" algn="l"/>
              </a:tabLst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183038,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г. Мурманск, ул.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Челюскинцев,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д.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2А,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None/>
              <a:tabLst>
                <a:tab pos="3767138" algn="l"/>
              </a:tabLst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Телефон: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(815-2)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6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8-78-91, </a:t>
            </a: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45-58-18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Факс: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(815-2)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45-90-09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ru-RU" sz="1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sport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@gov-murman.ru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27" name="Picture 5" descr="C:\Documents and Settings\User\Рабочий стол\P12807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14282"/>
            <a:ext cx="3212976" cy="2214577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70880" y="4860032"/>
            <a:ext cx="62151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Прием граждан осуществляется в часы работы </a:t>
            </a:r>
          </a:p>
          <a:p>
            <a:pPr algn="ctr"/>
            <a:r>
              <a:rPr lang="ru-RU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с 9:00 до 17:00, </a:t>
            </a:r>
          </a:p>
          <a:p>
            <a:pPr algn="ctr"/>
            <a:r>
              <a:rPr lang="ru-RU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перерыв с 13:00 до 14:00, </a:t>
            </a:r>
          </a:p>
          <a:p>
            <a:pPr algn="ctr"/>
            <a:r>
              <a:rPr lang="ru-RU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кроме выходных дней - субботы и воскресенья</a:t>
            </a:r>
            <a:endParaRPr lang="ru-RU" dirty="0"/>
          </a:p>
        </p:txBody>
      </p:sp>
      <p:pic>
        <p:nvPicPr>
          <p:cNvPr id="1027" name="Picture 3" descr="C:\Users\User\Desktop\фото\ПС 2015\Скандинавская ходьба\NNN_4443 (Копировать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369" y="231050"/>
            <a:ext cx="3535680" cy="219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фото\ПС 2015\NNN_4206 (Копировать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97" y="6155882"/>
            <a:ext cx="6476321" cy="279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86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45699" y="3805127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856" y="323404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44" name="Прямоугольник 43"/>
          <p:cNvSpPr/>
          <p:nvPr/>
        </p:nvSpPr>
        <p:spPr>
          <a:xfrm>
            <a:off x="-181787" y="1459885"/>
            <a:ext cx="48245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Script" panose="020B0504020000000003" pitchFamily="34" charset="0"/>
                <a:ea typeface="Gulim" pitchFamily="34" charset="-127"/>
                <a:cs typeface="Times New Roman" pitchFamily="18" charset="0"/>
              </a:rPr>
              <a:t>Обращение Председателя Комитета по физической культуре и спорту</a:t>
            </a:r>
          </a:p>
          <a:p>
            <a:pPr algn="ctr"/>
            <a:r>
              <a:rPr 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Script" panose="020B0504020000000003" pitchFamily="34" charset="0"/>
                <a:ea typeface="Gulim" pitchFamily="34" charset="-127"/>
                <a:cs typeface="Times New Roman" pitchFamily="18" charset="0"/>
              </a:rPr>
              <a:t> Мурманской области!</a:t>
            </a:r>
            <a:endParaRPr lang="ru-RU" sz="2400" b="1" i="1" dirty="0">
              <a:solidFill>
                <a:schemeClr val="tx2">
                  <a:lumMod val="60000"/>
                  <a:lumOff val="40000"/>
                </a:schemeClr>
              </a:solidFill>
              <a:latin typeface="Segoe Script" panose="020B0504020000000003" pitchFamily="34" charset="0"/>
              <a:ea typeface="Gulim" pitchFamily="34" charset="-127"/>
              <a:cs typeface="Times New Roman" pitchFamily="18" charset="0"/>
            </a:endParaRPr>
          </a:p>
        </p:txBody>
      </p:sp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3140968" y="7526076"/>
            <a:ext cx="33765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Script" panose="020B0504020000000003" pitchFamily="34" charset="0"/>
                <a:ea typeface="Gulim" pitchFamily="34" charset="-127"/>
                <a:cs typeface="Times New Roman" panose="02020603050405020304" pitchFamily="18" charset="0"/>
              </a:rPr>
              <a:t>Председатель Комитета по физической культуре и спорту Мурманской области</a:t>
            </a:r>
          </a:p>
          <a:p>
            <a:pPr algn="r"/>
            <a:endParaRPr lang="ru-RU" sz="1400" i="1" dirty="0" smtClean="0">
              <a:solidFill>
                <a:schemeClr val="tx2">
                  <a:lumMod val="60000"/>
                  <a:lumOff val="40000"/>
                </a:schemeClr>
              </a:solidFill>
              <a:latin typeface="Segoe Script" panose="020B0504020000000003" pitchFamily="34" charset="0"/>
              <a:ea typeface="Gulim" pitchFamily="34" charset="-127"/>
              <a:cs typeface="Times New Roman" panose="02020603050405020304" pitchFamily="18" charset="0"/>
            </a:endParaRPr>
          </a:p>
          <a:p>
            <a:pPr algn="r"/>
            <a:r>
              <a:rPr lang="ru-RU" sz="1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Script" panose="020B0504020000000003" pitchFamily="34" charset="0"/>
                <a:ea typeface="Gulim" pitchFamily="34" charset="-127"/>
                <a:cs typeface="Times New Roman" panose="02020603050405020304" pitchFamily="18" charset="0"/>
              </a:rPr>
              <a:t>Светлана Наумова</a:t>
            </a:r>
            <a:endParaRPr lang="ru-RU" sz="1400" b="1" i="1" dirty="0">
              <a:solidFill>
                <a:schemeClr val="tx2">
                  <a:lumMod val="60000"/>
                  <a:lumOff val="40000"/>
                </a:schemeClr>
              </a:solidFill>
              <a:latin typeface="Segoe Script" panose="020B0504020000000003" pitchFamily="34" charset="0"/>
              <a:ea typeface="Gulim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pic>
        <p:nvPicPr>
          <p:cNvPr id="2050" name="Picture 2" descr="C:\Users\User\Desktop\Рабочий стол\Наумова 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742" y="457235"/>
            <a:ext cx="1763572" cy="209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91050" y="3562534"/>
            <a:ext cx="58052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Script" panose="020B0504020000000003" pitchFamily="34" charset="0"/>
                <a:ea typeface="Gulim" pitchFamily="34" charset="-127"/>
                <a:cs typeface="Times New Roman" pitchFamily="18" charset="0"/>
              </a:rPr>
              <a:t>Дорогие друзья!</a:t>
            </a:r>
            <a:endParaRPr lang="ru-RU" sz="2400" b="1" i="1" dirty="0">
              <a:solidFill>
                <a:schemeClr val="tx2">
                  <a:lumMod val="60000"/>
                  <a:lumOff val="40000"/>
                </a:schemeClr>
              </a:solidFill>
              <a:latin typeface="Segoe Script" panose="020B0504020000000003" pitchFamily="34" charset="0"/>
              <a:ea typeface="Gulim" pitchFamily="34" charset="-127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6369" y="4042119"/>
            <a:ext cx="5805263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Основной задачей  развития физической культуры и спорта в регионе на 2018 год  Комитет считает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внедрение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федеральных стандартов спортивной подготовки во всех учреждениях спортивной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направленности и </a:t>
            </a:r>
            <a:r>
              <a:rPr lang="ru-RU" sz="1600" i="1" dirty="0" smtClean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подготовку спортивного резерва. Внедрение 4 этапа Всероссийского физкультурно-спортивного комплекса «Готов к труду и обороне» (ГТО) и проведение официальных физкультурных и спортивных мероприятий на территории Мурманской области. Разработка и реализация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с Министерством образования Мурманской области «дорожной карты» развития студенческого и школьного спорта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b="1" dirty="0"/>
              <a:t>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СО НКО Мурманской области к предоставлению услуг в сфере физической культуры и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спорта.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спортивной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инфраструктуры.</a:t>
            </a:r>
            <a:endParaRPr lang="ru-RU" sz="1600" i="1" dirty="0" smtClean="0">
              <a:latin typeface="Times New Roman" pitchFamily="18" charset="0"/>
              <a:ea typeface="Gulim" pitchFamily="34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62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" name="Группа 8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105" name="Рисунок 1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7" name="Группа 6"/>
            <p:cNvGrpSpPr/>
            <p:nvPr/>
          </p:nvGrpSpPr>
          <p:grpSpPr>
            <a:xfrm>
              <a:off x="44624" y="8388424"/>
              <a:ext cx="748356" cy="664177"/>
              <a:chOff x="5776988" y="8400072"/>
              <a:chExt cx="748356" cy="664177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5776988" y="8400072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5921004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106617" y="1088890"/>
            <a:ext cx="5028678" cy="753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7313" lvl="0" algn="ctr">
              <a:spcBef>
                <a:spcPct val="20000"/>
              </a:spcBef>
              <a:defRPr/>
            </a:pPr>
            <a:r>
              <a:rPr lang="ru-RU" b="1" dirty="0" smtClean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</a:t>
            </a:r>
            <a:r>
              <a:rPr lang="ru-RU" b="1" dirty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dirty="0" smtClean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ЗАДАЧИ КОМИТЕТА</a:t>
            </a:r>
            <a:endParaRPr lang="ru-RU" b="1" dirty="0">
              <a:solidFill>
                <a:srgbClr val="0055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313" lvl="0" algn="ctr">
              <a:spcBef>
                <a:spcPct val="20000"/>
              </a:spcBef>
              <a:defRPr/>
            </a:pPr>
            <a:endParaRPr lang="ru-RU" b="1" dirty="0">
              <a:solidFill>
                <a:srgbClr val="0055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8" name="Picture 14" descr="http://www.klimat-kompania.ru/i/lin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90327" y="3956878"/>
            <a:ext cx="6957393" cy="114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4" y="256048"/>
            <a:ext cx="12954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65819" y="2056075"/>
            <a:ext cx="5760640" cy="1147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Segoe Script" pitchFamily="34" charset="0"/>
              </a:rPr>
              <a:t>Комитет является ответственным за достижение показателей </a:t>
            </a:r>
            <a:r>
              <a:rPr lang="ru-RU" dirty="0" smtClean="0">
                <a:solidFill>
                  <a:schemeClr val="tx1"/>
                </a:solidFill>
                <a:latin typeface="Segoe Script" pitchFamily="34" charset="0"/>
              </a:rPr>
              <a:t>целей </a:t>
            </a:r>
            <a:r>
              <a:rPr lang="ru-RU" dirty="0">
                <a:solidFill>
                  <a:schemeClr val="tx1"/>
                </a:solidFill>
                <a:latin typeface="Segoe Script" pitchFamily="34" charset="0"/>
              </a:rPr>
              <a:t>и </a:t>
            </a:r>
            <a:r>
              <a:rPr lang="ru-RU" dirty="0" smtClean="0">
                <a:solidFill>
                  <a:schemeClr val="tx1"/>
                </a:solidFill>
                <a:latin typeface="Segoe Script" pitchFamily="34" charset="0"/>
              </a:rPr>
              <a:t>задач развития физической культуры и спорта:</a:t>
            </a:r>
            <a:endParaRPr lang="ru-RU" dirty="0">
              <a:solidFill>
                <a:schemeClr val="tx1"/>
              </a:solidFill>
              <a:latin typeface="Segoe Script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91051" y="3707904"/>
            <a:ext cx="5544244" cy="1045210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 cmpd="thickThin">
            <a:prstDash val="sysDot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формирование здорового образа жизни населения </a:t>
            </a:r>
            <a:r>
              <a:rPr lang="ru-RU" sz="1600" dirty="0" smtClean="0">
                <a:solidFill>
                  <a:schemeClr val="tx1"/>
                </a:solidFill>
              </a:rPr>
              <a:t>региона, </a:t>
            </a:r>
            <a:r>
              <a:rPr lang="ru-RU" sz="1600" dirty="0">
                <a:solidFill>
                  <a:schemeClr val="tx1"/>
                </a:solidFill>
              </a:rPr>
              <a:t>обеспечение условий для максимальной вовлеченности населения Мурманской области в систематические занятия физической культурой и спортом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3116879" y="1258650"/>
            <a:ext cx="314016" cy="42044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620688" y="5170577"/>
            <a:ext cx="5544244" cy="967812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 cmpd="thickThin">
            <a:prstDash val="sysDot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Развитие массового спорта и спорта </a:t>
            </a:r>
            <a:r>
              <a:rPr lang="ru-RU" sz="1600" dirty="0">
                <a:solidFill>
                  <a:schemeClr val="tx1"/>
                </a:solidFill>
              </a:rPr>
              <a:t>высших достижений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91052" y="6516216"/>
            <a:ext cx="5589770" cy="790128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 cmpd="thickThin">
            <a:prstDash val="sysDot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Развитие спортивной инфраструктуры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37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67466" y="310453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510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" name="Группа 8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105" name="Рисунок 1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7" name="Группа 6"/>
            <p:cNvGrpSpPr/>
            <p:nvPr/>
          </p:nvGrpSpPr>
          <p:grpSpPr>
            <a:xfrm>
              <a:off x="44624" y="8388424"/>
              <a:ext cx="748356" cy="664177"/>
              <a:chOff x="5776988" y="8400072"/>
              <a:chExt cx="748356" cy="664177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5776988" y="8400072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5921004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610080" y="541803"/>
            <a:ext cx="3970556" cy="652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7313" lvl="0" algn="ctr">
              <a:spcBef>
                <a:spcPct val="20000"/>
              </a:spcBef>
              <a:defRPr/>
            </a:pPr>
            <a:r>
              <a:rPr lang="ru-RU" b="1" dirty="0" smtClean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КОМИТЕТА</a:t>
            </a:r>
            <a:endParaRPr lang="ru-RU" b="1" dirty="0">
              <a:solidFill>
                <a:srgbClr val="0055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313" lvl="0" algn="ctr">
              <a:spcBef>
                <a:spcPct val="20000"/>
              </a:spcBef>
              <a:defRPr/>
            </a:pPr>
            <a:endParaRPr lang="ru-RU" b="1" dirty="0">
              <a:solidFill>
                <a:srgbClr val="0055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8" name="Picture 14" descr="http://www.klimat-kompania.ru/i/lin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90327" y="3956878"/>
            <a:ext cx="6957393" cy="114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4" y="256048"/>
            <a:ext cx="12954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2222004" y="1365811"/>
            <a:ext cx="2448272" cy="7901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thickThin">
            <a:prstDash val="sysDot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Председатель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222004" y="2627784"/>
            <a:ext cx="2448272" cy="7901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thickThin">
            <a:prstDash val="sysDot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Заместитель Председателя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21738" y="4134562"/>
            <a:ext cx="1839110" cy="10855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thickThin">
            <a:prstDash val="sysDot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Отдел организационно-аналитической работы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526585" y="4134562"/>
            <a:ext cx="1839110" cy="10855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thickThin">
            <a:prstDash val="sysDot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Отдел спортивно-массовой работы и спорта высших достижений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670276" y="4111978"/>
            <a:ext cx="1839110" cy="110809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thickThin">
            <a:prstDash val="sysDot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Отдел финансово-экономической деятельности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9" name="Прямая соединительная линия 8"/>
          <p:cNvCxnSpPr>
            <a:endCxn id="30" idx="0"/>
          </p:cNvCxnSpPr>
          <p:nvPr/>
        </p:nvCxnSpPr>
        <p:spPr>
          <a:xfrm>
            <a:off x="3446139" y="2155939"/>
            <a:ext cx="1" cy="4718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30" idx="2"/>
            <a:endCxn id="32" idx="0"/>
          </p:cNvCxnSpPr>
          <p:nvPr/>
        </p:nvCxnSpPr>
        <p:spPr>
          <a:xfrm>
            <a:off x="3446140" y="3417912"/>
            <a:ext cx="0" cy="716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endCxn id="31" idx="0"/>
          </p:cNvCxnSpPr>
          <p:nvPr/>
        </p:nvCxnSpPr>
        <p:spPr>
          <a:xfrm flipH="1">
            <a:off x="1141293" y="3417912"/>
            <a:ext cx="2304846" cy="716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endCxn id="33" idx="0"/>
          </p:cNvCxnSpPr>
          <p:nvPr/>
        </p:nvCxnSpPr>
        <p:spPr>
          <a:xfrm>
            <a:off x="4670276" y="2155939"/>
            <a:ext cx="919555" cy="19560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31" idx="3"/>
            <a:endCxn id="32" idx="1"/>
          </p:cNvCxnSpPr>
          <p:nvPr/>
        </p:nvCxnSpPr>
        <p:spPr>
          <a:xfrm>
            <a:off x="2060848" y="4677317"/>
            <a:ext cx="465737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stCxn id="32" idx="3"/>
            <a:endCxn id="33" idx="1"/>
          </p:cNvCxnSpPr>
          <p:nvPr/>
        </p:nvCxnSpPr>
        <p:spPr>
          <a:xfrm flipV="1">
            <a:off x="4365695" y="4666025"/>
            <a:ext cx="304581" cy="11292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46" y="6660232"/>
            <a:ext cx="1802702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88" y="6652821"/>
            <a:ext cx="1900903" cy="11521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/>
            </a:solidFill>
          </a:ln>
          <a:effectLst/>
        </p:spPr>
      </p:pic>
      <p:pic>
        <p:nvPicPr>
          <p:cNvPr id="5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161" y="6645410"/>
            <a:ext cx="1756848" cy="11595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99297" y="353233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375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" name="Группа 8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105" name="Рисунок 1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7" name="Группа 6"/>
            <p:cNvGrpSpPr/>
            <p:nvPr/>
          </p:nvGrpSpPr>
          <p:grpSpPr>
            <a:xfrm>
              <a:off x="44624" y="8388424"/>
              <a:ext cx="748356" cy="664177"/>
              <a:chOff x="5776988" y="8400072"/>
              <a:chExt cx="748356" cy="664177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5776988" y="8400072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5921004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949625" y="217664"/>
            <a:ext cx="5028678" cy="132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7313" lvl="0" algn="ctr">
              <a:spcBef>
                <a:spcPct val="20000"/>
              </a:spcBef>
              <a:defRPr/>
            </a:pPr>
            <a:r>
              <a:rPr lang="ru-RU" b="1" dirty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 ПАРАМЕТРЫ </a:t>
            </a:r>
            <a:endParaRPr lang="ru-RU" b="1" dirty="0" smtClean="0">
              <a:solidFill>
                <a:srgbClr val="0055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313" lvl="0" algn="ctr">
              <a:spcBef>
                <a:spcPct val="20000"/>
              </a:spcBef>
              <a:defRPr/>
            </a:pPr>
            <a:r>
              <a:rPr lang="ru-RU" b="1" dirty="0" smtClean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  КОМИТЕТА</a:t>
            </a:r>
            <a:endParaRPr lang="ru-RU" b="1" dirty="0">
              <a:solidFill>
                <a:srgbClr val="0055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313" lvl="0" algn="ctr">
              <a:spcBef>
                <a:spcPct val="20000"/>
              </a:spcBef>
              <a:defRPr/>
            </a:pPr>
            <a:r>
              <a:rPr lang="ru-RU" b="1" dirty="0" smtClean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 smtClean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b="1" dirty="0" smtClean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b="1" dirty="0">
              <a:solidFill>
                <a:srgbClr val="0055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075638"/>
              </p:ext>
            </p:extLst>
          </p:nvPr>
        </p:nvGraphicFramePr>
        <p:xfrm>
          <a:off x="857232" y="4429124"/>
          <a:ext cx="5443577" cy="12767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2570"/>
                <a:gridCol w="1096667"/>
                <a:gridCol w="1214402"/>
                <a:gridCol w="1009969"/>
                <a:gridCol w="1009969"/>
              </a:tblGrid>
              <a:tr h="6574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6193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682317,2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835868,2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949356,1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1116375,7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937974,5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643050" y="3214678"/>
            <a:ext cx="36966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Комитета</a:t>
            </a:r>
            <a:endParaRPr lang="ru-RU" sz="2000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1571612" y="3643306"/>
            <a:ext cx="3888432" cy="0"/>
          </a:xfrm>
          <a:prstGeom prst="line">
            <a:avLst/>
          </a:prstGeom>
          <a:ln>
            <a:solidFill>
              <a:srgbClr val="218F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714488" y="3786182"/>
            <a:ext cx="3672408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214950" y="4071934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ыс. рублей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8" name="Picture 14" descr="http://www.klimat-kompania.ru/i/lin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90327" y="3956878"/>
            <a:ext cx="6957393" cy="114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Documents and Settings\Администратор\Мои документы\Мои рисунки\1365420314_maraf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539552"/>
            <a:ext cx="2112913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46" y="6660232"/>
            <a:ext cx="151467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625" y="6660232"/>
            <a:ext cx="1489844" cy="11521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/>
            </a:solidFill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015" y="6652821"/>
            <a:ext cx="1440160" cy="11521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43" y="6645410"/>
            <a:ext cx="1453965" cy="11595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419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" name="Группа 8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105" name="Рисунок 1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7" name="Группа 6"/>
            <p:cNvGrpSpPr/>
            <p:nvPr/>
          </p:nvGrpSpPr>
          <p:grpSpPr>
            <a:xfrm>
              <a:off x="44624" y="8388424"/>
              <a:ext cx="748356" cy="664177"/>
              <a:chOff x="5776988" y="8400072"/>
              <a:chExt cx="748356" cy="664177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5776988" y="8400072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5921004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610080" y="541803"/>
            <a:ext cx="3970556" cy="652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7313" lvl="0" algn="ctr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Комитета по состоянию на </a:t>
            </a:r>
            <a:r>
              <a:rPr lang="ru-RU" sz="2400" b="1" dirty="0" smtClean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01.10.2019</a:t>
            </a:r>
            <a:endParaRPr lang="ru-RU" sz="2400" b="1" dirty="0">
              <a:solidFill>
                <a:srgbClr val="0055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313" lvl="0" algn="ctr">
              <a:spcBef>
                <a:spcPct val="20000"/>
              </a:spcBef>
              <a:defRPr/>
            </a:pPr>
            <a:endParaRPr lang="ru-RU" b="1" dirty="0">
              <a:solidFill>
                <a:srgbClr val="0055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8" name="Picture 14" descr="http://www.klimat-kompania.ru/i/lin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90327" y="3956878"/>
            <a:ext cx="6957393" cy="114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4" y="256048"/>
            <a:ext cx="12954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1000500" y="1876916"/>
            <a:ext cx="5112568" cy="923363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cmpd="thickThin">
            <a:prstDash val="sysDot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ВСЕГО по Государственной программе </a:t>
            </a:r>
            <a:r>
              <a:rPr lang="ru-RU" sz="1600" b="1" dirty="0" smtClean="0">
                <a:solidFill>
                  <a:schemeClr val="tx1"/>
                </a:solidFill>
              </a:rPr>
              <a:t>«Развитие </a:t>
            </a:r>
            <a:r>
              <a:rPr lang="ru-RU" sz="1600" b="1" dirty="0">
                <a:solidFill>
                  <a:schemeClr val="tx1"/>
                </a:solidFill>
              </a:rPr>
              <a:t>физической культуры и </a:t>
            </a:r>
            <a:r>
              <a:rPr lang="ru-RU" sz="1600" b="1" dirty="0" smtClean="0">
                <a:solidFill>
                  <a:schemeClr val="tx1"/>
                </a:solidFill>
              </a:rPr>
              <a:t>спорта»</a:t>
            </a:r>
          </a:p>
          <a:p>
            <a:pPr algn="ctr"/>
            <a:r>
              <a:rPr lang="ru-RU" sz="1600" b="1" u="sng" dirty="0" smtClean="0">
                <a:solidFill>
                  <a:schemeClr val="tx1"/>
                </a:solidFill>
              </a:rPr>
              <a:t>532 638,2 тыс.</a:t>
            </a:r>
            <a:r>
              <a:rPr lang="ru-RU" sz="1600" b="1" u="sng" dirty="0" smtClean="0">
                <a:solidFill>
                  <a:schemeClr val="tx1"/>
                </a:solidFill>
              </a:rPr>
              <a:t> </a:t>
            </a:r>
            <a:r>
              <a:rPr lang="ru-RU" sz="1600" b="1" u="sng" dirty="0" smtClean="0">
                <a:solidFill>
                  <a:schemeClr val="tx1"/>
                </a:solidFill>
              </a:rPr>
              <a:t>руб. (план </a:t>
            </a:r>
            <a:r>
              <a:rPr lang="ru-RU" sz="1600" b="1" u="sng" dirty="0" smtClean="0">
                <a:solidFill>
                  <a:schemeClr val="tx1"/>
                </a:solidFill>
              </a:rPr>
              <a:t>903 889,6 тыс.</a:t>
            </a:r>
            <a:r>
              <a:rPr lang="ru-RU" sz="1600" b="1" u="sng" dirty="0" smtClean="0">
                <a:solidFill>
                  <a:schemeClr val="tx1"/>
                </a:solidFill>
              </a:rPr>
              <a:t> </a:t>
            </a:r>
            <a:r>
              <a:rPr lang="ru-RU" sz="1600" b="1" u="sng" dirty="0" smtClean="0">
                <a:solidFill>
                  <a:schemeClr val="tx1"/>
                </a:solidFill>
              </a:rPr>
              <a:t>руб.)</a:t>
            </a:r>
            <a:endParaRPr lang="ru-RU" sz="1600" b="1" u="sng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76672" y="3691067"/>
            <a:ext cx="2675141" cy="104226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 cmpd="thickThin">
            <a:prstDash val="sysDot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Подпрограмма 1 </a:t>
            </a:r>
            <a:r>
              <a:rPr lang="ru-RU" sz="1600" dirty="0" smtClean="0">
                <a:solidFill>
                  <a:schemeClr val="tx1"/>
                </a:solidFill>
              </a:rPr>
              <a:t>«Развитие </a:t>
            </a:r>
            <a:r>
              <a:rPr lang="ru-RU" sz="1600" dirty="0">
                <a:solidFill>
                  <a:schemeClr val="tx1"/>
                </a:solidFill>
              </a:rPr>
              <a:t>массового </a:t>
            </a:r>
            <a:r>
              <a:rPr lang="ru-RU" sz="1600" dirty="0" smtClean="0">
                <a:solidFill>
                  <a:schemeClr val="tx1"/>
                </a:solidFill>
              </a:rPr>
              <a:t>спорта»</a:t>
            </a:r>
          </a:p>
          <a:p>
            <a:pPr algn="ctr"/>
            <a:r>
              <a:rPr lang="ru-RU" sz="1600" b="1" u="sng" dirty="0" smtClean="0">
                <a:solidFill>
                  <a:schemeClr val="tx1"/>
                </a:solidFill>
              </a:rPr>
              <a:t>47 693,4 тыс.</a:t>
            </a:r>
            <a:r>
              <a:rPr lang="ru-RU" sz="1600" b="1" u="sng" dirty="0" smtClean="0">
                <a:solidFill>
                  <a:schemeClr val="tx1"/>
                </a:solidFill>
              </a:rPr>
              <a:t> </a:t>
            </a:r>
            <a:r>
              <a:rPr lang="ru-RU" sz="1600" b="1" u="sng" dirty="0" smtClean="0">
                <a:solidFill>
                  <a:schemeClr val="tx1"/>
                </a:solidFill>
              </a:rPr>
              <a:t>руб. </a:t>
            </a:r>
          </a:p>
          <a:p>
            <a:pPr algn="ctr"/>
            <a:r>
              <a:rPr lang="ru-RU" sz="1600" b="1" u="sng" dirty="0" smtClean="0">
                <a:solidFill>
                  <a:schemeClr val="tx1"/>
                </a:solidFill>
              </a:rPr>
              <a:t>(план </a:t>
            </a:r>
            <a:r>
              <a:rPr lang="ru-RU" sz="1600" b="1" u="sng" dirty="0" smtClean="0">
                <a:solidFill>
                  <a:schemeClr val="tx1"/>
                </a:solidFill>
              </a:rPr>
              <a:t>63 430,1 тыс.</a:t>
            </a:r>
            <a:r>
              <a:rPr lang="ru-RU" sz="1600" b="1" u="sng" dirty="0" smtClean="0">
                <a:solidFill>
                  <a:schemeClr val="tx1"/>
                </a:solidFill>
              </a:rPr>
              <a:t> </a:t>
            </a:r>
            <a:r>
              <a:rPr lang="ru-RU" sz="1600" b="1" u="sng" dirty="0" smtClean="0">
                <a:solidFill>
                  <a:schemeClr val="tx1"/>
                </a:solidFill>
              </a:rPr>
              <a:t>руб.)</a:t>
            </a:r>
            <a:endParaRPr lang="ru-RU" sz="1600" b="1" u="sng" dirty="0">
              <a:solidFill>
                <a:schemeClr val="tx1"/>
              </a:solidFill>
            </a:endParaRPr>
          </a:p>
        </p:txBody>
      </p:sp>
      <p:pic>
        <p:nvPicPr>
          <p:cNvPr id="60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9297" y="353233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36" name="Прямоугольник 35"/>
          <p:cNvSpPr/>
          <p:nvPr/>
        </p:nvSpPr>
        <p:spPr>
          <a:xfrm>
            <a:off x="3579072" y="3726586"/>
            <a:ext cx="2882901" cy="98609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 cmpd="thickThin">
            <a:prstDash val="sysDot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Подпрограмма </a:t>
            </a:r>
            <a:r>
              <a:rPr lang="ru-RU" sz="1600" dirty="0" smtClean="0">
                <a:solidFill>
                  <a:schemeClr val="tx1"/>
                </a:solidFill>
              </a:rPr>
              <a:t>2 «Подготовка спортивного резерва»</a:t>
            </a:r>
          </a:p>
          <a:p>
            <a:pPr algn="ctr"/>
            <a:r>
              <a:rPr lang="ru-RU" sz="1600" b="1" u="sng" dirty="0" smtClean="0">
                <a:solidFill>
                  <a:schemeClr val="tx1"/>
                </a:solidFill>
              </a:rPr>
              <a:t>427 915,8 тыс.</a:t>
            </a:r>
            <a:r>
              <a:rPr lang="ru-RU" sz="1600" b="1" u="sng" dirty="0" smtClean="0">
                <a:solidFill>
                  <a:schemeClr val="tx1"/>
                </a:solidFill>
              </a:rPr>
              <a:t> </a:t>
            </a:r>
            <a:r>
              <a:rPr lang="ru-RU" sz="1600" b="1" u="sng" dirty="0" smtClean="0">
                <a:solidFill>
                  <a:schemeClr val="tx1"/>
                </a:solidFill>
              </a:rPr>
              <a:t>руб. </a:t>
            </a:r>
          </a:p>
          <a:p>
            <a:pPr algn="ctr"/>
            <a:r>
              <a:rPr lang="ru-RU" sz="1600" b="1" u="sng" dirty="0" smtClean="0">
                <a:solidFill>
                  <a:schemeClr val="tx1"/>
                </a:solidFill>
              </a:rPr>
              <a:t>(план </a:t>
            </a:r>
            <a:r>
              <a:rPr lang="ru-RU" sz="1600" b="1" u="sng" dirty="0" smtClean="0">
                <a:solidFill>
                  <a:schemeClr val="tx1"/>
                </a:solidFill>
              </a:rPr>
              <a:t>656 123,5 тыс.</a:t>
            </a:r>
            <a:r>
              <a:rPr lang="ru-RU" sz="1600" b="1" u="sng" dirty="0" smtClean="0">
                <a:solidFill>
                  <a:schemeClr val="tx1"/>
                </a:solidFill>
              </a:rPr>
              <a:t> </a:t>
            </a:r>
            <a:r>
              <a:rPr lang="ru-RU" sz="1600" b="1" u="sng" dirty="0" smtClean="0">
                <a:solidFill>
                  <a:schemeClr val="tx1"/>
                </a:solidFill>
              </a:rPr>
              <a:t>руб.)</a:t>
            </a:r>
            <a:endParaRPr lang="ru-RU" sz="1600" b="1" u="sng" dirty="0">
              <a:solidFill>
                <a:schemeClr val="tx1"/>
              </a:solidFill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1797137" y="4742409"/>
            <a:ext cx="0" cy="7199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>
            <a:off x="5041120" y="3926932"/>
            <a:ext cx="26413" cy="2116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/>
          <p:cNvSpPr/>
          <p:nvPr/>
        </p:nvSpPr>
        <p:spPr>
          <a:xfrm>
            <a:off x="415509" y="5453774"/>
            <a:ext cx="2736304" cy="123372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 cmpd="thickThin">
            <a:prstDash val="sysDot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Подпрограмма 3 </a:t>
            </a:r>
            <a:r>
              <a:rPr lang="ru-RU" sz="1600" dirty="0" smtClean="0">
                <a:solidFill>
                  <a:schemeClr val="tx1"/>
                </a:solidFill>
              </a:rPr>
              <a:t>«Развитие </a:t>
            </a:r>
            <a:r>
              <a:rPr lang="ru-RU" sz="1600" dirty="0">
                <a:solidFill>
                  <a:schemeClr val="tx1"/>
                </a:solidFill>
              </a:rPr>
              <a:t>спортивной </a:t>
            </a:r>
            <a:r>
              <a:rPr lang="ru-RU" sz="1600" dirty="0" smtClean="0">
                <a:solidFill>
                  <a:schemeClr val="tx1"/>
                </a:solidFill>
              </a:rPr>
              <a:t>инфраструктуры»</a:t>
            </a:r>
          </a:p>
          <a:p>
            <a:pPr algn="ctr"/>
            <a:r>
              <a:rPr lang="ru-RU" sz="1600" b="1" u="sng" dirty="0" smtClean="0">
                <a:solidFill>
                  <a:schemeClr val="tx1"/>
                </a:solidFill>
              </a:rPr>
              <a:t>37 213,0 тыс.</a:t>
            </a:r>
            <a:r>
              <a:rPr lang="ru-RU" sz="1600" b="1" u="sng" dirty="0" smtClean="0">
                <a:solidFill>
                  <a:schemeClr val="tx1"/>
                </a:solidFill>
              </a:rPr>
              <a:t> </a:t>
            </a:r>
            <a:r>
              <a:rPr lang="ru-RU" sz="1600" b="1" u="sng" dirty="0" smtClean="0">
                <a:solidFill>
                  <a:schemeClr val="tx1"/>
                </a:solidFill>
              </a:rPr>
              <a:t>руб.</a:t>
            </a:r>
          </a:p>
          <a:p>
            <a:pPr algn="ctr"/>
            <a:r>
              <a:rPr lang="ru-RU" sz="1600" b="1" u="sng" dirty="0" smtClean="0">
                <a:solidFill>
                  <a:schemeClr val="tx1"/>
                </a:solidFill>
              </a:rPr>
              <a:t>(план  </a:t>
            </a:r>
            <a:r>
              <a:rPr lang="ru-RU" sz="1600" b="1" u="sng" dirty="0" smtClean="0">
                <a:solidFill>
                  <a:schemeClr val="tx1"/>
                </a:solidFill>
              </a:rPr>
              <a:t>155 582,1 тыс. </a:t>
            </a:r>
            <a:r>
              <a:rPr lang="ru-RU" sz="1600" b="1" u="sng" dirty="0" smtClean="0">
                <a:solidFill>
                  <a:schemeClr val="tx1"/>
                </a:solidFill>
              </a:rPr>
              <a:t>руб</a:t>
            </a:r>
            <a:r>
              <a:rPr lang="ru-RU" sz="1600" b="1" u="sng" dirty="0" smtClean="0">
                <a:solidFill>
                  <a:schemeClr val="tx1"/>
                </a:solidFill>
              </a:rPr>
              <a:t>.) 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3626454" y="5452477"/>
            <a:ext cx="2882157" cy="12350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 cmpd="thickThin">
            <a:prstDash val="sysDot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Подпрограмма 4 </a:t>
            </a:r>
            <a:r>
              <a:rPr lang="ru-RU" sz="1600" dirty="0" smtClean="0">
                <a:solidFill>
                  <a:schemeClr val="tx1"/>
                </a:solidFill>
              </a:rPr>
              <a:t>«Обеспечение </a:t>
            </a:r>
            <a:r>
              <a:rPr lang="ru-RU" sz="1600" dirty="0">
                <a:solidFill>
                  <a:schemeClr val="tx1"/>
                </a:solidFill>
              </a:rPr>
              <a:t>реализации государственной </a:t>
            </a:r>
            <a:r>
              <a:rPr lang="ru-RU" sz="1600" dirty="0" smtClean="0">
                <a:solidFill>
                  <a:schemeClr val="tx1"/>
                </a:solidFill>
              </a:rPr>
              <a:t>программы»</a:t>
            </a:r>
          </a:p>
          <a:p>
            <a:pPr algn="ctr"/>
            <a:r>
              <a:rPr lang="ru-RU" sz="1600" b="1" u="sng" dirty="0" smtClean="0">
                <a:solidFill>
                  <a:schemeClr val="tx1"/>
                </a:solidFill>
              </a:rPr>
              <a:t>19 </a:t>
            </a:r>
            <a:r>
              <a:rPr lang="ru-RU" sz="1600" b="1" u="sng" dirty="0" smtClean="0">
                <a:solidFill>
                  <a:schemeClr val="tx1"/>
                </a:solidFill>
              </a:rPr>
              <a:t>815,8 тыс.</a:t>
            </a:r>
            <a:r>
              <a:rPr lang="ru-RU" sz="1600" b="1" u="sng" dirty="0" smtClean="0">
                <a:solidFill>
                  <a:schemeClr val="tx1"/>
                </a:solidFill>
              </a:rPr>
              <a:t> </a:t>
            </a:r>
            <a:r>
              <a:rPr lang="ru-RU" sz="1600" b="1" u="sng" dirty="0" smtClean="0">
                <a:solidFill>
                  <a:schemeClr val="tx1"/>
                </a:solidFill>
              </a:rPr>
              <a:t>руб.</a:t>
            </a:r>
          </a:p>
          <a:p>
            <a:pPr algn="ctr"/>
            <a:r>
              <a:rPr lang="ru-RU" sz="1600" b="1" u="sng" dirty="0" smtClean="0">
                <a:solidFill>
                  <a:schemeClr val="tx1"/>
                </a:solidFill>
              </a:rPr>
              <a:t>(план 28 </a:t>
            </a:r>
            <a:r>
              <a:rPr lang="ru-RU" sz="1600" b="1" u="sng" dirty="0" smtClean="0">
                <a:solidFill>
                  <a:schemeClr val="tx1"/>
                </a:solidFill>
              </a:rPr>
              <a:t>753,9 тыс.</a:t>
            </a:r>
            <a:r>
              <a:rPr lang="ru-RU" sz="1600" b="1" u="sng" dirty="0" smtClean="0">
                <a:solidFill>
                  <a:schemeClr val="tx1"/>
                </a:solidFill>
              </a:rPr>
              <a:t> </a:t>
            </a:r>
            <a:r>
              <a:rPr lang="ru-RU" sz="1600" b="1" u="sng" dirty="0" smtClean="0">
                <a:solidFill>
                  <a:schemeClr val="tx1"/>
                </a:solidFill>
              </a:rPr>
              <a:t>руб.)</a:t>
            </a:r>
            <a:endParaRPr lang="ru-RU" sz="1600" b="1" u="sng" dirty="0">
              <a:solidFill>
                <a:schemeClr val="tx1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941168" y="2800279"/>
            <a:ext cx="0" cy="8907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endCxn id="30" idx="0"/>
          </p:cNvCxnSpPr>
          <p:nvPr/>
        </p:nvCxnSpPr>
        <p:spPr>
          <a:xfrm>
            <a:off x="1797137" y="2800279"/>
            <a:ext cx="17106" cy="8907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941168" y="4733335"/>
            <a:ext cx="0" cy="719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68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" name="Группа 8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105" name="Рисунок 1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7" name="Группа 6"/>
            <p:cNvGrpSpPr/>
            <p:nvPr/>
          </p:nvGrpSpPr>
          <p:grpSpPr>
            <a:xfrm>
              <a:off x="44624" y="8388424"/>
              <a:ext cx="748356" cy="664177"/>
              <a:chOff x="5776988" y="8400072"/>
              <a:chExt cx="748356" cy="664177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5776988" y="8400072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5921004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</a:p>
            </p:txBody>
          </p:sp>
        </p:grpSp>
      </p:grp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837084" y="1169292"/>
            <a:ext cx="5372324" cy="842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7313" lvl="0" algn="ctr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Комитета в реализации иных государственных программ Мурманской области</a:t>
            </a:r>
            <a:endParaRPr lang="ru-RU" sz="2400" b="1" dirty="0">
              <a:solidFill>
                <a:srgbClr val="0055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313" lvl="0" algn="ctr">
              <a:spcBef>
                <a:spcPct val="20000"/>
              </a:spcBef>
              <a:defRPr/>
            </a:pPr>
            <a:endParaRPr lang="ru-RU" sz="2000" b="1" dirty="0">
              <a:solidFill>
                <a:srgbClr val="0055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8" name="Picture 14" descr="http://www.klimat-kompania.ru/i/lin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90327" y="3956878"/>
            <a:ext cx="6957393" cy="114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4" y="256048"/>
            <a:ext cx="12954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205109" y="2488646"/>
            <a:ext cx="3583931" cy="314604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cmpd="thickThin">
            <a:prstDash val="sysDot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rgbClr val="414141"/>
              </a:solidFill>
              <a:latin typeface="Tahoma" panose="020B0604030504040204" pitchFamily="34" charset="0"/>
            </a:endParaRPr>
          </a:p>
          <a:p>
            <a:pPr algn="ctr"/>
            <a:r>
              <a:rPr lang="ru-RU" sz="1600" dirty="0">
                <a:solidFill>
                  <a:srgbClr val="414141"/>
                </a:solidFill>
                <a:latin typeface="Tahoma" panose="020B0604030504040204" pitchFamily="34" charset="0"/>
              </a:rPr>
              <a:t> </a:t>
            </a:r>
            <a:r>
              <a:rPr lang="ru-RU" sz="1600" b="1" dirty="0">
                <a:solidFill>
                  <a:srgbClr val="414141"/>
                </a:solidFill>
                <a:latin typeface="Tahoma" panose="020B0604030504040204" pitchFamily="34" charset="0"/>
              </a:rPr>
              <a:t>Г</a:t>
            </a:r>
            <a:r>
              <a:rPr lang="ru-RU" sz="1600" b="1" dirty="0" smtClean="0">
                <a:solidFill>
                  <a:srgbClr val="414141"/>
                </a:solidFill>
                <a:latin typeface="Tahoma" panose="020B0604030504040204" pitchFamily="34" charset="0"/>
              </a:rPr>
              <a:t>осударственная программа </a:t>
            </a:r>
            <a:r>
              <a:rPr lang="ru-RU" sz="1600" b="1" dirty="0">
                <a:solidFill>
                  <a:srgbClr val="414141"/>
                </a:solidFill>
                <a:latin typeface="Tahoma" panose="020B0604030504040204" pitchFamily="34" charset="0"/>
              </a:rPr>
              <a:t>Мурманской области «Социальная поддержка граждан</a:t>
            </a:r>
            <a:r>
              <a:rPr lang="ru-RU" sz="1600" b="1" dirty="0" smtClean="0">
                <a:solidFill>
                  <a:srgbClr val="414141"/>
                </a:solidFill>
                <a:latin typeface="Tahoma" panose="020B0604030504040204" pitchFamily="34" charset="0"/>
              </a:rPr>
              <a:t>»</a:t>
            </a:r>
          </a:p>
          <a:p>
            <a:pPr algn="ctr"/>
            <a:endParaRPr lang="ru-RU" sz="1600" dirty="0" smtClean="0">
              <a:solidFill>
                <a:srgbClr val="414141"/>
              </a:solidFill>
              <a:latin typeface="Tahoma" panose="020B0604030504040204" pitchFamily="34" charset="0"/>
            </a:endParaRPr>
          </a:p>
          <a:p>
            <a:pPr algn="ctr"/>
            <a:r>
              <a:rPr lang="ru-RU" dirty="0" smtClean="0">
                <a:solidFill>
                  <a:srgbClr val="414141"/>
                </a:solidFill>
                <a:latin typeface="Tahoma" panose="020B0604030504040204" pitchFamily="34" charset="0"/>
              </a:rPr>
              <a:t>Бюджетные ассигнования, запланированные на </a:t>
            </a:r>
            <a:r>
              <a:rPr lang="ru-RU" dirty="0" smtClean="0">
                <a:solidFill>
                  <a:srgbClr val="414141"/>
                </a:solidFill>
                <a:latin typeface="Tahoma" panose="020B0604030504040204" pitchFamily="34" charset="0"/>
              </a:rPr>
              <a:t>2019 </a:t>
            </a:r>
            <a:r>
              <a:rPr lang="ru-RU" dirty="0" smtClean="0">
                <a:solidFill>
                  <a:srgbClr val="414141"/>
                </a:solidFill>
                <a:latin typeface="Tahoma" panose="020B0604030504040204" pitchFamily="34" charset="0"/>
              </a:rPr>
              <a:t>год:</a:t>
            </a:r>
          </a:p>
          <a:p>
            <a:pPr algn="ctr"/>
            <a:r>
              <a:rPr lang="ru-RU" dirty="0" smtClean="0">
                <a:solidFill>
                  <a:srgbClr val="414141"/>
                </a:solidFill>
                <a:latin typeface="Tahoma" panose="020B0604030504040204" pitchFamily="34" charset="0"/>
              </a:rPr>
              <a:t> </a:t>
            </a:r>
            <a:r>
              <a:rPr lang="ru-RU" sz="1600" b="1" u="sng" dirty="0" smtClean="0">
                <a:solidFill>
                  <a:srgbClr val="414141"/>
                </a:solidFill>
                <a:latin typeface="Tahoma" panose="020B0604030504040204" pitchFamily="34" charset="0"/>
              </a:rPr>
              <a:t>1 </a:t>
            </a:r>
            <a:r>
              <a:rPr lang="ru-RU" sz="1600" b="1" u="sng" dirty="0" smtClean="0">
                <a:solidFill>
                  <a:srgbClr val="414141"/>
                </a:solidFill>
                <a:latin typeface="Tahoma" panose="020B0604030504040204" pitchFamily="34" charset="0"/>
              </a:rPr>
              <a:t>686</a:t>
            </a:r>
            <a:r>
              <a:rPr lang="ru-RU" sz="1600" b="1" u="sng" dirty="0" smtClean="0">
                <a:solidFill>
                  <a:srgbClr val="414141"/>
                </a:solidFill>
                <a:latin typeface="Tahoma" panose="020B0604030504040204" pitchFamily="34" charset="0"/>
              </a:rPr>
              <a:t> 585,50 руб</a:t>
            </a:r>
            <a:r>
              <a:rPr lang="ru-RU" sz="1600" b="1" u="sng" dirty="0" smtClean="0">
                <a:solidFill>
                  <a:srgbClr val="414141"/>
                </a:solidFill>
                <a:latin typeface="Tahoma" panose="020B0604030504040204" pitchFamily="34" charset="0"/>
              </a:rPr>
              <a:t>.</a:t>
            </a:r>
          </a:p>
          <a:p>
            <a:pPr algn="ctr"/>
            <a:endParaRPr lang="ru-RU" sz="1600" dirty="0">
              <a:solidFill>
                <a:srgbClr val="414141"/>
              </a:solidFill>
              <a:latin typeface="Tahoma" panose="020B0604030504040204" pitchFamily="34" charset="0"/>
            </a:endParaRPr>
          </a:p>
          <a:p>
            <a:pPr algn="ctr"/>
            <a:r>
              <a:rPr lang="ru-RU" dirty="0" smtClean="0">
                <a:solidFill>
                  <a:srgbClr val="414141"/>
                </a:solidFill>
                <a:latin typeface="Tahoma" panose="020B0604030504040204" pitchFamily="34" charset="0"/>
              </a:rPr>
              <a:t>Кассовое исполнение на </a:t>
            </a:r>
            <a:r>
              <a:rPr lang="ru-RU" dirty="0" smtClean="0">
                <a:solidFill>
                  <a:srgbClr val="414141"/>
                </a:solidFill>
                <a:latin typeface="Tahoma" panose="020B0604030504040204" pitchFamily="34" charset="0"/>
              </a:rPr>
              <a:t>01.10.2019:</a:t>
            </a:r>
            <a:endParaRPr lang="ru-RU" dirty="0" smtClean="0">
              <a:solidFill>
                <a:srgbClr val="414141"/>
              </a:solidFill>
              <a:latin typeface="Tahoma" panose="020B0604030504040204" pitchFamily="34" charset="0"/>
            </a:endParaRPr>
          </a:p>
          <a:p>
            <a:pPr algn="ctr"/>
            <a:r>
              <a:rPr lang="ru-RU" sz="1600" b="1" u="sng" dirty="0" smtClean="0">
                <a:solidFill>
                  <a:srgbClr val="414141"/>
                </a:solidFill>
                <a:latin typeface="Tahoma" panose="020B0604030504040204" pitchFamily="34" charset="0"/>
              </a:rPr>
              <a:t>1 </a:t>
            </a:r>
            <a:r>
              <a:rPr lang="ru-RU" sz="1600" b="1" u="sng" dirty="0" smtClean="0">
                <a:solidFill>
                  <a:srgbClr val="414141"/>
                </a:solidFill>
                <a:latin typeface="Tahoma" panose="020B0604030504040204" pitchFamily="34" charset="0"/>
              </a:rPr>
              <a:t>591 653,50</a:t>
            </a:r>
            <a:r>
              <a:rPr lang="ru-RU" sz="1600" b="1" u="sng" dirty="0" smtClean="0">
                <a:solidFill>
                  <a:srgbClr val="414141"/>
                </a:solidFill>
                <a:latin typeface="Tahoma" panose="020B0604030504040204" pitchFamily="34" charset="0"/>
              </a:rPr>
              <a:t> </a:t>
            </a:r>
            <a:r>
              <a:rPr lang="ru-RU" sz="1600" b="1" u="sng" dirty="0" smtClean="0">
                <a:solidFill>
                  <a:srgbClr val="414141"/>
                </a:solidFill>
                <a:latin typeface="Tahoma" panose="020B0604030504040204" pitchFamily="34" charset="0"/>
              </a:rPr>
              <a:t>руб.</a:t>
            </a:r>
          </a:p>
          <a:p>
            <a:pPr algn="ctr"/>
            <a:endParaRPr lang="ru-RU" sz="1600" b="1" u="sng" dirty="0">
              <a:solidFill>
                <a:schemeClr val="tx1"/>
              </a:solidFill>
            </a:endParaRPr>
          </a:p>
        </p:txBody>
      </p:sp>
      <p:pic>
        <p:nvPicPr>
          <p:cNvPr id="60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9297" y="353233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cxnSp>
        <p:nvCxnSpPr>
          <p:cNvPr id="61" name="Прямая соединительная линия 60"/>
          <p:cNvCxnSpPr/>
          <p:nvPr/>
        </p:nvCxnSpPr>
        <p:spPr>
          <a:xfrm flipH="1">
            <a:off x="5041120" y="3926932"/>
            <a:ext cx="26413" cy="2116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33" y="2571190"/>
            <a:ext cx="3019665" cy="2980952"/>
          </a:xfrm>
          <a:prstGeom prst="rect">
            <a:avLst/>
          </a:prstGeom>
        </p:spPr>
      </p:pic>
      <p:sp>
        <p:nvSpPr>
          <p:cNvPr id="44" name="Прямоугольник 43"/>
          <p:cNvSpPr/>
          <p:nvPr/>
        </p:nvSpPr>
        <p:spPr>
          <a:xfrm>
            <a:off x="3249541" y="5692013"/>
            <a:ext cx="3476462" cy="3093159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cmpd="thickThin">
            <a:prstDash val="sysDot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rgbClr val="414141"/>
              </a:solidFill>
              <a:latin typeface="Tahoma" panose="020B0604030504040204" pitchFamily="34" charset="0"/>
            </a:endParaRPr>
          </a:p>
          <a:p>
            <a:pPr algn="ctr"/>
            <a:r>
              <a:rPr lang="ru-RU" sz="1600" dirty="0" smtClean="0">
                <a:solidFill>
                  <a:srgbClr val="414141"/>
                </a:solidFill>
                <a:latin typeface="Tahoma" panose="020B0604030504040204" pitchFamily="34" charset="0"/>
              </a:rPr>
              <a:t> </a:t>
            </a:r>
            <a:r>
              <a:rPr lang="ru-RU" sz="1600" b="1" dirty="0" smtClean="0">
                <a:solidFill>
                  <a:srgbClr val="414141"/>
                </a:solidFill>
                <a:latin typeface="Tahoma" panose="020B0604030504040204" pitchFamily="34" charset="0"/>
              </a:rPr>
              <a:t>Государственная программа Мурманской области «Государственное управление и гражданское общество»</a:t>
            </a:r>
          </a:p>
          <a:p>
            <a:pPr algn="ctr"/>
            <a:endParaRPr lang="ru-RU" sz="1600" dirty="0" smtClean="0">
              <a:solidFill>
                <a:srgbClr val="414141"/>
              </a:solidFill>
              <a:latin typeface="Tahoma" panose="020B0604030504040204" pitchFamily="34" charset="0"/>
            </a:endParaRPr>
          </a:p>
          <a:p>
            <a:pPr algn="ctr"/>
            <a:r>
              <a:rPr lang="ru-RU" dirty="0" smtClean="0">
                <a:solidFill>
                  <a:srgbClr val="414141"/>
                </a:solidFill>
                <a:latin typeface="Tahoma" panose="020B0604030504040204" pitchFamily="34" charset="0"/>
              </a:rPr>
              <a:t>Бюджетные ассигнования, запланированные на </a:t>
            </a:r>
            <a:r>
              <a:rPr lang="ru-RU" dirty="0" smtClean="0">
                <a:solidFill>
                  <a:srgbClr val="414141"/>
                </a:solidFill>
                <a:latin typeface="Tahoma" panose="020B0604030504040204" pitchFamily="34" charset="0"/>
              </a:rPr>
              <a:t>2019 </a:t>
            </a:r>
            <a:r>
              <a:rPr lang="ru-RU" dirty="0" smtClean="0">
                <a:solidFill>
                  <a:srgbClr val="414141"/>
                </a:solidFill>
                <a:latin typeface="Tahoma" panose="020B0604030504040204" pitchFamily="34" charset="0"/>
              </a:rPr>
              <a:t>год: </a:t>
            </a:r>
            <a:r>
              <a:rPr lang="ru-RU" sz="1600" b="1" u="sng" dirty="0" smtClean="0">
                <a:solidFill>
                  <a:srgbClr val="414141"/>
                </a:solidFill>
                <a:latin typeface="Tahoma" panose="020B0604030504040204" pitchFamily="34" charset="0"/>
              </a:rPr>
              <a:t>268 272,00 </a:t>
            </a:r>
            <a:r>
              <a:rPr lang="ru-RU" sz="1600" b="1" u="sng" dirty="0" smtClean="0">
                <a:solidFill>
                  <a:srgbClr val="414141"/>
                </a:solidFill>
                <a:latin typeface="Tahoma" panose="020B0604030504040204" pitchFamily="34" charset="0"/>
              </a:rPr>
              <a:t>руб.</a:t>
            </a:r>
          </a:p>
          <a:p>
            <a:pPr algn="ctr"/>
            <a:endParaRPr lang="ru-RU" sz="1600" dirty="0" smtClean="0">
              <a:solidFill>
                <a:srgbClr val="414141"/>
              </a:solidFill>
              <a:latin typeface="Tahoma" panose="020B0604030504040204" pitchFamily="34" charset="0"/>
            </a:endParaRPr>
          </a:p>
          <a:p>
            <a:pPr algn="ctr"/>
            <a:r>
              <a:rPr lang="ru-RU" dirty="0" smtClean="0">
                <a:solidFill>
                  <a:srgbClr val="414141"/>
                </a:solidFill>
                <a:latin typeface="Tahoma" panose="020B0604030504040204" pitchFamily="34" charset="0"/>
              </a:rPr>
              <a:t>Кассовое исполнение </a:t>
            </a:r>
          </a:p>
          <a:p>
            <a:pPr algn="ctr"/>
            <a:r>
              <a:rPr lang="ru-RU" dirty="0" smtClean="0">
                <a:solidFill>
                  <a:srgbClr val="414141"/>
                </a:solidFill>
                <a:latin typeface="Tahoma" panose="020B0604030504040204" pitchFamily="34" charset="0"/>
              </a:rPr>
              <a:t>на </a:t>
            </a:r>
            <a:r>
              <a:rPr lang="ru-RU" dirty="0" smtClean="0">
                <a:solidFill>
                  <a:srgbClr val="414141"/>
                </a:solidFill>
                <a:latin typeface="Tahoma" panose="020B0604030504040204" pitchFamily="34" charset="0"/>
              </a:rPr>
              <a:t>01.10.2019:</a:t>
            </a:r>
            <a:endParaRPr lang="ru-RU" dirty="0" smtClean="0">
              <a:solidFill>
                <a:srgbClr val="414141"/>
              </a:solidFill>
              <a:latin typeface="Tahoma" panose="020B0604030504040204" pitchFamily="34" charset="0"/>
            </a:endParaRPr>
          </a:p>
          <a:p>
            <a:pPr algn="ctr"/>
            <a:r>
              <a:rPr lang="ru-RU" sz="1600" b="1" u="sng" dirty="0" smtClean="0">
                <a:solidFill>
                  <a:srgbClr val="414141"/>
                </a:solidFill>
                <a:latin typeface="Tahoma" panose="020B0604030504040204" pitchFamily="34" charset="0"/>
              </a:rPr>
              <a:t>97 604</a:t>
            </a:r>
            <a:r>
              <a:rPr lang="ru-RU" sz="1600" b="1" u="sng" dirty="0" smtClean="0">
                <a:solidFill>
                  <a:srgbClr val="414141"/>
                </a:solidFill>
                <a:latin typeface="Tahoma" panose="020B0604030504040204" pitchFamily="34" charset="0"/>
              </a:rPr>
              <a:t>,00 </a:t>
            </a:r>
            <a:r>
              <a:rPr lang="ru-RU" sz="1600" b="1" u="sng" dirty="0" smtClean="0">
                <a:solidFill>
                  <a:srgbClr val="414141"/>
                </a:solidFill>
                <a:latin typeface="Tahoma" panose="020B0604030504040204" pitchFamily="34" charset="0"/>
              </a:rPr>
              <a:t>руб.</a:t>
            </a:r>
          </a:p>
          <a:p>
            <a:pPr algn="ctr"/>
            <a:endParaRPr lang="ru-RU" sz="1600" b="1" u="sng" dirty="0">
              <a:solidFill>
                <a:schemeClr val="tx1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" y="6444207"/>
            <a:ext cx="3147579" cy="188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23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" name="Группа 8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105" name="Рисунок 1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7" name="Группа 6"/>
            <p:cNvGrpSpPr/>
            <p:nvPr/>
          </p:nvGrpSpPr>
          <p:grpSpPr>
            <a:xfrm>
              <a:off x="44624" y="8388424"/>
              <a:ext cx="748356" cy="664177"/>
              <a:chOff x="5776988" y="8400072"/>
              <a:chExt cx="748356" cy="664177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5776988" y="8400072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5921004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</a:p>
            </p:txBody>
          </p:sp>
        </p:grpSp>
      </p:grp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152143" y="726076"/>
            <a:ext cx="5028678" cy="132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7313" lvl="0" algn="ctr">
              <a:spcBef>
                <a:spcPct val="20000"/>
              </a:spcBef>
              <a:defRPr/>
            </a:pPr>
            <a:r>
              <a:rPr lang="ru-RU" b="1" dirty="0" smtClean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СТАТИСТИЧЕСКИЕ СВЕДЕНИЯ</a:t>
            </a:r>
            <a:endParaRPr lang="ru-RU" b="1" dirty="0">
              <a:solidFill>
                <a:srgbClr val="0055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313" lvl="0" algn="ctr">
              <a:spcBef>
                <a:spcPct val="20000"/>
              </a:spcBef>
              <a:defRPr/>
            </a:pPr>
            <a:endParaRPr lang="ru-RU" b="1" dirty="0">
              <a:solidFill>
                <a:srgbClr val="0055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8" name="Picture 14" descr="http://www.klimat-kompania.ru/i/lin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90327" y="3956878"/>
            <a:ext cx="6957393" cy="114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4" y="256048"/>
            <a:ext cx="12954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3561866649"/>
              </p:ext>
            </p:extLst>
          </p:nvPr>
        </p:nvGraphicFramePr>
        <p:xfrm>
          <a:off x="44624" y="4932040"/>
          <a:ext cx="3240360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42032" y="1480011"/>
            <a:ext cx="5235936" cy="65875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>
                <a:solidFill>
                  <a:schemeClr val="tx1"/>
                </a:solidFill>
              </a:rPr>
              <a:t>Мурманской области </a:t>
            </a:r>
            <a:r>
              <a:rPr lang="ru-RU" dirty="0" smtClean="0">
                <a:solidFill>
                  <a:schemeClr val="tx1"/>
                </a:solidFill>
              </a:rPr>
              <a:t> - 1337 </a:t>
            </a:r>
            <a:r>
              <a:rPr lang="ru-RU" dirty="0">
                <a:solidFill>
                  <a:schemeClr val="tx1"/>
                </a:solidFill>
              </a:rPr>
              <a:t>единиц спортивных сооружений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38651" y="2967553"/>
            <a:ext cx="5239317" cy="140542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Единовременная пропускная способность спортивных сооружений </a:t>
            </a:r>
            <a:r>
              <a:rPr lang="ru-RU" dirty="0">
                <a:solidFill>
                  <a:schemeClr val="tx1"/>
                </a:solidFill>
              </a:rPr>
              <a:t>области к всероссийскому </a:t>
            </a:r>
            <a:r>
              <a:rPr lang="ru-RU" dirty="0" smtClean="0">
                <a:solidFill>
                  <a:schemeClr val="tx1"/>
                </a:solidFill>
              </a:rPr>
              <a:t>нормативу составляет 40,8%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Равнобедренный треугольник 24"/>
          <p:cNvSpPr>
            <a:spLocks noChangeArrowheads="1"/>
          </p:cNvSpPr>
          <p:nvPr/>
        </p:nvSpPr>
        <p:spPr bwMode="auto">
          <a:xfrm rot="10800000">
            <a:off x="1332134" y="2203537"/>
            <a:ext cx="3384376" cy="689164"/>
          </a:xfrm>
          <a:prstGeom prst="triangle">
            <a:avLst>
              <a:gd name="adj" fmla="val 52046"/>
            </a:avLst>
          </a:prstGeom>
          <a:solidFill>
            <a:srgbClr val="BFBFBF"/>
          </a:solidFill>
          <a:ln w="25400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/>
          </a:sp3d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4098" name="Picture 2" descr="E:\2015\фото\манеж 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524" y="5868144"/>
            <a:ext cx="3429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80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408735" y="7929586"/>
            <a:ext cx="6449265" cy="954107"/>
          </a:xfrm>
          <a:prstGeom prst="rect">
            <a:avLst/>
          </a:prstGeom>
          <a:solidFill>
            <a:schemeClr val="accent6">
              <a:lumMod val="60000"/>
              <a:lumOff val="40000"/>
              <a:alpha val="2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полной редакцией государственной программы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можете ознакомиться на официальном сайте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Комитета по физической культуре и спорту Мурманской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http://murmansport.ru/deyatelnost/programmy/gosudarstvennaya/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612608" y="210303"/>
            <a:ext cx="4836470" cy="556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Государственная программа Мурманской области «Развитие физической культуры и спорта» на 2014-2020гг.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511688" y="826954"/>
            <a:ext cx="22933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 власти, ответственный за реализацию программы:</a:t>
            </a:r>
            <a:endParaRPr lang="ru-RU" sz="1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916832" y="1187624"/>
            <a:ext cx="45146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/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Комитет по физической культуре и спорту </a:t>
            </a:r>
          </a:p>
          <a:p>
            <a:pPr algn="ctr"/>
            <a:r>
              <a:rPr lang="ru-RU" sz="1600" dirty="0" smtClean="0">
                <a:solidFill>
                  <a:schemeClr val="tx2"/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Мурманской области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32656" y="2987824"/>
            <a:ext cx="61134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Ресурсное обеспечение реализации государственной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-387424" y="3433045"/>
            <a:ext cx="220276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2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200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-25983" y="2210307"/>
            <a:ext cx="6889302" cy="923330"/>
          </a:xfrm>
          <a:prstGeom prst="rect">
            <a:avLst/>
          </a:prstGeom>
          <a:solidFill>
            <a:schemeClr val="accent6">
              <a:lumMod val="60000"/>
              <a:lumOff val="40000"/>
              <a:alpha val="29000"/>
            </a:schemeClr>
          </a:solidFill>
        </p:spPr>
        <p:txBody>
          <a:bodyPr wrap="square">
            <a:spAutoFit/>
          </a:bodyPr>
          <a:lstStyle/>
          <a:p>
            <a:pPr marL="361950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условий для максимальной вовлеченности населения Мурманской области в систематические занятия физической культурой и спортом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32656" y="1763688"/>
            <a:ext cx="1152128" cy="426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Segoe Script" panose="020B0504020000000003" pitchFamily="34" charset="0"/>
              </a:rPr>
              <a:t>Цель :</a:t>
            </a:r>
            <a:endParaRPr lang="ru-RU" dirty="0">
              <a:solidFill>
                <a:schemeClr val="tx2"/>
              </a:solidFill>
              <a:latin typeface="Segoe Script" panose="020B0504020000000003" pitchFamily="34" charset="0"/>
            </a:endParaRPr>
          </a:p>
        </p:txBody>
      </p:sp>
      <p:grpSp>
        <p:nvGrpSpPr>
          <p:cNvPr id="63" name="Группа 62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66" name="Группа 65"/>
            <p:cNvGrpSpPr/>
            <p:nvPr/>
          </p:nvGrpSpPr>
          <p:grpSpPr>
            <a:xfrm>
              <a:off x="6132606" y="8388424"/>
              <a:ext cx="691804" cy="664177"/>
              <a:chOff x="6093296" y="8400072"/>
              <a:chExt cx="691804" cy="664177"/>
            </a:xfrm>
          </p:grpSpPr>
          <p:sp>
            <p:nvSpPr>
              <p:cNvPr id="67" name="Прямоугольник 66"/>
              <p:cNvSpPr/>
              <p:nvPr/>
            </p:nvSpPr>
            <p:spPr>
              <a:xfrm>
                <a:off x="6353052" y="8400072"/>
                <a:ext cx="432048" cy="432048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Прямоугольник 67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Прямоугольник 68"/>
              <p:cNvSpPr/>
              <p:nvPr/>
            </p:nvSpPr>
            <p:spPr>
              <a:xfrm>
                <a:off x="6237312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</a:p>
            </p:txBody>
          </p:sp>
        </p:grpSp>
      </p:grpSp>
      <p:pic>
        <p:nvPicPr>
          <p:cNvPr id="29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4" y="256048"/>
            <a:ext cx="12954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1660727480"/>
              </p:ext>
            </p:extLst>
          </p:nvPr>
        </p:nvGraphicFramePr>
        <p:xfrm>
          <a:off x="408735" y="3749971"/>
          <a:ext cx="6155919" cy="3795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Овал 18"/>
          <p:cNvSpPr/>
          <p:nvPr/>
        </p:nvSpPr>
        <p:spPr>
          <a:xfrm>
            <a:off x="870857" y="3710044"/>
            <a:ext cx="741751" cy="352501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842,1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1625251" y="4353753"/>
            <a:ext cx="736272" cy="383666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789,4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2492896" y="4876699"/>
            <a:ext cx="720080" cy="349376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581,1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3212976" y="4683958"/>
            <a:ext cx="864096" cy="351068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741,4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4030843" y="3640919"/>
            <a:ext cx="864096" cy="368179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1097,7</a:t>
            </a:r>
            <a:endParaRPr lang="ru-RU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46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57065</TotalTime>
  <Words>987</Words>
  <Application>Microsoft Office PowerPoint</Application>
  <PresentationFormat>Экран (4:3)</PresentationFormat>
  <Paragraphs>175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Gulim</vt:lpstr>
      <vt:lpstr>Arial</vt:lpstr>
      <vt:lpstr>Calibri</vt:lpstr>
      <vt:lpstr>Calibri Light</vt:lpstr>
      <vt:lpstr>Segoe Script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Министерство финансов Мурманской области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Татьяна Викторовна Фомина</dc:creator>
  <cp:lastModifiedBy>Прожерина Р.А.</cp:lastModifiedBy>
  <cp:revision>4332</cp:revision>
  <cp:lastPrinted>2018-07-24T12:57:51Z</cp:lastPrinted>
  <dcterms:created xsi:type="dcterms:W3CDTF">2013-06-27T09:24:07Z</dcterms:created>
  <dcterms:modified xsi:type="dcterms:W3CDTF">2019-10-28T09:58:46Z</dcterms:modified>
</cp:coreProperties>
</file>