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6"/>
  </p:notesMasterIdLst>
  <p:sldIdLst>
    <p:sldId id="564" r:id="rId2"/>
    <p:sldId id="583" r:id="rId3"/>
    <p:sldId id="586" r:id="rId4"/>
    <p:sldId id="585" r:id="rId5"/>
    <p:sldId id="581" r:id="rId6"/>
    <p:sldId id="587" r:id="rId7"/>
    <p:sldId id="584" r:id="rId8"/>
    <p:sldId id="576" r:id="rId9"/>
    <p:sldId id="577" r:id="rId10"/>
    <p:sldId id="460" r:id="rId11"/>
    <p:sldId id="588" r:id="rId12"/>
    <p:sldId id="589" r:id="rId13"/>
    <p:sldId id="565" r:id="rId14"/>
    <p:sldId id="578" r:id="rId15"/>
  </p:sldIdLst>
  <p:sldSz cx="6858000" cy="9144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D97"/>
    <a:srgbClr val="009BAE"/>
    <a:srgbClr val="005570"/>
    <a:srgbClr val="218F26"/>
    <a:srgbClr val="97CAC5"/>
    <a:srgbClr val="A5FFFE"/>
    <a:srgbClr val="BDE3E7"/>
    <a:srgbClr val="D9E0E3"/>
    <a:srgbClr val="6C2E9A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 varScale="1">
        <p:scale>
          <a:sx n="83" d="100"/>
          <a:sy n="83" d="100"/>
        </p:scale>
        <p:origin x="1248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Доля населения систематически занимающегося физической культурой и спортом, %</a:t>
            </a:r>
            <a:r>
              <a:rPr lang="ru-RU" sz="1400" b="0" dirty="0" smtClean="0"/>
              <a:t> </a:t>
            </a:r>
            <a:endParaRPr lang="ru-RU" sz="1400" b="0" dirty="0"/>
          </a:p>
        </c:rich>
      </c:tx>
      <c:layout>
        <c:manualLayout>
          <c:xMode val="edge"/>
          <c:yMode val="edge"/>
          <c:x val="6.4833333333333368E-2"/>
          <c:y val="4.29036133625868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11867920822334"/>
          <c:y val="0.29360690094025566"/>
          <c:w val="0.82896976341441198"/>
          <c:h val="0.55466387153362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Лист1!$A$3:$A$7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12.5</c:v>
                </c:pt>
                <c:pt idx="1">
                  <c:v>18.5</c:v>
                </c:pt>
                <c:pt idx="2">
                  <c:v>26.3</c:v>
                </c:pt>
                <c:pt idx="3">
                  <c:v>30.3</c:v>
                </c:pt>
                <c:pt idx="4">
                  <c:v>32.4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Лист1!$A$3:$A$7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Лист1!$C$3:$C$7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Лист1!$A$3:$A$7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Лист1!$D$3:$D$7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520792"/>
        <c:axId val="211517656"/>
      </c:barChart>
      <c:catAx>
        <c:axId val="21152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1517656"/>
        <c:crosses val="autoZero"/>
        <c:auto val="1"/>
        <c:lblAlgn val="ctr"/>
        <c:lblOffset val="100"/>
        <c:noMultiLvlLbl val="0"/>
      </c:catAx>
      <c:valAx>
        <c:axId val="211517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1520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842.1</c:v>
                </c:pt>
                <c:pt idx="1">
                  <c:v>789.4</c:v>
                </c:pt>
                <c:pt idx="2">
                  <c:v>581.1</c:v>
                </c:pt>
                <c:pt idx="3">
                  <c:v>741.4</c:v>
                </c:pt>
                <c:pt idx="4">
                  <c:v>1136.0999999999999</c:v>
                </c:pt>
                <c:pt idx="5">
                  <c:v>1024</c:v>
                </c:pt>
                <c:pt idx="6">
                  <c:v>981.9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514912"/>
        <c:axId val="211518048"/>
      </c:barChart>
      <c:catAx>
        <c:axId val="21151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518048"/>
        <c:crosses val="autoZero"/>
        <c:auto val="1"/>
        <c:lblAlgn val="ctr"/>
        <c:lblOffset val="100"/>
        <c:noMultiLvlLbl val="0"/>
      </c:catAx>
      <c:valAx>
        <c:axId val="21151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51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99243404633982"/>
          <c:y val="9.4666333370366285E-2"/>
          <c:w val="0.79802308787395704"/>
          <c:h val="0.787450468466466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18.5</c:v>
                </c:pt>
                <c:pt idx="1">
                  <c:v>26.3</c:v>
                </c:pt>
                <c:pt idx="2">
                  <c:v>30.3</c:v>
                </c:pt>
                <c:pt idx="3">
                  <c:v>32.4</c:v>
                </c:pt>
                <c:pt idx="4">
                  <c:v>33</c:v>
                </c:pt>
                <c:pt idx="5">
                  <c:v>35</c:v>
                </c:pt>
                <c:pt idx="6">
                  <c:v>38</c:v>
                </c:pt>
                <c:pt idx="7">
                  <c:v>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520400"/>
        <c:axId val="68318344"/>
      </c:lineChart>
      <c:catAx>
        <c:axId val="2115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8318344"/>
        <c:crosses val="autoZero"/>
        <c:auto val="1"/>
        <c:lblAlgn val="ctr"/>
        <c:lblOffset val="100"/>
        <c:noMultiLvlLbl val="0"/>
      </c:catAx>
      <c:valAx>
        <c:axId val="683183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Доля занимающихся, 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1520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81481481481483E-2"/>
          <c:y val="4.0504988155801142E-2"/>
          <c:w val="0.94907407407407451"/>
          <c:h val="0.85693788276465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53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52</c:v>
                </c:pt>
                <c:pt idx="1">
                  <c:v>53</c:v>
                </c:pt>
                <c:pt idx="2">
                  <c:v>53</c:v>
                </c:pt>
                <c:pt idx="3">
                  <c:v>59</c:v>
                </c:pt>
                <c:pt idx="4">
                  <c:v>70</c:v>
                </c:pt>
                <c:pt idx="5">
                  <c:v>73</c:v>
                </c:pt>
                <c:pt idx="6">
                  <c:v>75</c:v>
                </c:pt>
                <c:pt idx="7">
                  <c:v>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3224072"/>
        <c:axId val="211649888"/>
      </c:barChart>
      <c:catAx>
        <c:axId val="11322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1649888"/>
        <c:crosses val="autoZero"/>
        <c:auto val="1"/>
        <c:lblAlgn val="ctr"/>
        <c:lblOffset val="100"/>
        <c:noMultiLvlLbl val="0"/>
      </c:catAx>
      <c:valAx>
        <c:axId val="211649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3224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0.71288</cdr:x>
      <cdr:y>0.05834</cdr:y>
    </cdr:from>
    <cdr:to>
      <cdr:x>0.84711</cdr:x>
      <cdr:y>0.15716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388417" y="221441"/>
          <a:ext cx="826324" cy="375115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1024,0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0.85325</cdr:x>
      <cdr:y>0.08234</cdr:y>
    </cdr:from>
    <cdr:to>
      <cdr:x>0.97201</cdr:x>
      <cdr:y>0.18256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5252550" y="312574"/>
          <a:ext cx="731077" cy="38043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981,9</a:t>
          </a:r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8" cy="496411"/>
          </a:xfrm>
          <a:prstGeom prst="rect">
            <a:avLst/>
          </a:prstGeom>
        </p:spPr>
        <p:txBody>
          <a:bodyPr vert="horz" lIns="92250" tIns="46127" rIns="92250" bIns="461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8" cy="496411"/>
          </a:xfrm>
          <a:prstGeom prst="rect">
            <a:avLst/>
          </a:prstGeom>
        </p:spPr>
        <p:txBody>
          <a:bodyPr vert="horz" lIns="92250" tIns="46127" rIns="92250" bIns="46127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6125"/>
            <a:ext cx="27908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0" tIns="46127" rIns="92250" bIns="461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250" tIns="46127" rIns="92250" bIns="4612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8" cy="496411"/>
          </a:xfrm>
          <a:prstGeom prst="rect">
            <a:avLst/>
          </a:prstGeom>
        </p:spPr>
        <p:txBody>
          <a:bodyPr vert="horz" lIns="92250" tIns="46127" rIns="92250" bIns="461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8" cy="496411"/>
          </a:xfrm>
          <a:prstGeom prst="rect">
            <a:avLst/>
          </a:prstGeom>
        </p:spPr>
        <p:txBody>
          <a:bodyPr vert="horz" lIns="92250" tIns="46127" rIns="92250" bIns="46127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png"/><Relationship Id="rId7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mailto:sport@gov-murman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urmansport.ru/deyatelnost/programmy/gosudarstvennaya/" TargetMode="Externa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752402" y="3851920"/>
            <a:ext cx="5513417" cy="21409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Комитета по физической культуре и спорту Мурманской области</a:t>
            </a:r>
          </a:p>
        </p:txBody>
      </p:sp>
      <p:sp>
        <p:nvSpPr>
          <p:cNvPr id="53" name="Кольцо 52"/>
          <p:cNvSpPr/>
          <p:nvPr/>
        </p:nvSpPr>
        <p:spPr>
          <a:xfrm>
            <a:off x="1" y="1043608"/>
            <a:ext cx="6892280" cy="7128792"/>
          </a:xfrm>
          <a:prstGeom prst="donut">
            <a:avLst>
              <a:gd name="adj" fmla="val 5144"/>
            </a:avLst>
          </a:prstGeom>
          <a:noFill/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270880" y="1977218"/>
            <a:ext cx="5600046" cy="5360352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452983" y="2494999"/>
            <a:ext cx="4541226" cy="4253418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2594723"/>
            <a:ext cx="888230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94800" y="848469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3</a:t>
            </a:r>
          </a:p>
          <a:p>
            <a:pPr algn="ctr"/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2" y="195570"/>
            <a:ext cx="3310857" cy="23007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2" y="5652120"/>
            <a:ext cx="6662107" cy="2898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040" y="208395"/>
            <a:ext cx="3292209" cy="231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42148" y="99015"/>
            <a:ext cx="6318770" cy="1127781"/>
          </a:xfrm>
          <a:prstGeom prst="homePlate">
            <a:avLst>
              <a:gd name="adj" fmla="val 12955"/>
            </a:avLst>
          </a:prstGeom>
          <a:gradFill flip="none" rotWithShape="1">
            <a:gsLst>
              <a:gs pos="0">
                <a:srgbClr val="FFFF00">
                  <a:alpha val="1000"/>
                  <a:lumMod val="65000"/>
                  <a:lumOff val="35000"/>
                </a:srgbClr>
              </a:gs>
              <a:gs pos="71000">
                <a:srgbClr val="0070C0">
                  <a:shade val="67500"/>
                  <a:satMod val="115000"/>
                  <a:alpha val="53000"/>
                  <a:lumMod val="91000"/>
                  <a:lumOff val="9000"/>
                </a:srgbClr>
              </a:gs>
              <a:gs pos="100000">
                <a:srgbClr val="0070C0">
                  <a:shade val="100000"/>
                  <a:satMod val="115000"/>
                  <a:lumMod val="86000"/>
                </a:srgb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Владимир Путин поздравил &quot;Литературную газету&quot; с 85-летием - Новости культуры - Твойфорум.рф - форум Москвы и Москов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648" y="131851"/>
            <a:ext cx="2305092" cy="151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2025089" y="1264890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Ожидаемые результаты. в 2017 году.</a:t>
            </a:r>
            <a:endParaRPr lang="ru-RU" sz="1600" dirty="0">
              <a:solidFill>
                <a:schemeClr val="tx2"/>
              </a:solidFill>
              <a:latin typeface="Segoe Script" panose="020B0504020000000003" pitchFamily="34" charset="0"/>
              <a:ea typeface="Gulim" pitchFamily="34" charset="-127"/>
              <a:cs typeface="Times New Roman" pitchFamily="18" charset="0"/>
            </a:endParaRPr>
          </a:p>
        </p:txBody>
      </p:sp>
      <p:pic>
        <p:nvPicPr>
          <p:cNvPr id="1044" name="Picture 20" descr="История развития флага РФ :: ФКУ ИК-3 УФСИН России по Курской области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3" y="1619672"/>
            <a:ext cx="2827195" cy="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450049" y="357152"/>
            <a:ext cx="427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Реализация Указов Президента РФ от 07.05.2012 </a:t>
            </a:r>
          </a:p>
        </p:txBody>
      </p:sp>
      <p:grpSp>
        <p:nvGrpSpPr>
          <p:cNvPr id="96" name="Группа 95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99" name="Группа 98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00" name="Прямоугольник 99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15666" y="2448744"/>
            <a:ext cx="3284092" cy="1115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Доля обучающихся и студентов, систематически </a:t>
            </a:r>
            <a:r>
              <a:rPr lang="ru-RU" sz="1400" dirty="0" smtClean="0">
                <a:solidFill>
                  <a:schemeClr val="tx1"/>
                </a:solidFill>
              </a:rPr>
              <a:t>занимающихся </a:t>
            </a:r>
            <a:r>
              <a:rPr lang="ru-RU" sz="1400" dirty="0">
                <a:solidFill>
                  <a:schemeClr val="tx1"/>
                </a:solidFill>
              </a:rPr>
              <a:t>физической культурой и спортом, в общей численности обучающихся и студентов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2055" y="4324908"/>
            <a:ext cx="3284092" cy="1115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Единовременная </a:t>
            </a:r>
            <a:r>
              <a:rPr lang="ru-RU" sz="1400" dirty="0">
                <a:solidFill>
                  <a:schemeClr val="tx1"/>
                </a:solidFill>
              </a:rPr>
              <a:t>пропускная способность объектов </a:t>
            </a:r>
            <a:r>
              <a:rPr lang="ru-RU" sz="1400" dirty="0" smtClean="0">
                <a:solidFill>
                  <a:schemeClr val="tx1"/>
                </a:solidFill>
              </a:rPr>
              <a:t>спорта, к всероссийскому нормативу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0758" y="6075622"/>
            <a:ext cx="3284092" cy="1115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Количество спортивных сооружений, ед. на 100 тыс. человек населения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74656" y="2601144"/>
            <a:ext cx="10927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9BAE"/>
                </a:solidFill>
                <a:latin typeface="Segoe Script" pitchFamily="34" charset="0"/>
              </a:rPr>
              <a:t>72,5%</a:t>
            </a:r>
            <a:endParaRPr lang="ru-RU" sz="2000" dirty="0">
              <a:solidFill>
                <a:srgbClr val="009BAE"/>
              </a:solidFill>
              <a:latin typeface="Segoe Script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62222" y="442528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A2D97"/>
                </a:solidFill>
                <a:latin typeface="Segoe Script" pitchFamily="34" charset="0"/>
              </a:rPr>
              <a:t>32 %</a:t>
            </a:r>
            <a:endParaRPr lang="ru-RU" dirty="0">
              <a:solidFill>
                <a:srgbClr val="6A2D97"/>
              </a:solidFill>
              <a:latin typeface="Segoe Scrip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4657" y="6175994"/>
            <a:ext cx="122570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Segoe Script" pitchFamily="34" charset="0"/>
              </a:rPr>
              <a:t>151,2%</a:t>
            </a:r>
            <a:endParaRPr lang="ru-RU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6" name="Равно 5"/>
          <p:cNvSpPr/>
          <p:nvPr/>
        </p:nvSpPr>
        <p:spPr>
          <a:xfrm>
            <a:off x="4271034" y="6404594"/>
            <a:ext cx="914400" cy="457200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271034" y="4653880"/>
            <a:ext cx="914400" cy="457200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Равно 24"/>
          <p:cNvSpPr/>
          <p:nvPr/>
        </p:nvSpPr>
        <p:spPr>
          <a:xfrm>
            <a:off x="4267788" y="2829744"/>
            <a:ext cx="914400" cy="457200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79" y="7749531"/>
            <a:ext cx="1514670" cy="121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20" y="7749531"/>
            <a:ext cx="1748837" cy="11708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15" y="7749531"/>
            <a:ext cx="1681831" cy="1170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6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665" y="340741"/>
            <a:ext cx="40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организации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2" y="395536"/>
            <a:ext cx="10518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24" y="459604"/>
            <a:ext cx="921905" cy="7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8640" y="1619672"/>
            <a:ext cx="4968552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ГАУМО </a:t>
            </a:r>
            <a:r>
              <a:rPr lang="ru-RU" dirty="0" smtClean="0">
                <a:solidFill>
                  <a:schemeClr val="tx1"/>
                </a:solidFill>
              </a:rPr>
              <a:t>«Центр </a:t>
            </a:r>
            <a:r>
              <a:rPr lang="ru-RU" dirty="0">
                <a:solidFill>
                  <a:schemeClr val="tx1"/>
                </a:solidFill>
              </a:rPr>
              <a:t>спортивной </a:t>
            </a:r>
            <a:r>
              <a:rPr lang="ru-RU" dirty="0" smtClean="0">
                <a:solidFill>
                  <a:schemeClr val="tx1"/>
                </a:solidFill>
              </a:rPr>
              <a:t>подготовки»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7012" y="2771800"/>
            <a:ext cx="4968552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</a:t>
            </a:r>
            <a:r>
              <a:rPr lang="ru-RU" dirty="0">
                <a:solidFill>
                  <a:schemeClr val="tx1"/>
                </a:solidFill>
              </a:rPr>
              <a:t>"Комплексная  </a:t>
            </a:r>
            <a:r>
              <a:rPr lang="ru-RU" dirty="0" smtClean="0">
                <a:solidFill>
                  <a:schemeClr val="tx1"/>
                </a:solidFill>
              </a:rPr>
              <a:t>СШОР</a:t>
            </a:r>
            <a:r>
              <a:rPr lang="ru-RU" dirty="0">
                <a:solidFill>
                  <a:schemeClr val="tx1"/>
                </a:solidFill>
              </a:rPr>
              <a:t>"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7012" y="3851920"/>
            <a:ext cx="4968552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</a:t>
            </a:r>
            <a:r>
              <a:rPr lang="ru-RU" dirty="0">
                <a:solidFill>
                  <a:schemeClr val="tx1"/>
                </a:solidFill>
              </a:rPr>
              <a:t>"МО </a:t>
            </a:r>
            <a:r>
              <a:rPr lang="ru-RU" dirty="0" smtClean="0">
                <a:solidFill>
                  <a:schemeClr val="tx1"/>
                </a:solidFill>
              </a:rPr>
              <a:t>СШОР </a:t>
            </a:r>
            <a:r>
              <a:rPr lang="ru-RU" dirty="0">
                <a:solidFill>
                  <a:schemeClr val="tx1"/>
                </a:solidFill>
              </a:rPr>
              <a:t>по ЗВС"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7012" y="4978896"/>
            <a:ext cx="4968552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</a:t>
            </a:r>
            <a:r>
              <a:rPr lang="ru-RU" dirty="0">
                <a:solidFill>
                  <a:schemeClr val="tx1"/>
                </a:solidFill>
              </a:rPr>
              <a:t>"Мончегорская </a:t>
            </a:r>
            <a:r>
              <a:rPr lang="ru-RU" dirty="0" smtClean="0">
                <a:solidFill>
                  <a:schemeClr val="tx1"/>
                </a:solidFill>
              </a:rPr>
              <a:t>СШОР </a:t>
            </a:r>
            <a:r>
              <a:rPr lang="ru-RU" dirty="0">
                <a:solidFill>
                  <a:schemeClr val="tx1"/>
                </a:solidFill>
              </a:rPr>
              <a:t>по горнолыжному спорту"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7012" y="6084168"/>
            <a:ext cx="4968552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</a:t>
            </a:r>
            <a:r>
              <a:rPr lang="ru-RU" dirty="0">
                <a:solidFill>
                  <a:schemeClr val="tx1"/>
                </a:solidFill>
              </a:rPr>
              <a:t>"Кировская </a:t>
            </a:r>
            <a:r>
              <a:rPr lang="ru-RU" dirty="0" smtClean="0">
                <a:solidFill>
                  <a:schemeClr val="tx1"/>
                </a:solidFill>
              </a:rPr>
              <a:t>СШОР </a:t>
            </a:r>
            <a:r>
              <a:rPr lang="ru-RU" dirty="0">
                <a:solidFill>
                  <a:schemeClr val="tx1"/>
                </a:solidFill>
              </a:rPr>
              <a:t>по горнолыжному спорту"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8640" y="7164288"/>
            <a:ext cx="4968552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</a:t>
            </a:r>
            <a:r>
              <a:rPr lang="ru-RU" dirty="0">
                <a:solidFill>
                  <a:schemeClr val="tx1"/>
                </a:solidFill>
              </a:rPr>
              <a:t>"</a:t>
            </a:r>
            <a:r>
              <a:rPr lang="ru-RU" dirty="0" smtClean="0">
                <a:solidFill>
                  <a:schemeClr val="tx1"/>
                </a:solidFill>
              </a:rPr>
              <a:t>МОСШОР</a:t>
            </a:r>
            <a:r>
              <a:rPr lang="ru-RU" dirty="0">
                <a:solidFill>
                  <a:schemeClr val="tx1"/>
                </a:solidFill>
              </a:rPr>
              <a:t>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6752" y="8429883"/>
            <a:ext cx="525658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Более подробная информация на сайте: </a:t>
            </a:r>
            <a:r>
              <a:rPr lang="en-US" sz="1200" dirty="0" smtClean="0">
                <a:solidFill>
                  <a:schemeClr val="tx1"/>
                </a:solidFill>
              </a:rPr>
              <a:t>www.murmansport.ru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665" y="340741"/>
            <a:ext cx="402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Смотры-конкурсы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2" y="395536"/>
            <a:ext cx="10518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24" y="459604"/>
            <a:ext cx="921905" cy="7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4232" y="2843808"/>
            <a:ext cx="6741368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на </a:t>
            </a:r>
            <a:r>
              <a:rPr lang="ru-RU" sz="1800" dirty="0">
                <a:solidFill>
                  <a:schemeClr val="tx1"/>
                </a:solidFill>
              </a:rPr>
              <a:t>лучшую постановку физкультурно-спортивной работы </a:t>
            </a:r>
            <a:r>
              <a:rPr lang="ru-RU" sz="1800" dirty="0" smtClean="0">
                <a:solidFill>
                  <a:schemeClr val="tx1"/>
                </a:solidFill>
              </a:rPr>
              <a:t>среди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предприятий, учреждений и организаций; 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</a:t>
            </a:r>
            <a:r>
              <a:rPr lang="ru-RU" sz="1800" dirty="0">
                <a:solidFill>
                  <a:schemeClr val="tx1"/>
                </a:solidFill>
              </a:rPr>
              <a:t>-   на лучшую спортивную площадку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</a:t>
            </a:r>
            <a:r>
              <a:rPr lang="ru-RU" sz="1800" dirty="0">
                <a:solidFill>
                  <a:schemeClr val="tx1"/>
                </a:solidFill>
              </a:rPr>
              <a:t>-  </a:t>
            </a:r>
            <a:r>
              <a:rPr lang="ru-RU" sz="1800" dirty="0" smtClean="0">
                <a:solidFill>
                  <a:schemeClr val="tx1"/>
                </a:solidFill>
              </a:rPr>
              <a:t>на лучшую работу среди </a:t>
            </a:r>
            <a:r>
              <a:rPr lang="ru-RU" sz="1800" dirty="0">
                <a:solidFill>
                  <a:schemeClr val="tx1"/>
                </a:solidFill>
              </a:rPr>
              <a:t>организаций дополнительного образования физкультурно-спортивной направленности и среди </a:t>
            </a:r>
            <a:r>
              <a:rPr lang="ru-RU" sz="1800" dirty="0" smtClean="0">
                <a:solidFill>
                  <a:schemeClr val="tx1"/>
                </a:solidFill>
              </a:rPr>
              <a:t>тренеров-преподавателей.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" name="Рисунок 6" descr="D:\РАБОТА _!№\фото\норвегия и открытие площадки\DSC011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" y="5436095"/>
            <a:ext cx="3160457" cy="28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4664" y="154766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Script" pitchFamily="34" charset="0"/>
                <a:cs typeface="Times New Roman" panose="02020603050405020304" pitchFamily="18" charset="0"/>
              </a:rPr>
              <a:t>Ежегодно Комитетом по физической культуре и спорту проводятся следующие смотры-конкурсы:</a:t>
            </a:r>
          </a:p>
        </p:txBody>
      </p:sp>
      <p:pic>
        <p:nvPicPr>
          <p:cNvPr id="3" name="Picture 2" descr="C:\Users\User\Desktop\Documents\В Минспорт сентябрь 2014\ПЗ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5360963"/>
            <a:ext cx="33123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5149" y="172118"/>
            <a:ext cx="40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Комитете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314974" y="1907704"/>
            <a:ext cx="6274833" cy="648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</a:t>
            </a:r>
            <a:r>
              <a:rPr lang="ru-RU" sz="1600" i="1" dirty="0" smtClean="0">
                <a:solidFill>
                  <a:schemeClr val="tx1"/>
                </a:solidFill>
              </a:rPr>
              <a:t>Вопрос </a:t>
            </a:r>
            <a:r>
              <a:rPr lang="ru-RU" sz="1600" i="1" dirty="0">
                <a:solidFill>
                  <a:schemeClr val="tx1"/>
                </a:solidFill>
              </a:rPr>
              <a:t>о создании Совета физкультуры Мурманской Губернии был рассмотрен 13 ноября 1923 года на заседании Президиума Мурманского Губернского Исполнительного комитета</a:t>
            </a:r>
            <a:r>
              <a:rPr lang="ru-RU" sz="1600" i="1" dirty="0" smtClean="0">
                <a:solidFill>
                  <a:schemeClr val="tx1"/>
                </a:solidFill>
              </a:rPr>
              <a:t>. Возглавил </a:t>
            </a:r>
            <a:r>
              <a:rPr lang="ru-RU" sz="1600" i="1" dirty="0">
                <a:solidFill>
                  <a:schemeClr val="tx1"/>
                </a:solidFill>
              </a:rPr>
              <a:t>вновь созданный Совет физкультуры председатель Губернского Исполнительного комитета</a:t>
            </a:r>
            <a:r>
              <a:rPr lang="ru-RU" sz="1600" i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В </a:t>
            </a:r>
            <a:r>
              <a:rPr lang="ru-RU" sz="1600" i="1" dirty="0">
                <a:solidFill>
                  <a:schemeClr val="tx1"/>
                </a:solidFill>
              </a:rPr>
              <a:t>1927 году постановление ВЦИК «Об образовании Ленинградской области» Мурманская Губерния была преобразована в Мурманский округ и включена в состав Ленинградской области и Губернский Совет физкультуры был преобразован в окружной Совет </a:t>
            </a:r>
            <a:r>
              <a:rPr lang="ru-RU" sz="1600" i="1" dirty="0" smtClean="0">
                <a:solidFill>
                  <a:schemeClr val="tx1"/>
                </a:solidFill>
              </a:rPr>
              <a:t>физкультуры.</a:t>
            </a: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 </a:t>
            </a:r>
            <a:r>
              <a:rPr lang="ru-RU" sz="1600" i="1" dirty="0">
                <a:solidFill>
                  <a:schemeClr val="tx1"/>
                </a:solidFill>
              </a:rPr>
              <a:t>1936 году на основании Постановления  Президиума Мурманского окружного исполкома создан при Мурманском </a:t>
            </a:r>
            <a:r>
              <a:rPr lang="ru-RU" sz="1600" i="1" dirty="0" err="1">
                <a:solidFill>
                  <a:schemeClr val="tx1"/>
                </a:solidFill>
              </a:rPr>
              <a:t>окрисполкоме</a:t>
            </a:r>
            <a:r>
              <a:rPr lang="ru-RU" sz="1600" i="1" dirty="0">
                <a:solidFill>
                  <a:schemeClr val="tx1"/>
                </a:solidFill>
              </a:rPr>
              <a:t> Комитет по делам физкультуры и спорта. </a:t>
            </a:r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 В </a:t>
            </a:r>
            <a:r>
              <a:rPr lang="ru-RU" sz="1600" i="1" dirty="0">
                <a:solidFill>
                  <a:schemeClr val="tx1"/>
                </a:solidFill>
              </a:rPr>
              <a:t>1938 году была организована Мурманская область и комитет по физической культуре и спорту при </a:t>
            </a:r>
            <a:r>
              <a:rPr lang="ru-RU" sz="1600" i="1" dirty="0" smtClean="0">
                <a:solidFill>
                  <a:schemeClr val="tx1"/>
                </a:solidFill>
              </a:rPr>
              <a:t>облисполкоме.</a:t>
            </a: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 Постановлением </a:t>
            </a:r>
            <a:r>
              <a:rPr lang="ru-RU" sz="1600" i="1" dirty="0">
                <a:solidFill>
                  <a:schemeClr val="tx1"/>
                </a:solidFill>
              </a:rPr>
              <a:t>администрации Мурманской области в 1992 году комитет по физической культуре и спорту Мурманского облисполкома был реорганизован в комитет по физической культуре и спорту администрации Мурманской области. В последующие годы комитет реорганизовывался в комитет по физической культуре, спорту и туризму Мурманской области, комитет по физической культуре и спорту Мурманской области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2" y="395536"/>
            <a:ext cx="10518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24" y="459604"/>
            <a:ext cx="921905" cy="7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4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islyam.ru/_pu/0/2190398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6" y="2627784"/>
            <a:ext cx="6804077" cy="5430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Кольцо 52"/>
          <p:cNvSpPr/>
          <p:nvPr/>
        </p:nvSpPr>
        <p:spPr>
          <a:xfrm>
            <a:off x="1" y="1043608"/>
            <a:ext cx="6892280" cy="7128792"/>
          </a:xfrm>
          <a:prstGeom prst="donut">
            <a:avLst>
              <a:gd name="adj" fmla="val 5144"/>
            </a:avLst>
          </a:prstGeom>
          <a:noFill/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270880" y="1977218"/>
            <a:ext cx="5600046" cy="5360352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452983" y="2494999"/>
            <a:ext cx="4541226" cy="4253418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772877" y="2478693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Комитетом по физической культуре и спорту Мурманской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899130" y="3632849"/>
            <a:ext cx="5418498" cy="15152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Челюскинцев,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2А,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45-58-17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45-58-18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45-90-09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sport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@gov-murman.ru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7" name="Picture 5" descr="C:\Documents and Settings\User\Рабочий стол\P1280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282"/>
            <a:ext cx="3212976" cy="221457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0880" y="4860032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</a:t>
            </a:r>
          </a:p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9:00 до 17:00, </a:t>
            </a:r>
          </a:p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с 13:00 до 14:00, </a:t>
            </a:r>
          </a:p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выходных дней - субботы и воскресенья</a:t>
            </a:r>
            <a:endParaRPr lang="ru-RU" dirty="0"/>
          </a:p>
        </p:txBody>
      </p:sp>
      <p:pic>
        <p:nvPicPr>
          <p:cNvPr id="1027" name="Picture 3" descr="C:\Users\User\Desktop\фото\ПС 2015\Скандинавская ходьба\NNN_4443 (Копировать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69" y="231050"/>
            <a:ext cx="3535680" cy="21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\ПС 2015\NNN_4206 (Копировать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7" y="6155882"/>
            <a:ext cx="6476321" cy="27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4" name="Прямоугольник 43"/>
          <p:cNvSpPr/>
          <p:nvPr/>
        </p:nvSpPr>
        <p:spPr>
          <a:xfrm>
            <a:off x="-181787" y="1459885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Обращение Председателя Комитета по физической культуре и спорту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 Мурманской области!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140968" y="7526076"/>
            <a:ext cx="33765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anose="02020603050405020304" pitchFamily="18" charset="0"/>
              </a:rPr>
              <a:t>Председатель Комитета по физической культуре и спорту Мурманской области</a:t>
            </a:r>
          </a:p>
          <a:p>
            <a:pPr algn="r"/>
            <a:endParaRPr lang="ru-RU" sz="1400" i="1" dirty="0" smtClean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anose="02020603050405020304" pitchFamily="18" charset="0"/>
              </a:rPr>
              <a:t>Светлана Наумова</a:t>
            </a:r>
            <a:endParaRPr lang="ru-RU" sz="1400" b="1" i="1" dirty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2050" name="Picture 2" descr="C:\Users\User\Desktop\Рабочий стол\Наумова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42" y="457235"/>
            <a:ext cx="1763572" cy="209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91050" y="3562534"/>
            <a:ext cx="5805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Дорогие друзья!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6369" y="4042119"/>
            <a:ext cx="580526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Основной задачей  развития физической культуры и спорта в регионе на 201</a:t>
            </a:r>
            <a:r>
              <a:rPr lang="en-US" sz="1600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7</a:t>
            </a:r>
            <a:r>
              <a:rPr lang="ru-RU" sz="1600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 год  Комитет считает  проведение модернизации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подготовки спортивного резерва для сборных команд Российской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Федерации,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путем перевода муниципальных спортивных школ из сферы образования в сферу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спорта, а также внедрение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федеральных стандартов спортивной подготовки во всех учреждениях спортивной направленности</a:t>
            </a:r>
            <a:r>
              <a:rPr lang="ru-RU" sz="1600" dirty="0" smtClean="0"/>
              <a:t>. </a:t>
            </a:r>
            <a:r>
              <a:rPr lang="ru-RU" sz="1600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Наряду с подготовкой спортивного резерва  актуальными  остаются задачи  по развитию массового спорта, внедрение Всероссийского физкультурно-спортивного комплекса «Готов к труду и обороне (ГТО) и проведение всероссийских и международных спортивных соревнований на территории Мурманской области, в том числе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зимних игр стран Баренцева региона</a:t>
            </a:r>
            <a:r>
              <a:rPr lang="ru-RU" sz="1600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56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06617" y="1088890"/>
            <a:ext cx="5028678" cy="75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ru-RU" b="1" dirty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ЗАДАЧИ КОМИТЕТА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5819" y="2056075"/>
            <a:ext cx="5760640" cy="1147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Segoe Script" pitchFamily="34" charset="0"/>
              </a:rPr>
              <a:t>Комитет является ответственным за достижение показателей </a:t>
            </a:r>
            <a:r>
              <a:rPr lang="ru-RU" dirty="0" smtClean="0">
                <a:solidFill>
                  <a:schemeClr val="tx1"/>
                </a:solidFill>
                <a:latin typeface="Segoe Script" pitchFamily="34" charset="0"/>
              </a:rPr>
              <a:t>целей </a:t>
            </a:r>
            <a:r>
              <a:rPr lang="ru-RU" dirty="0">
                <a:solidFill>
                  <a:schemeClr val="tx1"/>
                </a:solidFill>
                <a:latin typeface="Segoe Script" pitchFamily="34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Segoe Script" pitchFamily="34" charset="0"/>
              </a:rPr>
              <a:t>задач развития физической культуры и спорта:</a:t>
            </a:r>
            <a:endParaRPr lang="ru-RU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1051" y="3707904"/>
            <a:ext cx="5544244" cy="104521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формирование здорового образа жизни населения </a:t>
            </a:r>
            <a:r>
              <a:rPr lang="ru-RU" sz="1600" dirty="0" smtClean="0">
                <a:solidFill>
                  <a:schemeClr val="tx1"/>
                </a:solidFill>
              </a:rPr>
              <a:t>региона, </a:t>
            </a:r>
            <a:r>
              <a:rPr lang="ru-RU" sz="1600" dirty="0">
                <a:solidFill>
                  <a:schemeClr val="tx1"/>
                </a:solidFill>
              </a:rPr>
              <a:t>обеспечение условий для максимальной вовлеченности населения Мурманской области в систематические занятия физической культурой и спортом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116879" y="1258650"/>
            <a:ext cx="314016" cy="4204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0688" y="5170577"/>
            <a:ext cx="5544244" cy="96781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Развитие массового спорта и спорта </a:t>
            </a:r>
            <a:r>
              <a:rPr lang="ru-RU" sz="1600" dirty="0">
                <a:solidFill>
                  <a:schemeClr val="tx1"/>
                </a:solidFill>
              </a:rPr>
              <a:t>высших достижений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1052" y="6516216"/>
            <a:ext cx="5589770" cy="79012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Развитие спортивной инфраструктуры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7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7466" y="310453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1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10080" y="541803"/>
            <a:ext cx="3970556" cy="6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КОМИТЕТА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222004" y="1365811"/>
            <a:ext cx="2448272" cy="7901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Председатель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22004" y="2627784"/>
            <a:ext cx="2448272" cy="7901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Заместитель Председателя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1738" y="4134562"/>
            <a:ext cx="1839110" cy="10855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организационно-аналитической работы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26585" y="4134562"/>
            <a:ext cx="1839110" cy="10855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спортивно-массовой работы и спорта высших достижений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70276" y="4111978"/>
            <a:ext cx="1839110" cy="110809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финансово-экономической деятельности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30" idx="0"/>
          </p:cNvCxnSpPr>
          <p:nvPr/>
        </p:nvCxnSpPr>
        <p:spPr>
          <a:xfrm>
            <a:off x="3446139" y="2155939"/>
            <a:ext cx="1" cy="471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30" idx="2"/>
            <a:endCxn id="32" idx="0"/>
          </p:cNvCxnSpPr>
          <p:nvPr/>
        </p:nvCxnSpPr>
        <p:spPr>
          <a:xfrm>
            <a:off x="3446140" y="3417912"/>
            <a:ext cx="0" cy="716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31" idx="0"/>
          </p:cNvCxnSpPr>
          <p:nvPr/>
        </p:nvCxnSpPr>
        <p:spPr>
          <a:xfrm flipH="1">
            <a:off x="1141293" y="3417912"/>
            <a:ext cx="2304846" cy="716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33" idx="0"/>
          </p:cNvCxnSpPr>
          <p:nvPr/>
        </p:nvCxnSpPr>
        <p:spPr>
          <a:xfrm>
            <a:off x="4670276" y="2155939"/>
            <a:ext cx="919555" cy="1956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1" idx="3"/>
            <a:endCxn id="32" idx="1"/>
          </p:cNvCxnSpPr>
          <p:nvPr/>
        </p:nvCxnSpPr>
        <p:spPr>
          <a:xfrm>
            <a:off x="2060848" y="4677317"/>
            <a:ext cx="465737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32" idx="3"/>
            <a:endCxn id="33" idx="1"/>
          </p:cNvCxnSpPr>
          <p:nvPr/>
        </p:nvCxnSpPr>
        <p:spPr>
          <a:xfrm flipV="1">
            <a:off x="4365695" y="4666025"/>
            <a:ext cx="304581" cy="1129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6" y="6660232"/>
            <a:ext cx="180270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88" y="6652821"/>
            <a:ext cx="1900903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1" y="6645410"/>
            <a:ext cx="1756848" cy="1159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9297" y="353233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37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949625" y="217664"/>
            <a:ext cx="5028678" cy="13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ПАРАМЕТРЫ </a:t>
            </a:r>
            <a:endParaRPr lang="ru-RU" b="1" dirty="0" smtClean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 КОМИТЕТА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2017 год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52895"/>
              </p:ext>
            </p:extLst>
          </p:nvPr>
        </p:nvGraphicFramePr>
        <p:xfrm>
          <a:off x="857232" y="4429124"/>
          <a:ext cx="5443577" cy="1276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6012"/>
                <a:gridCol w="1346486"/>
                <a:gridCol w="1491041"/>
                <a:gridCol w="1240038"/>
              </a:tblGrid>
              <a:tr h="657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404 647,0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476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363,7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529 345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643050" y="3214678"/>
            <a:ext cx="3696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Комитета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571612" y="3643306"/>
            <a:ext cx="3888432" cy="0"/>
          </a:xfrm>
          <a:prstGeom prst="line">
            <a:avLst/>
          </a:prstGeom>
          <a:ln>
            <a:solidFill>
              <a:srgbClr val="218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14488" y="3786182"/>
            <a:ext cx="36724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14950" y="407193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Documents and Settings\Администратор\Мои документы\Мои рисунки\1365420314_maraf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39552"/>
            <a:ext cx="21129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6" y="6660232"/>
            <a:ext cx="151467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25" y="6660232"/>
            <a:ext cx="1489844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15" y="6652821"/>
            <a:ext cx="1440160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43" y="6645410"/>
            <a:ext cx="1453965" cy="1159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1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52143" y="726076"/>
            <a:ext cx="5028678" cy="13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СВЕДЕНИЯ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965545388"/>
              </p:ext>
            </p:extLst>
          </p:nvPr>
        </p:nvGraphicFramePr>
        <p:xfrm>
          <a:off x="44624" y="4932040"/>
          <a:ext cx="324036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42032" y="1480011"/>
            <a:ext cx="5235936" cy="65875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Мурманской области </a:t>
            </a:r>
            <a:r>
              <a:rPr lang="ru-RU" dirty="0" smtClean="0">
                <a:solidFill>
                  <a:schemeClr val="tx1"/>
                </a:solidFill>
              </a:rPr>
              <a:t> - 1158 </a:t>
            </a:r>
            <a:r>
              <a:rPr lang="ru-RU" dirty="0">
                <a:solidFill>
                  <a:schemeClr val="tx1"/>
                </a:solidFill>
              </a:rPr>
              <a:t>единиц спортивных сооружений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4664" y="2627784"/>
            <a:ext cx="5239317" cy="20444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Уровень  обеспечения спортивными сооружениями области к всероссийскому </a:t>
            </a:r>
            <a:r>
              <a:rPr lang="ru-RU" dirty="0" smtClean="0">
                <a:solidFill>
                  <a:schemeClr val="tx1"/>
                </a:solidFill>
              </a:rPr>
              <a:t>показателю составляет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бассейнами  12,6%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спортивными </a:t>
            </a:r>
            <a:r>
              <a:rPr lang="ru-RU" dirty="0">
                <a:solidFill>
                  <a:schemeClr val="tx1"/>
                </a:solidFill>
              </a:rPr>
              <a:t>залами  </a:t>
            </a:r>
            <a:r>
              <a:rPr lang="ru-RU" dirty="0" smtClean="0">
                <a:solidFill>
                  <a:schemeClr val="tx1"/>
                </a:solidFill>
              </a:rPr>
              <a:t>60,0  %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   плоскостные </a:t>
            </a:r>
            <a:r>
              <a:rPr lang="ru-RU" dirty="0">
                <a:solidFill>
                  <a:schemeClr val="tx1"/>
                </a:solidFill>
              </a:rPr>
              <a:t>сооружения </a:t>
            </a:r>
            <a:r>
              <a:rPr lang="ru-RU" dirty="0" smtClean="0">
                <a:solidFill>
                  <a:schemeClr val="tx1"/>
                </a:solidFill>
              </a:rPr>
              <a:t>12,0  </a:t>
            </a:r>
            <a:r>
              <a:rPr lang="ru-RU" dirty="0">
                <a:solidFill>
                  <a:schemeClr val="tx1"/>
                </a:solidFill>
              </a:rPr>
              <a:t>% </a:t>
            </a:r>
            <a:endParaRPr lang="ru-RU" dirty="0"/>
          </a:p>
        </p:txBody>
      </p:sp>
      <p:sp>
        <p:nvSpPr>
          <p:cNvPr id="25" name="Равнобедренный треугольник 24"/>
          <p:cNvSpPr>
            <a:spLocks noChangeArrowheads="1"/>
          </p:cNvSpPr>
          <p:nvPr/>
        </p:nvSpPr>
        <p:spPr bwMode="auto">
          <a:xfrm rot="10800000">
            <a:off x="1332134" y="2203537"/>
            <a:ext cx="3384376" cy="371776"/>
          </a:xfrm>
          <a:prstGeom prst="triangle">
            <a:avLst>
              <a:gd name="adj" fmla="val 52046"/>
            </a:avLst>
          </a:prstGeom>
          <a:solidFill>
            <a:srgbClr val="BFBFBF"/>
          </a:solidFill>
          <a:ln w="254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/>
          </a:sp3d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098" name="Picture 2" descr="E:\2015\фото\манеж 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24" y="5868144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8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408735" y="7929586"/>
            <a:ext cx="6449265" cy="954107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редакцией государственной программы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ознакомиться на официальном сайте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по физической культуре и спорту Мурманской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http://murmansport.ru/deyatelnost/programmy/gosudarstvennaya/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12608" y="210303"/>
            <a:ext cx="4836470" cy="55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программа Мурманской области «Развитие физической культуры и спорта» на 2014-2020гг.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11688" y="826954"/>
            <a:ext cx="22933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власти, ответственный за реализацию программы:</a:t>
            </a:r>
            <a:endParaRPr lang="ru-RU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16832" y="1187624"/>
            <a:ext cx="4514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Комитет по физической культуре и спорту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Мурманской области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2656" y="2987824"/>
            <a:ext cx="61134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государственной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387424" y="3433045"/>
            <a:ext cx="22027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-25983" y="2210307"/>
            <a:ext cx="6889302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</p:spPr>
        <p:txBody>
          <a:bodyPr wrap="square">
            <a:spAutoFit/>
          </a:bodyPr>
          <a:lstStyle/>
          <a:p>
            <a:pPr marL="36195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максимальной вовлеченности населения Мурманской области в систематические занятия физической культурой и спортом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32656" y="1763688"/>
            <a:ext cx="1152128" cy="426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Segoe Script" panose="020B0504020000000003" pitchFamily="34" charset="0"/>
              </a:rPr>
              <a:t>Цель :</a:t>
            </a:r>
            <a:endParaRPr lang="ru-RU" dirty="0">
              <a:solidFill>
                <a:schemeClr val="tx2"/>
              </a:solidFill>
              <a:latin typeface="Segoe Script" panose="020B05040200000000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66" name="Группа 65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dirty="0" smtClean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134011504"/>
              </p:ext>
            </p:extLst>
          </p:nvPr>
        </p:nvGraphicFramePr>
        <p:xfrm>
          <a:off x="408735" y="3749971"/>
          <a:ext cx="6155919" cy="379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Овал 18"/>
          <p:cNvSpPr/>
          <p:nvPr/>
        </p:nvSpPr>
        <p:spPr>
          <a:xfrm>
            <a:off x="870857" y="3710044"/>
            <a:ext cx="741751" cy="35250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842,1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625251" y="4353753"/>
            <a:ext cx="736272" cy="383666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789,4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92896" y="4876699"/>
            <a:ext cx="720080" cy="349376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581,1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212976" y="4683958"/>
            <a:ext cx="864096" cy="351068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741,4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030843" y="3640919"/>
            <a:ext cx="864096" cy="368179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1136,1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061821" y="100958"/>
            <a:ext cx="4836470" cy="55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Динамика ключевых </a:t>
            </a:r>
          </a:p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программы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3492" y="693996"/>
            <a:ext cx="5481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Доля населения систематически занимающегося физической культурой и спортом, </a:t>
            </a:r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в общей численности населения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 (%)</a:t>
            </a:r>
            <a:endParaRPr lang="ru-RU" sz="1400" b="1" i="1" dirty="0">
              <a:solidFill>
                <a:srgbClr val="000000"/>
              </a:solidFill>
              <a:latin typeface="Segoe Script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5008" y="4932040"/>
            <a:ext cx="5958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Численность спортсменов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Мурманской области, </a:t>
            </a:r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включенных в список кандидатов в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спортивные </a:t>
            </a:r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сборные команды Российской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Федерации, чел </a:t>
            </a:r>
            <a:endParaRPr lang="ru-RU" sz="1400" b="1" i="1" dirty="0">
              <a:solidFill>
                <a:srgbClr val="000000"/>
              </a:solidFill>
              <a:latin typeface="Segoe Script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653326910"/>
              </p:ext>
            </p:extLst>
          </p:nvPr>
        </p:nvGraphicFramePr>
        <p:xfrm>
          <a:off x="3446140" y="1403648"/>
          <a:ext cx="309634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590632115"/>
              </p:ext>
            </p:extLst>
          </p:nvPr>
        </p:nvGraphicFramePr>
        <p:xfrm>
          <a:off x="3874245" y="5501137"/>
          <a:ext cx="2779656" cy="28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C:\Users\User\Desktop\Documents\В Минспорт сентябрь 2014\ПЗ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4" y="154766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0" y="5809594"/>
            <a:ext cx="3340855" cy="257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2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рапеция 81"/>
          <p:cNvSpPr/>
          <p:nvPr/>
        </p:nvSpPr>
        <p:spPr>
          <a:xfrm rot="16200000">
            <a:off x="3371755" y="938943"/>
            <a:ext cx="3284025" cy="2917292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 flipH="1">
            <a:off x="232781" y="843383"/>
            <a:ext cx="3284025" cy="3108412"/>
          </a:xfrm>
          <a:prstGeom prst="trapezoid">
            <a:avLst>
              <a:gd name="adj" fmla="val 21219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66248" y="154150"/>
            <a:ext cx="5308191" cy="55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</a:p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на 2016 год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929" y="1480258"/>
            <a:ext cx="293586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Массовый спорт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проведение </a:t>
            </a:r>
            <a:r>
              <a:rPr lang="ru-RU" sz="1200" dirty="0"/>
              <a:t>мероприятий </a:t>
            </a:r>
            <a:r>
              <a:rPr lang="ru-RU" sz="1200" dirty="0" smtClean="0"/>
              <a:t>83-го </a:t>
            </a:r>
            <a:r>
              <a:rPr lang="ru-RU" sz="1200" dirty="0"/>
              <a:t>традиционного Праздника </a:t>
            </a:r>
            <a:r>
              <a:rPr lang="ru-RU" sz="1200" dirty="0" smtClean="0"/>
              <a:t>Севера;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проведение  52 </a:t>
            </a:r>
            <a:r>
              <a:rPr lang="ru-RU" sz="1200" dirty="0"/>
              <a:t>официальных всероссийских спортивных мероприятий по видам спорта </a:t>
            </a:r>
            <a:r>
              <a:rPr lang="ru-RU" sz="1200" dirty="0" smtClean="0"/>
              <a:t>и </a:t>
            </a:r>
            <a:r>
              <a:rPr lang="ru-RU" sz="1200" dirty="0"/>
              <a:t>23 массовых всероссийских </a:t>
            </a:r>
            <a:r>
              <a:rPr lang="ru-RU" sz="1200" dirty="0" smtClean="0"/>
              <a:t>мероприятий</a:t>
            </a:r>
            <a:r>
              <a:rPr lang="ru-RU" sz="1200" dirty="0"/>
              <a:t>.</a:t>
            </a:r>
          </a:p>
          <a:p>
            <a:pPr marL="171450" indent="-171450">
              <a:buFontTx/>
              <a:buChar char="-"/>
              <a:defRPr/>
            </a:pPr>
            <a:endParaRPr lang="ru-RU" sz="1200" dirty="0"/>
          </a:p>
          <a:p>
            <a:pPr marL="171450" indent="-171450" algn="ctr">
              <a:buFontTx/>
              <a:buChar char="-"/>
              <a:defRPr/>
            </a:pPr>
            <a:endParaRPr lang="ru-RU" sz="12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654130" y="1476522"/>
            <a:ext cx="282888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высших достижений </a:t>
            </a:r>
          </a:p>
          <a:p>
            <a:pPr algn="r">
              <a:defRPr/>
            </a:pPr>
            <a:r>
              <a:rPr lang="ru-RU" sz="1200" dirty="0" smtClean="0"/>
              <a:t>Модернизация системы </a:t>
            </a:r>
            <a:r>
              <a:rPr lang="ru-RU" sz="1200" dirty="0"/>
              <a:t>подготовки спортивного резерва для сборных команд Российской Федерации путем перевода муниципальных спортивных школ из сферы образования в сферу спорта</a:t>
            </a:r>
          </a:p>
        </p:txBody>
      </p:sp>
      <p:grpSp>
        <p:nvGrpSpPr>
          <p:cNvPr id="84" name="Группа 83"/>
          <p:cNvGrpSpPr/>
          <p:nvPr/>
        </p:nvGrpSpPr>
        <p:grpSpPr>
          <a:xfrm rot="18102955">
            <a:off x="-39361" y="505630"/>
            <a:ext cx="4324064" cy="3650401"/>
            <a:chOff x="1485367" y="2026401"/>
            <a:chExt cx="3359140" cy="2476120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1485367" y="2032420"/>
              <a:ext cx="2150523" cy="2470101"/>
              <a:chOff x="1485367" y="2032420"/>
              <a:chExt cx="2150523" cy="2470101"/>
            </a:xfrm>
          </p:grpSpPr>
          <p:cxnSp>
            <p:nvCxnSpPr>
              <p:cNvPr id="92" name="Прямая соединительная линия 91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Группа 93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" name="Группа 85"/>
            <p:cNvGrpSpPr/>
            <p:nvPr/>
          </p:nvGrpSpPr>
          <p:grpSpPr>
            <a:xfrm flipH="1">
              <a:off x="2693984" y="2026401"/>
              <a:ext cx="2150523" cy="2470101"/>
              <a:chOff x="1485367" y="2032420"/>
              <a:chExt cx="2150523" cy="2470101"/>
            </a:xfrm>
          </p:grpSpPr>
          <p:cxnSp>
            <p:nvCxnSpPr>
              <p:cNvPr id="87" name="Прямая соединительная линия 86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Группа 88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7" name="Группа 96"/>
          <p:cNvGrpSpPr/>
          <p:nvPr/>
        </p:nvGrpSpPr>
        <p:grpSpPr>
          <a:xfrm rot="14255756" flipH="1" flipV="1">
            <a:off x="2717234" y="475828"/>
            <a:ext cx="4324064" cy="3663002"/>
            <a:chOff x="1485367" y="2026401"/>
            <a:chExt cx="3359140" cy="2476120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1485367" y="2032420"/>
              <a:ext cx="2150523" cy="2470101"/>
              <a:chOff x="1485367" y="2032420"/>
              <a:chExt cx="2150523" cy="2470101"/>
            </a:xfrm>
          </p:grpSpPr>
          <p:cxnSp>
            <p:nvCxnSpPr>
              <p:cNvPr id="105" name="Прямая соединительная линия 104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Группа 106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Группа 98"/>
            <p:cNvGrpSpPr/>
            <p:nvPr/>
          </p:nvGrpSpPr>
          <p:grpSpPr>
            <a:xfrm flipH="1">
              <a:off x="2693984" y="2026401"/>
              <a:ext cx="2150523" cy="2470101"/>
              <a:chOff x="1485367" y="2032420"/>
              <a:chExt cx="2150523" cy="2470101"/>
            </a:xfrm>
          </p:grpSpPr>
          <p:cxnSp>
            <p:nvCxnSpPr>
              <p:cNvPr id="100" name="Прямая соединительная линия 99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Группа 101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2" name="Группа 71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5" name="Группа 74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80" name="Прямоугольник 79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</p:grpSp>
      </p:grpSp>
      <p:sp>
        <p:nvSpPr>
          <p:cNvPr id="128" name="Трапеция 127"/>
          <p:cNvSpPr/>
          <p:nvPr/>
        </p:nvSpPr>
        <p:spPr>
          <a:xfrm rot="16200000">
            <a:off x="89242" y="3977201"/>
            <a:ext cx="3581276" cy="3080930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Трапеция 128"/>
          <p:cNvSpPr/>
          <p:nvPr/>
        </p:nvSpPr>
        <p:spPr>
          <a:xfrm rot="5400000">
            <a:off x="3216066" y="4066086"/>
            <a:ext cx="3581276" cy="2903166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320588" y="4355976"/>
            <a:ext cx="30839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спортивной инфраструктуры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закупка искусственных </a:t>
            </a:r>
            <a:r>
              <a:rPr lang="ru-RU" sz="1200" dirty="0"/>
              <a:t>покрытий футбольных полей </a:t>
            </a:r>
            <a:r>
              <a:rPr lang="ru-RU" sz="1200" dirty="0" smtClean="0"/>
              <a:t>для ДЮСШ </a:t>
            </a:r>
            <a:r>
              <a:rPr lang="ru-RU" sz="1200" dirty="0"/>
              <a:t>в </a:t>
            </a:r>
            <a:r>
              <a:rPr lang="ru-RU" sz="1200" dirty="0" smtClean="0"/>
              <a:t>городе Никель; </a:t>
            </a:r>
            <a:endParaRPr lang="ru-RU" sz="1200" dirty="0"/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установка </a:t>
            </a:r>
            <a:r>
              <a:rPr lang="ru-RU" sz="1200" dirty="0"/>
              <a:t>спортивных площадок в муниципальных </a:t>
            </a:r>
            <a:r>
              <a:rPr lang="ru-RU" sz="1200" dirty="0" smtClean="0"/>
              <a:t>образованиях;</a:t>
            </a:r>
          </a:p>
          <a:p>
            <a:pPr>
              <a:defRPr/>
            </a:pPr>
            <a:r>
              <a:rPr lang="ru-RU" sz="1200" dirty="0" smtClean="0"/>
              <a:t>   -  проведение капитального ремонта </a:t>
            </a:r>
          </a:p>
          <a:p>
            <a:pPr>
              <a:defRPr/>
            </a:pPr>
            <a:r>
              <a:rPr lang="ru-RU" sz="1200" dirty="0"/>
              <a:t> </a:t>
            </a:r>
            <a:r>
              <a:rPr lang="ru-RU" sz="1200" dirty="0" smtClean="0"/>
              <a:t>    спортивных объектов в г. Апатиты, Оленегорск, Кандалакша и с. Ловозеро</a:t>
            </a:r>
            <a:endParaRPr lang="ru-RU" sz="1200" dirty="0"/>
          </a:p>
          <a:p>
            <a:pPr marL="171450" indent="-171450" algn="ctr">
              <a:buFontTx/>
              <a:buChar char="-"/>
              <a:defRPr/>
            </a:pPr>
            <a:endParaRPr lang="ru-RU" sz="1200" dirty="0"/>
          </a:p>
          <a:p>
            <a:pPr marL="171450" indent="-171450" algn="ctr">
              <a:buFontTx/>
              <a:buChar char="-"/>
              <a:defRPr/>
            </a:pPr>
            <a:endParaRPr lang="ru-RU" sz="1200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3654129" y="4293490"/>
            <a:ext cx="282888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Внедрение Комплекса «Готов к труду и обороне (ГТО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)»</a:t>
            </a:r>
          </a:p>
          <a:p>
            <a:pPr algn="ctr">
              <a:defRPr/>
            </a:pPr>
            <a:endParaRPr lang="ru-RU" sz="1400" b="1" dirty="0"/>
          </a:p>
          <a:p>
            <a:pPr algn="r">
              <a:defRPr/>
            </a:pPr>
            <a:r>
              <a:rPr lang="ru-RU" sz="1200" dirty="0" smtClean="0"/>
              <a:t>- Проведение </a:t>
            </a:r>
            <a:r>
              <a:rPr lang="ru-RU" sz="1200" dirty="0"/>
              <a:t>Спартакиад среди различных групп </a:t>
            </a:r>
            <a:r>
              <a:rPr lang="ru-RU" sz="1200" dirty="0" smtClean="0"/>
              <a:t>населения;</a:t>
            </a:r>
          </a:p>
          <a:p>
            <a:pPr algn="r">
              <a:defRPr/>
            </a:pPr>
            <a:r>
              <a:rPr lang="ru-RU" sz="1200" dirty="0" smtClean="0"/>
              <a:t>- Создание </a:t>
            </a:r>
            <a:r>
              <a:rPr lang="ru-RU" sz="1200" dirty="0"/>
              <a:t>центров </a:t>
            </a:r>
            <a:r>
              <a:rPr lang="ru-RU" sz="1200" dirty="0" smtClean="0"/>
              <a:t>тестирования Комплекса ГТО в каждом муниципальном образовании. </a:t>
            </a:r>
            <a:endParaRPr lang="ru-RU" sz="1200" dirty="0"/>
          </a:p>
          <a:p>
            <a:pPr algn="ctr">
              <a:defRPr/>
            </a:pP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21" y="3020912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2" y="6763757"/>
            <a:ext cx="3294842" cy="221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 descr="E:\IMG_80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498" y="6763758"/>
            <a:ext cx="2760132" cy="21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4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56680</TotalTime>
  <Words>915</Words>
  <Application>Microsoft Office PowerPoint</Application>
  <PresentationFormat>Экран (4:3)</PresentationFormat>
  <Paragraphs>139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Gulim</vt:lpstr>
      <vt:lpstr>Arial</vt:lpstr>
      <vt:lpstr>Calibri</vt:lpstr>
      <vt:lpstr>Calibri Light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Прожерина Р.А.</cp:lastModifiedBy>
  <cp:revision>4275</cp:revision>
  <cp:lastPrinted>2015-03-30T13:58:43Z</cp:lastPrinted>
  <dcterms:created xsi:type="dcterms:W3CDTF">2013-06-27T09:24:07Z</dcterms:created>
  <dcterms:modified xsi:type="dcterms:W3CDTF">2017-10-09T13:38:38Z</dcterms:modified>
</cp:coreProperties>
</file>