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2" r:id="rId1"/>
  </p:sldMasterIdLst>
  <p:notesMasterIdLst>
    <p:notesMasterId r:id="rId18"/>
  </p:notesMasterIdLst>
  <p:handoutMasterIdLst>
    <p:handoutMasterId r:id="rId19"/>
  </p:handoutMasterIdLst>
  <p:sldIdLst>
    <p:sldId id="256" r:id="rId2"/>
    <p:sldId id="307" r:id="rId3"/>
    <p:sldId id="314" r:id="rId4"/>
    <p:sldId id="312" r:id="rId5"/>
    <p:sldId id="309" r:id="rId6"/>
    <p:sldId id="315" r:id="rId7"/>
    <p:sldId id="316" r:id="rId8"/>
    <p:sldId id="313" r:id="rId9"/>
    <p:sldId id="317" r:id="rId10"/>
    <p:sldId id="318" r:id="rId11"/>
    <p:sldId id="321" r:id="rId12"/>
    <p:sldId id="320" r:id="rId13"/>
    <p:sldId id="322" r:id="rId14"/>
    <p:sldId id="323" r:id="rId15"/>
    <p:sldId id="324" r:id="rId16"/>
    <p:sldId id="258" r:id="rId17"/>
  </p:sldIdLst>
  <p:sldSz cx="12239625" cy="7199313"/>
  <p:notesSz cx="6858000" cy="99472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67">
          <p15:clr>
            <a:srgbClr val="A4A3A4"/>
          </p15:clr>
        </p15:guide>
        <p15:guide id="2" pos="385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5A28"/>
    <a:srgbClr val="0082C8"/>
    <a:srgbClr val="000000"/>
    <a:srgbClr val="EBE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13"/>
    <p:restoredTop sz="94743" autoAdjust="0"/>
  </p:normalViewPr>
  <p:slideViewPr>
    <p:cSldViewPr snapToGrid="0" snapToObjects="1">
      <p:cViewPr varScale="1">
        <p:scale>
          <a:sx n="106" d="100"/>
          <a:sy n="106" d="100"/>
        </p:scale>
        <p:origin x="828" y="90"/>
      </p:cViewPr>
      <p:guideLst>
        <p:guide orient="horz" pos="2267"/>
        <p:guide pos="385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image" Target="../media/image14.png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9498883861328245E-2"/>
          <c:y val="0.14371769158367295"/>
          <c:w val="0.95050111613867172"/>
          <c:h val="0.6117451050509632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1</a:t>
                    </a:r>
                    <a:r>
                      <a:rPr lang="en-US" baseline="0" smtClean="0"/>
                      <a:t> 137,4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1 944,7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8307558277270144E-2"/>
                  <c:y val="6.5278009791701471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2 355,8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rgbClr val="0082C8"/>
                    </a:solidFill>
                    <a:latin typeface="Muller Narrow Light" panose="00000400000000000000" pitchFamily="50" charset="-52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6236.4</c:v>
                </c:pt>
                <c:pt idx="1">
                  <c:v>6615.7</c:v>
                </c:pt>
                <c:pt idx="2">
                  <c:v>6430.2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1 101,3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1 752,2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solidFill>
                      <a:srgbClr val="F05A28"/>
                    </a:solidFill>
                    <a:latin typeface="Muller Narrow Light" panose="00000400000000000000" pitchFamily="50" charset="-52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Лист1!$C$2:$C$4</c:f>
              <c:numCache>
                <c:formatCode>#,##0.0</c:formatCode>
                <c:ptCount val="3"/>
                <c:pt idx="0">
                  <c:v>5978.5</c:v>
                </c:pt>
                <c:pt idx="1">
                  <c:v>6615.6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-10"/>
        <c:axId val="196331016"/>
        <c:axId val="196332192"/>
      </c:barChart>
      <c:catAx>
        <c:axId val="1963310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>
                <a:latin typeface="Muller Narrow Light" panose="00000400000000000000" pitchFamily="50" charset="-52"/>
              </a:defRPr>
            </a:pPr>
            <a:endParaRPr lang="ru-RU"/>
          </a:p>
        </c:txPr>
        <c:crossAx val="196332192"/>
        <c:crosses val="autoZero"/>
        <c:auto val="1"/>
        <c:lblAlgn val="ctr"/>
        <c:lblOffset val="100"/>
        <c:noMultiLvlLbl val="0"/>
      </c:catAx>
      <c:valAx>
        <c:axId val="196332192"/>
        <c:scaling>
          <c:orientation val="minMax"/>
        </c:scaling>
        <c:delete val="1"/>
        <c:axPos val="l"/>
        <c:numFmt formatCode="#,##0.00" sourceLinked="1"/>
        <c:majorTickMark val="out"/>
        <c:minorTickMark val="none"/>
        <c:tickLblPos val="nextTo"/>
        <c:crossAx val="19633101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2.7011490356429066E-2"/>
          <c:y val="4.7080970003991586E-3"/>
          <c:w val="0.93594735718879962"/>
          <c:h val="0.18079234757215412"/>
        </c:manualLayout>
      </c:layout>
      <c:overlay val="0"/>
      <c:txPr>
        <a:bodyPr/>
        <a:lstStyle/>
        <a:p>
          <a:pPr>
            <a:defRPr sz="1400">
              <a:latin typeface="Muller Narrow Light" panose="00000400000000000000" pitchFamily="50" charset="-52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3557059346268694E-2"/>
          <c:y val="0.10597273421099374"/>
          <c:w val="0.9017060145446173"/>
          <c:h val="0.63543140421887234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chemeClr val="accent6"/>
            </a:solidFill>
            <a:ln>
              <a:solidFill>
                <a:schemeClr val="accent6"/>
              </a:solidFill>
            </a:ln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  <c:explosion val="5"/>
          </c:dPt>
          <c:cat>
            <c:strRef>
              <c:f>Лист1!$A$2</c:f>
              <c:strCache>
                <c:ptCount val="1"/>
                <c:pt idx="0">
                  <c:v>Кв.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2.6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spPr>
            <a:blipFill>
              <a:blip xmlns:r="http://schemas.openxmlformats.org/officeDocument/2006/relationships" r:embed="rId1"/>
              <a:stretch>
                <a:fillRect/>
              </a:stretch>
            </a:blipFill>
            <a:ln>
              <a:solidFill>
                <a:schemeClr val="accent6"/>
              </a:solidFill>
            </a:ln>
          </c:spPr>
          <c:invertIfNegative val="0"/>
          <c:dPt>
            <c:idx val="0"/>
            <c:invertIfNegative val="0"/>
            <c:bubble3D val="0"/>
          </c:dPt>
          <c:cat>
            <c:strRef>
              <c:f>Лист1!$A$2</c:f>
              <c:strCache>
                <c:ptCount val="1"/>
                <c:pt idx="0">
                  <c:v>Кв.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96336504"/>
        <c:axId val="196331800"/>
      </c:barChart>
      <c:valAx>
        <c:axId val="196331800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196336504"/>
        <c:crosses val="autoZero"/>
        <c:crossBetween val="between"/>
      </c:valAx>
      <c:catAx>
        <c:axId val="196336504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196331800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9498883861328245E-2"/>
          <c:y val="0.14371769158367295"/>
          <c:w val="0.95050111613867172"/>
          <c:h val="0.6117451050509632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en-US" baseline="0" dirty="0" smtClean="0"/>
                      <a:t> 214,3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1 277,2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8307558277270144E-2"/>
                  <c:y val="6.5278009791701471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en-US" baseline="0" dirty="0" smtClean="0"/>
                      <a:t> 422,7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rgbClr val="0082C8"/>
                    </a:solidFill>
                    <a:latin typeface="Muller Narrow Light" panose="00000400000000000000" pitchFamily="50" charset="-52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6236.4</c:v>
                </c:pt>
                <c:pt idx="1">
                  <c:v>6615.7</c:v>
                </c:pt>
                <c:pt idx="2">
                  <c:v>6430.2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1181,8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en-US" baseline="0" dirty="0" smtClean="0"/>
                      <a:t>228,3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solidFill>
                      <a:srgbClr val="F05A28"/>
                    </a:solidFill>
                    <a:latin typeface="Muller Narrow Light" panose="00000400000000000000" pitchFamily="50" charset="-52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Лист1!$C$2:$C$4</c:f>
              <c:numCache>
                <c:formatCode>#,##0.0</c:formatCode>
                <c:ptCount val="3"/>
                <c:pt idx="0">
                  <c:v>5978.5</c:v>
                </c:pt>
                <c:pt idx="1">
                  <c:v>6615.6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-10"/>
        <c:axId val="196329056"/>
        <c:axId val="196333760"/>
      </c:barChart>
      <c:catAx>
        <c:axId val="1963290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>
                <a:latin typeface="Muller Narrow Light" panose="00000400000000000000" pitchFamily="50" charset="-52"/>
              </a:defRPr>
            </a:pPr>
            <a:endParaRPr lang="ru-RU"/>
          </a:p>
        </c:txPr>
        <c:crossAx val="196333760"/>
        <c:crosses val="autoZero"/>
        <c:auto val="1"/>
        <c:lblAlgn val="ctr"/>
        <c:lblOffset val="100"/>
        <c:noMultiLvlLbl val="0"/>
      </c:catAx>
      <c:valAx>
        <c:axId val="196333760"/>
        <c:scaling>
          <c:orientation val="minMax"/>
        </c:scaling>
        <c:delete val="1"/>
        <c:axPos val="l"/>
        <c:numFmt formatCode="#,##0.00" sourceLinked="1"/>
        <c:majorTickMark val="out"/>
        <c:minorTickMark val="none"/>
        <c:tickLblPos val="nextTo"/>
        <c:crossAx val="1963290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2.7011490356429066E-2"/>
          <c:y val="4.7080970003991586E-3"/>
          <c:w val="0.93594735718879962"/>
          <c:h val="0.18079234757215412"/>
        </c:manualLayout>
      </c:layout>
      <c:overlay val="0"/>
      <c:txPr>
        <a:bodyPr/>
        <a:lstStyle/>
        <a:p>
          <a:pPr>
            <a:defRPr sz="1400">
              <a:latin typeface="Muller Narrow Light" panose="00000400000000000000" pitchFamily="50" charset="-52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3557059346268694E-2"/>
          <c:y val="0.10597273421099374"/>
          <c:w val="0.9017060145446173"/>
          <c:h val="0.63543140421887234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chemeClr val="accent6"/>
            </a:solidFill>
            <a:ln>
              <a:solidFill>
                <a:schemeClr val="accent6"/>
              </a:solidFill>
            </a:ln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  <c:explosion val="5"/>
          </c:dPt>
          <c:cat>
            <c:strRef>
              <c:f>Лист1!$A$2</c:f>
              <c:strCache>
                <c:ptCount val="1"/>
                <c:pt idx="0">
                  <c:v>Кв.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2.6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96334544"/>
        <c:axId val="196334152"/>
      </c:barChart>
      <c:valAx>
        <c:axId val="196334152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196334544"/>
        <c:crosses val="autoZero"/>
        <c:crossBetween val="between"/>
      </c:valAx>
      <c:catAx>
        <c:axId val="196334544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196334152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1800" cy="497364"/>
          </a:xfrm>
          <a:prstGeom prst="rect">
            <a:avLst/>
          </a:prstGeom>
        </p:spPr>
        <p:txBody>
          <a:bodyPr vert="horz" lIns="91751" tIns="45875" rIns="91751" bIns="4587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751" tIns="45875" rIns="91751" bIns="45875" rtlCol="0"/>
          <a:lstStyle>
            <a:lvl1pPr algn="r">
              <a:defRPr sz="1200"/>
            </a:lvl1pPr>
          </a:lstStyle>
          <a:p>
            <a:fld id="{C382E16A-013B-4B03-BB88-C3EB903D4321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48185"/>
            <a:ext cx="2971800" cy="497364"/>
          </a:xfrm>
          <a:prstGeom prst="rect">
            <a:avLst/>
          </a:prstGeom>
        </p:spPr>
        <p:txBody>
          <a:bodyPr vert="horz" lIns="91751" tIns="45875" rIns="91751" bIns="4587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751" tIns="45875" rIns="91751" bIns="45875" rtlCol="0" anchor="b"/>
          <a:lstStyle>
            <a:lvl1pPr algn="r">
              <a:defRPr sz="1200"/>
            </a:lvl1pPr>
          </a:lstStyle>
          <a:p>
            <a:fld id="{9B44DE89-3126-4AE0-A5A1-AE1B922D07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89448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71800" cy="499091"/>
          </a:xfrm>
          <a:prstGeom prst="rect">
            <a:avLst/>
          </a:prstGeom>
        </p:spPr>
        <p:txBody>
          <a:bodyPr vert="horz" lIns="91751" tIns="45875" rIns="91751" bIns="4587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99091"/>
          </a:xfrm>
          <a:prstGeom prst="rect">
            <a:avLst/>
          </a:prstGeom>
        </p:spPr>
        <p:txBody>
          <a:bodyPr vert="horz" lIns="91751" tIns="45875" rIns="91751" bIns="45875" rtlCol="0"/>
          <a:lstStyle>
            <a:lvl1pPr algn="r">
              <a:defRPr sz="1200"/>
            </a:lvl1pPr>
          </a:lstStyle>
          <a:p>
            <a:fld id="{E0B082EF-BA8F-1D4E-82E9-CEC4553B62CD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576263" y="1244600"/>
            <a:ext cx="5705475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751" tIns="45875" rIns="91751" bIns="45875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87127"/>
            <a:ext cx="5486400" cy="3916739"/>
          </a:xfrm>
          <a:prstGeom prst="rect">
            <a:avLst/>
          </a:prstGeom>
        </p:spPr>
        <p:txBody>
          <a:bodyPr vert="horz" lIns="91751" tIns="45875" rIns="91751" bIns="45875" rtlCol="0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48186"/>
            <a:ext cx="2971800" cy="499090"/>
          </a:xfrm>
          <a:prstGeom prst="rect">
            <a:avLst/>
          </a:prstGeom>
        </p:spPr>
        <p:txBody>
          <a:bodyPr vert="horz" lIns="91751" tIns="45875" rIns="91751" bIns="4587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6"/>
            <a:ext cx="2971800" cy="499090"/>
          </a:xfrm>
          <a:prstGeom prst="rect">
            <a:avLst/>
          </a:prstGeom>
        </p:spPr>
        <p:txBody>
          <a:bodyPr vert="horz" lIns="91751" tIns="45875" rIns="91751" bIns="45875" rtlCol="0" anchor="b"/>
          <a:lstStyle>
            <a:lvl1pPr algn="r">
              <a:defRPr sz="1200"/>
            </a:lvl1pPr>
          </a:lstStyle>
          <a:p>
            <a:fld id="{7122D45D-5942-6A46-ADA1-0B5F8B01E5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5063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8286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914309" algn="l" defTabSz="18286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828617" algn="l" defTabSz="18286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2742926" algn="l" defTabSz="18286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3657234" algn="l" defTabSz="18286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4571543" algn="l" defTabSz="18286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5851" algn="l" defTabSz="18286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400160" algn="l" defTabSz="18286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4468" algn="l" defTabSz="18286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0ED6BC-394E-4F60-B45D-34E65CAB5EE0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79439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22D45D-5942-6A46-ADA1-0B5F8B01E5FC}" type="slidenum">
              <a:rPr lang="ru-RU" smtClean="0"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74325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0ED6BC-394E-4F60-B45D-34E65CAB5EE0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33498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22D45D-5942-6A46-ADA1-0B5F8B01E5FC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7317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30E28-64DD-4339-AC4D-539BB599FF88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33277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22D45D-5942-6A46-ADA1-0B5F8B01E5FC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7317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22D45D-5942-6A46-ADA1-0B5F8B01E5FC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74325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0ED6BC-394E-4F60-B45D-34E65CAB5EE0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86508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30E28-64DD-4339-AC4D-539BB599FF88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33277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0ED6BC-394E-4F60-B45D-34E65CAB5EE0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8650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9953" y="1178222"/>
            <a:ext cx="9179719" cy="2506427"/>
          </a:xfrm>
        </p:spPr>
        <p:txBody>
          <a:bodyPr anchor="b"/>
          <a:lstStyle>
            <a:lvl1pPr algn="ctr">
              <a:defRPr sz="6023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9953" y="3781306"/>
            <a:ext cx="9179719" cy="1738167"/>
          </a:xfrm>
        </p:spPr>
        <p:txBody>
          <a:bodyPr/>
          <a:lstStyle>
            <a:lvl1pPr marL="0" indent="0" algn="ctr">
              <a:buNone/>
              <a:defRPr sz="2409"/>
            </a:lvl1pPr>
            <a:lvl2pPr marL="458983" indent="0" algn="ctr">
              <a:buNone/>
              <a:defRPr sz="2008"/>
            </a:lvl2pPr>
            <a:lvl3pPr marL="917966" indent="0" algn="ctr">
              <a:buNone/>
              <a:defRPr sz="1807"/>
            </a:lvl3pPr>
            <a:lvl4pPr marL="1376949" indent="0" algn="ctr">
              <a:buNone/>
              <a:defRPr sz="1606"/>
            </a:lvl4pPr>
            <a:lvl5pPr marL="1835932" indent="0" algn="ctr">
              <a:buNone/>
              <a:defRPr sz="1606"/>
            </a:lvl5pPr>
            <a:lvl6pPr marL="2294915" indent="0" algn="ctr">
              <a:buNone/>
              <a:defRPr sz="1606"/>
            </a:lvl6pPr>
            <a:lvl7pPr marL="2753898" indent="0" algn="ctr">
              <a:buNone/>
              <a:defRPr sz="1606"/>
            </a:lvl7pPr>
            <a:lvl8pPr marL="3212882" indent="0" algn="ctr">
              <a:buNone/>
              <a:defRPr sz="1606"/>
            </a:lvl8pPr>
            <a:lvl9pPr marL="3671865" indent="0" algn="ctr">
              <a:buNone/>
              <a:defRPr sz="1606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136D5-D654-D24E-A672-F046D980ACFC}" type="datetime1">
              <a:rPr lang="ru-RU" smtClean="0"/>
              <a:t>29.09.2020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0327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E994D-0C2E-054B-B81B-537B2F34D486}" type="datetime1">
              <a:rPr lang="ru-RU" smtClean="0"/>
              <a:t>29.09.2020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4915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58982" y="383297"/>
            <a:ext cx="2639169" cy="610108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41474" y="383297"/>
            <a:ext cx="7764512" cy="6101085"/>
          </a:xfrm>
        </p:spPr>
        <p:txBody>
          <a:bodyPr vert="eaVert"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7999-807F-514F-9C58-CCA0BF735DC9}" type="datetime1">
              <a:rPr lang="ru-RU" smtClean="0"/>
              <a:t>29.09.2020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5796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A386B-C8DA-A64B-8B9C-FD28215BAE07}" type="datetime1">
              <a:rPr lang="ru-RU" smtClean="0"/>
              <a:t>29.09.2020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2119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5099" y="1794830"/>
            <a:ext cx="10556677" cy="2994714"/>
          </a:xfrm>
        </p:spPr>
        <p:txBody>
          <a:bodyPr anchor="b"/>
          <a:lstStyle>
            <a:lvl1pPr>
              <a:defRPr sz="6023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5099" y="4817875"/>
            <a:ext cx="10556677" cy="1574849"/>
          </a:xfrm>
        </p:spPr>
        <p:txBody>
          <a:bodyPr/>
          <a:lstStyle>
            <a:lvl1pPr marL="0" indent="0">
              <a:buNone/>
              <a:defRPr sz="2409">
                <a:solidFill>
                  <a:schemeClr val="tx1">
                    <a:tint val="75000"/>
                  </a:schemeClr>
                </a:solidFill>
              </a:defRPr>
            </a:lvl1pPr>
            <a:lvl2pPr marL="458983" indent="0">
              <a:buNone/>
              <a:defRPr sz="2008">
                <a:solidFill>
                  <a:schemeClr val="tx1">
                    <a:tint val="75000"/>
                  </a:schemeClr>
                </a:solidFill>
              </a:defRPr>
            </a:lvl2pPr>
            <a:lvl3pPr marL="917966" indent="0">
              <a:buNone/>
              <a:defRPr sz="1807">
                <a:solidFill>
                  <a:schemeClr val="tx1">
                    <a:tint val="75000"/>
                  </a:schemeClr>
                </a:solidFill>
              </a:defRPr>
            </a:lvl3pPr>
            <a:lvl4pPr marL="1376949" indent="0">
              <a:buNone/>
              <a:defRPr sz="1606">
                <a:solidFill>
                  <a:schemeClr val="tx1">
                    <a:tint val="75000"/>
                  </a:schemeClr>
                </a:solidFill>
              </a:defRPr>
            </a:lvl4pPr>
            <a:lvl5pPr marL="1835932" indent="0">
              <a:buNone/>
              <a:defRPr sz="1606">
                <a:solidFill>
                  <a:schemeClr val="tx1">
                    <a:tint val="75000"/>
                  </a:schemeClr>
                </a:solidFill>
              </a:defRPr>
            </a:lvl5pPr>
            <a:lvl6pPr marL="2294915" indent="0">
              <a:buNone/>
              <a:defRPr sz="1606">
                <a:solidFill>
                  <a:schemeClr val="tx1">
                    <a:tint val="75000"/>
                  </a:schemeClr>
                </a:solidFill>
              </a:defRPr>
            </a:lvl6pPr>
            <a:lvl7pPr marL="2753898" indent="0">
              <a:buNone/>
              <a:defRPr sz="1606">
                <a:solidFill>
                  <a:schemeClr val="tx1">
                    <a:tint val="75000"/>
                  </a:schemeClr>
                </a:solidFill>
              </a:defRPr>
            </a:lvl7pPr>
            <a:lvl8pPr marL="3212882" indent="0">
              <a:buNone/>
              <a:defRPr sz="1606">
                <a:solidFill>
                  <a:schemeClr val="tx1">
                    <a:tint val="75000"/>
                  </a:schemeClr>
                </a:solidFill>
              </a:defRPr>
            </a:lvl8pPr>
            <a:lvl9pPr marL="3671865" indent="0">
              <a:buNone/>
              <a:defRPr sz="160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F3F2B-851B-E642-8031-1AFDAC0D5D8F}" type="datetime1">
              <a:rPr lang="ru-RU" smtClean="0"/>
              <a:t>29.09.2020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7066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1474" y="1916484"/>
            <a:ext cx="5201841" cy="4567898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310" y="1916484"/>
            <a:ext cx="5201841" cy="4567898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B110B-14BA-2648-9C85-9ACAEDAB5D5C}" type="datetime1">
              <a:rPr lang="ru-RU" smtClean="0"/>
              <a:t>29.09.2020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270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068" y="383297"/>
            <a:ext cx="10556677" cy="139153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3069" y="1764832"/>
            <a:ext cx="5177935" cy="864917"/>
          </a:xfrm>
        </p:spPr>
        <p:txBody>
          <a:bodyPr anchor="b"/>
          <a:lstStyle>
            <a:lvl1pPr marL="0" indent="0">
              <a:buNone/>
              <a:defRPr sz="2409" b="1"/>
            </a:lvl1pPr>
            <a:lvl2pPr marL="458983" indent="0">
              <a:buNone/>
              <a:defRPr sz="2008" b="1"/>
            </a:lvl2pPr>
            <a:lvl3pPr marL="917966" indent="0">
              <a:buNone/>
              <a:defRPr sz="1807" b="1"/>
            </a:lvl3pPr>
            <a:lvl4pPr marL="1376949" indent="0">
              <a:buNone/>
              <a:defRPr sz="1606" b="1"/>
            </a:lvl4pPr>
            <a:lvl5pPr marL="1835932" indent="0">
              <a:buNone/>
              <a:defRPr sz="1606" b="1"/>
            </a:lvl5pPr>
            <a:lvl6pPr marL="2294915" indent="0">
              <a:buNone/>
              <a:defRPr sz="1606" b="1"/>
            </a:lvl6pPr>
            <a:lvl7pPr marL="2753898" indent="0">
              <a:buNone/>
              <a:defRPr sz="1606" b="1"/>
            </a:lvl7pPr>
            <a:lvl8pPr marL="3212882" indent="0">
              <a:buNone/>
              <a:defRPr sz="1606" b="1"/>
            </a:lvl8pPr>
            <a:lvl9pPr marL="3671865" indent="0">
              <a:buNone/>
              <a:defRPr sz="1606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3069" y="2629749"/>
            <a:ext cx="5177935" cy="3867965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310" y="1764832"/>
            <a:ext cx="5203435" cy="864917"/>
          </a:xfrm>
        </p:spPr>
        <p:txBody>
          <a:bodyPr anchor="b"/>
          <a:lstStyle>
            <a:lvl1pPr marL="0" indent="0">
              <a:buNone/>
              <a:defRPr sz="2409" b="1"/>
            </a:lvl1pPr>
            <a:lvl2pPr marL="458983" indent="0">
              <a:buNone/>
              <a:defRPr sz="2008" b="1"/>
            </a:lvl2pPr>
            <a:lvl3pPr marL="917966" indent="0">
              <a:buNone/>
              <a:defRPr sz="1807" b="1"/>
            </a:lvl3pPr>
            <a:lvl4pPr marL="1376949" indent="0">
              <a:buNone/>
              <a:defRPr sz="1606" b="1"/>
            </a:lvl4pPr>
            <a:lvl5pPr marL="1835932" indent="0">
              <a:buNone/>
              <a:defRPr sz="1606" b="1"/>
            </a:lvl5pPr>
            <a:lvl6pPr marL="2294915" indent="0">
              <a:buNone/>
              <a:defRPr sz="1606" b="1"/>
            </a:lvl6pPr>
            <a:lvl7pPr marL="2753898" indent="0">
              <a:buNone/>
              <a:defRPr sz="1606" b="1"/>
            </a:lvl7pPr>
            <a:lvl8pPr marL="3212882" indent="0">
              <a:buNone/>
              <a:defRPr sz="1606" b="1"/>
            </a:lvl8pPr>
            <a:lvl9pPr marL="3671865" indent="0">
              <a:buNone/>
              <a:defRPr sz="1606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6310" y="2629749"/>
            <a:ext cx="5203435" cy="3867965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1A2F9-A925-7C41-A2F8-8CEFE8397EEF}" type="datetime1">
              <a:rPr lang="ru-RU" smtClean="0"/>
              <a:t>29.09.2020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6198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610CD-251B-8D4E-80EC-8EE557DEB270}" type="datetime1">
              <a:rPr lang="ru-RU" smtClean="0"/>
              <a:t>29.09.2020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7169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A2EDD-EB01-004F-A77D-A44AD5F7C663}" type="datetime1">
              <a:rPr lang="ru-RU" smtClean="0"/>
              <a:t>29.09.2020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9615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069" y="479954"/>
            <a:ext cx="3947597" cy="1679840"/>
          </a:xfrm>
        </p:spPr>
        <p:txBody>
          <a:bodyPr anchor="b"/>
          <a:lstStyle>
            <a:lvl1pPr>
              <a:defRPr sz="3212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03435" y="1036569"/>
            <a:ext cx="6196310" cy="5116178"/>
          </a:xfrm>
        </p:spPr>
        <p:txBody>
          <a:bodyPr/>
          <a:lstStyle>
            <a:lvl1pPr>
              <a:defRPr sz="3212"/>
            </a:lvl1pPr>
            <a:lvl2pPr>
              <a:defRPr sz="2811"/>
            </a:lvl2pPr>
            <a:lvl3pPr>
              <a:defRPr sz="2409"/>
            </a:lvl3pPr>
            <a:lvl4pPr>
              <a:defRPr sz="2008"/>
            </a:lvl4pPr>
            <a:lvl5pPr>
              <a:defRPr sz="2008"/>
            </a:lvl5pPr>
            <a:lvl6pPr>
              <a:defRPr sz="2008"/>
            </a:lvl6pPr>
            <a:lvl7pPr>
              <a:defRPr sz="2008"/>
            </a:lvl7pPr>
            <a:lvl8pPr>
              <a:defRPr sz="2008"/>
            </a:lvl8pPr>
            <a:lvl9pPr>
              <a:defRPr sz="2008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3069" y="2159794"/>
            <a:ext cx="3947597" cy="4001285"/>
          </a:xfrm>
        </p:spPr>
        <p:txBody>
          <a:bodyPr/>
          <a:lstStyle>
            <a:lvl1pPr marL="0" indent="0">
              <a:buNone/>
              <a:defRPr sz="1606"/>
            </a:lvl1pPr>
            <a:lvl2pPr marL="458983" indent="0">
              <a:buNone/>
              <a:defRPr sz="1405"/>
            </a:lvl2pPr>
            <a:lvl3pPr marL="917966" indent="0">
              <a:buNone/>
              <a:defRPr sz="1205"/>
            </a:lvl3pPr>
            <a:lvl4pPr marL="1376949" indent="0">
              <a:buNone/>
              <a:defRPr sz="1004"/>
            </a:lvl4pPr>
            <a:lvl5pPr marL="1835932" indent="0">
              <a:buNone/>
              <a:defRPr sz="1004"/>
            </a:lvl5pPr>
            <a:lvl6pPr marL="2294915" indent="0">
              <a:buNone/>
              <a:defRPr sz="1004"/>
            </a:lvl6pPr>
            <a:lvl7pPr marL="2753898" indent="0">
              <a:buNone/>
              <a:defRPr sz="1004"/>
            </a:lvl7pPr>
            <a:lvl8pPr marL="3212882" indent="0">
              <a:buNone/>
              <a:defRPr sz="1004"/>
            </a:lvl8pPr>
            <a:lvl9pPr marL="3671865" indent="0">
              <a:buNone/>
              <a:defRPr sz="1004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B937-F672-974A-A4F0-0DDE3DA5A3A9}" type="datetime1">
              <a:rPr lang="ru-RU" smtClean="0"/>
              <a:t>29.09.2020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0503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069" y="479954"/>
            <a:ext cx="3947597" cy="1679840"/>
          </a:xfrm>
        </p:spPr>
        <p:txBody>
          <a:bodyPr anchor="b"/>
          <a:lstStyle>
            <a:lvl1pPr>
              <a:defRPr sz="3212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03435" y="1036569"/>
            <a:ext cx="6196310" cy="5116178"/>
          </a:xfrm>
        </p:spPr>
        <p:txBody>
          <a:bodyPr anchor="t"/>
          <a:lstStyle>
            <a:lvl1pPr marL="0" indent="0">
              <a:buNone/>
              <a:defRPr sz="3212"/>
            </a:lvl1pPr>
            <a:lvl2pPr marL="458983" indent="0">
              <a:buNone/>
              <a:defRPr sz="2811"/>
            </a:lvl2pPr>
            <a:lvl3pPr marL="917966" indent="0">
              <a:buNone/>
              <a:defRPr sz="2409"/>
            </a:lvl3pPr>
            <a:lvl4pPr marL="1376949" indent="0">
              <a:buNone/>
              <a:defRPr sz="2008"/>
            </a:lvl4pPr>
            <a:lvl5pPr marL="1835932" indent="0">
              <a:buNone/>
              <a:defRPr sz="2008"/>
            </a:lvl5pPr>
            <a:lvl6pPr marL="2294915" indent="0">
              <a:buNone/>
              <a:defRPr sz="2008"/>
            </a:lvl6pPr>
            <a:lvl7pPr marL="2753898" indent="0">
              <a:buNone/>
              <a:defRPr sz="2008"/>
            </a:lvl7pPr>
            <a:lvl8pPr marL="3212882" indent="0">
              <a:buNone/>
              <a:defRPr sz="2008"/>
            </a:lvl8pPr>
            <a:lvl9pPr marL="3671865" indent="0">
              <a:buNone/>
              <a:defRPr sz="2008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3069" y="2159794"/>
            <a:ext cx="3947597" cy="4001285"/>
          </a:xfrm>
        </p:spPr>
        <p:txBody>
          <a:bodyPr/>
          <a:lstStyle>
            <a:lvl1pPr marL="0" indent="0">
              <a:buNone/>
              <a:defRPr sz="1606"/>
            </a:lvl1pPr>
            <a:lvl2pPr marL="458983" indent="0">
              <a:buNone/>
              <a:defRPr sz="1405"/>
            </a:lvl2pPr>
            <a:lvl3pPr marL="917966" indent="0">
              <a:buNone/>
              <a:defRPr sz="1205"/>
            </a:lvl3pPr>
            <a:lvl4pPr marL="1376949" indent="0">
              <a:buNone/>
              <a:defRPr sz="1004"/>
            </a:lvl4pPr>
            <a:lvl5pPr marL="1835932" indent="0">
              <a:buNone/>
              <a:defRPr sz="1004"/>
            </a:lvl5pPr>
            <a:lvl6pPr marL="2294915" indent="0">
              <a:buNone/>
              <a:defRPr sz="1004"/>
            </a:lvl6pPr>
            <a:lvl7pPr marL="2753898" indent="0">
              <a:buNone/>
              <a:defRPr sz="1004"/>
            </a:lvl7pPr>
            <a:lvl8pPr marL="3212882" indent="0">
              <a:buNone/>
              <a:defRPr sz="1004"/>
            </a:lvl8pPr>
            <a:lvl9pPr marL="3671865" indent="0">
              <a:buNone/>
              <a:defRPr sz="1004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0D22D-5E39-8F4C-B7FD-D0F9E543B3CD}" type="datetime1">
              <a:rPr lang="ru-RU" smtClean="0"/>
              <a:t>29.09.2020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5980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1474" y="383297"/>
            <a:ext cx="10556677" cy="1391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474" y="1916484"/>
            <a:ext cx="10556677" cy="4567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1474" y="6672697"/>
            <a:ext cx="2753916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FD3140-0CDD-0A42-841C-3D3BA030B895}" type="datetime1">
              <a:rPr lang="ru-RU" smtClean="0"/>
              <a:t>29.09.2020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54376" y="6672697"/>
            <a:ext cx="4130873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4235" y="6672697"/>
            <a:ext cx="2753916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EA689C-0428-2041-A422-96CC7CA87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0208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7966" rtl="0" eaLnBrk="1" latinLnBrk="0" hangingPunct="1">
        <a:lnSpc>
          <a:spcPct val="90000"/>
        </a:lnSpc>
        <a:spcBef>
          <a:spcPct val="0"/>
        </a:spcBef>
        <a:buNone/>
        <a:defRPr sz="441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9492" indent="-229492" algn="l" defTabSz="917966" rtl="0" eaLnBrk="1" latinLnBrk="0" hangingPunct="1">
        <a:lnSpc>
          <a:spcPct val="90000"/>
        </a:lnSpc>
        <a:spcBef>
          <a:spcPts val="1004"/>
        </a:spcBef>
        <a:buFont typeface="Arial" panose="020B0604020202020204" pitchFamily="34" charset="0"/>
        <a:buChar char="•"/>
        <a:defRPr sz="2811" kern="1200">
          <a:solidFill>
            <a:schemeClr val="tx1"/>
          </a:solidFill>
          <a:latin typeface="+mn-lt"/>
          <a:ea typeface="+mn-ea"/>
          <a:cs typeface="+mn-cs"/>
        </a:defRPr>
      </a:lvl1pPr>
      <a:lvl2pPr marL="688475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2409" kern="1200">
          <a:solidFill>
            <a:schemeClr val="tx1"/>
          </a:solidFill>
          <a:latin typeface="+mn-lt"/>
          <a:ea typeface="+mn-ea"/>
          <a:cs typeface="+mn-cs"/>
        </a:defRPr>
      </a:lvl2pPr>
      <a:lvl3pPr marL="1147458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2008" kern="1200">
          <a:solidFill>
            <a:schemeClr val="tx1"/>
          </a:solidFill>
          <a:latin typeface="+mn-lt"/>
          <a:ea typeface="+mn-ea"/>
          <a:cs typeface="+mn-cs"/>
        </a:defRPr>
      </a:lvl3pPr>
      <a:lvl4pPr marL="1606441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807" kern="1200">
          <a:solidFill>
            <a:schemeClr val="tx1"/>
          </a:solidFill>
          <a:latin typeface="+mn-lt"/>
          <a:ea typeface="+mn-ea"/>
          <a:cs typeface="+mn-cs"/>
        </a:defRPr>
      </a:lvl4pPr>
      <a:lvl5pPr marL="2065424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807" kern="1200">
          <a:solidFill>
            <a:schemeClr val="tx1"/>
          </a:solidFill>
          <a:latin typeface="+mn-lt"/>
          <a:ea typeface="+mn-ea"/>
          <a:cs typeface="+mn-cs"/>
        </a:defRPr>
      </a:lvl5pPr>
      <a:lvl6pPr marL="2524407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807" kern="1200">
          <a:solidFill>
            <a:schemeClr val="tx1"/>
          </a:solidFill>
          <a:latin typeface="+mn-lt"/>
          <a:ea typeface="+mn-ea"/>
          <a:cs typeface="+mn-cs"/>
        </a:defRPr>
      </a:lvl6pPr>
      <a:lvl7pPr marL="2983390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807" kern="1200">
          <a:solidFill>
            <a:schemeClr val="tx1"/>
          </a:solidFill>
          <a:latin typeface="+mn-lt"/>
          <a:ea typeface="+mn-ea"/>
          <a:cs typeface="+mn-cs"/>
        </a:defRPr>
      </a:lvl7pPr>
      <a:lvl8pPr marL="3442373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807" kern="1200">
          <a:solidFill>
            <a:schemeClr val="tx1"/>
          </a:solidFill>
          <a:latin typeface="+mn-lt"/>
          <a:ea typeface="+mn-ea"/>
          <a:cs typeface="+mn-cs"/>
        </a:defRPr>
      </a:lvl8pPr>
      <a:lvl9pPr marL="3901356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8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1pPr>
      <a:lvl2pPr marL="458983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2pPr>
      <a:lvl3pPr marL="917966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3pPr>
      <a:lvl4pPr marL="1376949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4pPr>
      <a:lvl5pPr marL="1835932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5pPr>
      <a:lvl6pPr marL="2294915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6pPr>
      <a:lvl7pPr marL="2753898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7pPr>
      <a:lvl8pPr marL="3212882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8pPr>
      <a:lvl9pPr marL="3671865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7" Type="http://schemas.openxmlformats.org/officeDocument/2006/relationships/image" Target="../media/image28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emf"/><Relationship Id="rId4" Type="http://schemas.openxmlformats.org/officeDocument/2006/relationships/image" Target="../media/image1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emf"/><Relationship Id="rId5" Type="http://schemas.openxmlformats.org/officeDocument/2006/relationships/image" Target="../media/image23.emf"/><Relationship Id="rId4" Type="http://schemas.openxmlformats.org/officeDocument/2006/relationships/image" Target="../media/image2.emf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33.png"/><Relationship Id="rId7" Type="http://schemas.openxmlformats.org/officeDocument/2006/relationships/image" Target="../media/image35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34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7" Type="http://schemas.openxmlformats.org/officeDocument/2006/relationships/image" Target="../media/image1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7" Type="http://schemas.openxmlformats.org/officeDocument/2006/relationships/image" Target="../media/image19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emf"/><Relationship Id="rId5" Type="http://schemas.openxmlformats.org/officeDocument/2006/relationships/image" Target="../media/image10.emf"/><Relationship Id="rId4" Type="http://schemas.openxmlformats.org/officeDocument/2006/relationships/image" Target="../media/image1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emf"/><Relationship Id="rId5" Type="http://schemas.openxmlformats.org/officeDocument/2006/relationships/image" Target="../media/image23.emf"/><Relationship Id="rId4" Type="http://schemas.openxmlformats.org/officeDocument/2006/relationships/image" Target="../media/image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emf"/><Relationship Id="rId5" Type="http://schemas.openxmlformats.org/officeDocument/2006/relationships/image" Target="../media/image23.emf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13E5FE43-CD68-C342-9095-2FE190F9DEAB}"/>
              </a:ext>
            </a:extLst>
          </p:cNvPr>
          <p:cNvSpPr/>
          <p:nvPr/>
        </p:nvSpPr>
        <p:spPr>
          <a:xfrm>
            <a:off x="1350" y="2379542"/>
            <a:ext cx="12236928" cy="4819771"/>
          </a:xfrm>
          <a:prstGeom prst="rect">
            <a:avLst/>
          </a:prstGeom>
          <a:solidFill>
            <a:srgbClr val="0082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199" dirty="0"/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4699995B-5023-024E-9307-89A9FE434F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517" y="683077"/>
            <a:ext cx="3429532" cy="1008686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A5D04965-F4A5-F14E-8831-9BBA7A96443C}"/>
              </a:ext>
            </a:extLst>
          </p:cNvPr>
          <p:cNvSpPr/>
          <p:nvPr/>
        </p:nvSpPr>
        <p:spPr>
          <a:xfrm>
            <a:off x="1521672" y="3432530"/>
            <a:ext cx="104925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cap="all" dirty="0" smtClean="0">
                <a:solidFill>
                  <a:schemeClr val="bg1"/>
                </a:solidFill>
                <a:latin typeface="Muller Narrow ExtraBold" pitchFamily="50" charset="-52"/>
                <a:cs typeface="Times New Roman" pitchFamily="18" charset="0"/>
              </a:rPr>
              <a:t>Бюджет министерства спорта и молодежной политики мурманской области для граждан</a:t>
            </a:r>
            <a:endParaRPr lang="ru-RU" sz="4000" b="1" cap="all" dirty="0">
              <a:solidFill>
                <a:schemeClr val="bg1"/>
              </a:solidFill>
              <a:latin typeface="Muller Narrow ExtraBold" pitchFamily="50" charset="-52"/>
              <a:cs typeface="Times New Roman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A5D04965-F4A5-F14E-8831-9BBA7A96443C}"/>
              </a:ext>
            </a:extLst>
          </p:cNvPr>
          <p:cNvSpPr/>
          <p:nvPr/>
        </p:nvSpPr>
        <p:spPr>
          <a:xfrm>
            <a:off x="5054094" y="5733873"/>
            <a:ext cx="696010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cap="all" dirty="0" smtClean="0">
                <a:solidFill>
                  <a:schemeClr val="bg1"/>
                </a:solidFill>
                <a:latin typeface="Muller Narrow ExtraBold" pitchFamily="50" charset="-52"/>
                <a:cs typeface="Times New Roman" pitchFamily="18" charset="0"/>
              </a:rPr>
              <a:t>Выпуск </a:t>
            </a:r>
            <a:r>
              <a:rPr lang="ru-RU" sz="1600" b="1" cap="all" dirty="0">
                <a:solidFill>
                  <a:schemeClr val="bg1"/>
                </a:solidFill>
                <a:latin typeface="Muller Narrow ExtraBold" pitchFamily="50" charset="-52"/>
                <a:cs typeface="Times New Roman" pitchFamily="18" charset="0"/>
              </a:rPr>
              <a:t>8</a:t>
            </a:r>
            <a:r>
              <a:rPr lang="ru-RU" sz="1600" b="1" cap="all" dirty="0" smtClean="0">
                <a:solidFill>
                  <a:schemeClr val="bg1"/>
                </a:solidFill>
                <a:latin typeface="Muller Narrow ExtraBold" pitchFamily="50" charset="-52"/>
                <a:cs typeface="Times New Roman" pitchFamily="18" charset="0"/>
              </a:rPr>
              <a:t>.  июль 2020 года</a:t>
            </a:r>
            <a:endParaRPr lang="ru-RU" sz="1600" b="1" cap="all" dirty="0">
              <a:solidFill>
                <a:schemeClr val="bg1"/>
              </a:solidFill>
              <a:latin typeface="Muller Narrow ExtraBold" pitchFamily="50" charset="-52"/>
              <a:cs typeface="Times New Roman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B981C3AE-0D68-2849-9510-C16D4079645C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4310793" y="5523054"/>
            <a:ext cx="535423" cy="478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734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/>
            </a:extLst>
          </p:cNvPr>
          <p:cNvSpPr/>
          <p:nvPr/>
        </p:nvSpPr>
        <p:spPr>
          <a:xfrm>
            <a:off x="12228" y="344743"/>
            <a:ext cx="12236450" cy="6313673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199" dirty="0"/>
          </a:p>
        </p:txBody>
      </p:sp>
      <p:sp>
        <p:nvSpPr>
          <p:cNvPr id="2055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10082045" y="6999263"/>
            <a:ext cx="2166633" cy="181944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5FC6EA9-0C90-458B-AA00-894FE4ED6352}" type="slidenum">
              <a:rPr lang="ru-RU" sz="1200" smtClean="0">
                <a:solidFill>
                  <a:schemeClr val="bg1">
                    <a:lumMod val="50000"/>
                  </a:schemeClr>
                </a:solidFill>
                <a:latin typeface="Muller Narrow Light" pitchFamily="50" charset="-5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ru-RU" sz="1200" dirty="0" smtClean="0">
              <a:solidFill>
                <a:schemeClr val="bg1">
                  <a:lumMod val="50000"/>
                </a:schemeClr>
              </a:solidFill>
              <a:latin typeface="Muller Narrow Light" pitchFamily="50" charset="-52"/>
            </a:endParaRPr>
          </a:p>
        </p:txBody>
      </p:sp>
      <p:sp>
        <p:nvSpPr>
          <p:cNvPr id="54" name="Скругленный прямоугольник 53">
            <a:extLst>
              <a:ext uri="{FF2B5EF4-FFF2-40B4-BE49-F238E27FC236}"/>
            </a:extLst>
          </p:cNvPr>
          <p:cNvSpPr/>
          <p:nvPr/>
        </p:nvSpPr>
        <p:spPr>
          <a:xfrm>
            <a:off x="1327430" y="1398193"/>
            <a:ext cx="3994824" cy="774484"/>
          </a:xfrm>
          <a:prstGeom prst="roundRect">
            <a:avLst/>
          </a:prstGeom>
          <a:solidFill>
            <a:schemeClr val="bg1"/>
          </a:solidFill>
          <a:ln w="3175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228600" defTabSz="917575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cap="all" dirty="0" smtClean="0">
              <a:solidFill>
                <a:schemeClr val="tx1"/>
              </a:solidFill>
              <a:latin typeface="Muller Narrow Light" pitchFamily="50" charset="-52"/>
            </a:endParaRPr>
          </a:p>
        </p:txBody>
      </p:sp>
      <p:sp>
        <p:nvSpPr>
          <p:cNvPr id="68" name="Скругленный прямоугольник 67">
            <a:extLst>
              <a:ext uri="{FF2B5EF4-FFF2-40B4-BE49-F238E27FC236}"/>
            </a:extLst>
          </p:cNvPr>
          <p:cNvSpPr/>
          <p:nvPr/>
        </p:nvSpPr>
        <p:spPr>
          <a:xfrm>
            <a:off x="1327430" y="2296744"/>
            <a:ext cx="3994824" cy="885436"/>
          </a:xfrm>
          <a:prstGeom prst="roundRect">
            <a:avLst/>
          </a:prstGeom>
          <a:solidFill>
            <a:schemeClr val="bg1"/>
          </a:solidFill>
          <a:ln w="3175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228600" defTabSz="917575">
              <a:defRPr/>
            </a:pPr>
            <a:endParaRPr lang="ru-RU" sz="1400" cap="all" dirty="0" smtClean="0">
              <a:solidFill>
                <a:schemeClr val="tx1"/>
              </a:solidFill>
              <a:latin typeface="Muller Narrow Light" pitchFamily="50" charset="-52"/>
            </a:endParaRPr>
          </a:p>
          <a:p>
            <a:pPr indent="-228600" defTabSz="917575">
              <a:defRPr/>
            </a:pPr>
            <a:r>
              <a:rPr lang="ru-RU" sz="1400" cap="all" dirty="0" smtClean="0">
                <a:solidFill>
                  <a:schemeClr val="tx1"/>
                </a:solidFill>
                <a:latin typeface="Muller Narrow Light" pitchFamily="50" charset="-52"/>
              </a:rPr>
              <a:t> </a:t>
            </a:r>
            <a:endParaRPr lang="ru-RU" sz="1400" cap="all" dirty="0">
              <a:solidFill>
                <a:schemeClr val="tx1"/>
              </a:solidFill>
              <a:latin typeface="Muller Narrow Light" pitchFamily="50" charset="-52"/>
            </a:endParaRPr>
          </a:p>
        </p:txBody>
      </p:sp>
      <p:sp>
        <p:nvSpPr>
          <p:cNvPr id="44" name="Скругленный прямоугольник 43">
            <a:extLst>
              <a:ext uri="{FF2B5EF4-FFF2-40B4-BE49-F238E27FC236}"/>
            </a:extLst>
          </p:cNvPr>
          <p:cNvSpPr/>
          <p:nvPr/>
        </p:nvSpPr>
        <p:spPr>
          <a:xfrm>
            <a:off x="1319946" y="3287973"/>
            <a:ext cx="4037514" cy="895422"/>
          </a:xfrm>
          <a:prstGeom prst="roundRect">
            <a:avLst/>
          </a:prstGeom>
          <a:solidFill>
            <a:schemeClr val="bg1"/>
          </a:solidFill>
          <a:ln w="3175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cap="all" dirty="0">
              <a:solidFill>
                <a:schemeClr val="tx1"/>
              </a:solidFill>
              <a:latin typeface="Muller Narrow Light" pitchFamily="50" charset="-52"/>
            </a:endParaRPr>
          </a:p>
        </p:txBody>
      </p:sp>
      <p:sp>
        <p:nvSpPr>
          <p:cNvPr id="50" name="Скругленный прямоугольник 49">
            <a:extLst>
              <a:ext uri="{FF2B5EF4-FFF2-40B4-BE49-F238E27FC236}"/>
            </a:extLst>
          </p:cNvPr>
          <p:cNvSpPr/>
          <p:nvPr/>
        </p:nvSpPr>
        <p:spPr>
          <a:xfrm>
            <a:off x="1340871" y="5520133"/>
            <a:ext cx="4027998" cy="733318"/>
          </a:xfrm>
          <a:prstGeom prst="roundRect">
            <a:avLst/>
          </a:prstGeom>
          <a:solidFill>
            <a:schemeClr val="bg1"/>
          </a:solidFill>
          <a:ln w="3175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ru-RU" sz="1400" cap="all" dirty="0" smtClean="0">
              <a:solidFill>
                <a:schemeClr val="tx1"/>
              </a:solidFill>
              <a:latin typeface="Muller Narrow Light" pitchFamily="50" charset="-52"/>
            </a:endParaRPr>
          </a:p>
        </p:txBody>
      </p:sp>
      <p:sp>
        <p:nvSpPr>
          <p:cNvPr id="38" name="Скругленный прямоугольник 37">
            <a:extLst>
              <a:ext uri="{FF2B5EF4-FFF2-40B4-BE49-F238E27FC236}"/>
            </a:extLst>
          </p:cNvPr>
          <p:cNvSpPr/>
          <p:nvPr/>
        </p:nvSpPr>
        <p:spPr>
          <a:xfrm>
            <a:off x="6374022" y="602604"/>
            <a:ext cx="5560992" cy="1082540"/>
          </a:xfrm>
          <a:prstGeom prst="roundRect">
            <a:avLst/>
          </a:prstGeom>
          <a:solidFill>
            <a:schemeClr val="bg1"/>
          </a:solidFill>
          <a:ln w="3175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228600" defTabSz="917575">
              <a:defRPr/>
            </a:pPr>
            <a:endParaRPr lang="ru-RU" sz="1400" cap="all" dirty="0">
              <a:solidFill>
                <a:schemeClr val="tx1"/>
              </a:solidFill>
              <a:latin typeface="Muller Narrow Light" pitchFamily="50" charset="-52"/>
            </a:endParaRPr>
          </a:p>
        </p:txBody>
      </p:sp>
      <p:sp>
        <p:nvSpPr>
          <p:cNvPr id="39" name="Скругленный прямоугольник 38">
            <a:extLst>
              <a:ext uri="{FF2B5EF4-FFF2-40B4-BE49-F238E27FC236}"/>
            </a:extLst>
          </p:cNvPr>
          <p:cNvSpPr/>
          <p:nvPr/>
        </p:nvSpPr>
        <p:spPr>
          <a:xfrm>
            <a:off x="6387856" y="2625998"/>
            <a:ext cx="5533324" cy="770264"/>
          </a:xfrm>
          <a:prstGeom prst="roundRect">
            <a:avLst/>
          </a:prstGeom>
          <a:solidFill>
            <a:schemeClr val="bg1"/>
          </a:solidFill>
          <a:ln w="3175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228600" defTabSz="917575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cap="all" dirty="0">
              <a:solidFill>
                <a:schemeClr val="tx1"/>
              </a:solidFill>
              <a:latin typeface="Muller Narrow Light" pitchFamily="50" charset="-52"/>
            </a:endParaRPr>
          </a:p>
        </p:txBody>
      </p:sp>
      <p:sp>
        <p:nvSpPr>
          <p:cNvPr id="41" name="Прямоугольник 36"/>
          <p:cNvSpPr>
            <a:spLocks noChangeArrowheads="1"/>
          </p:cNvSpPr>
          <p:nvPr/>
        </p:nvSpPr>
        <p:spPr bwMode="auto">
          <a:xfrm>
            <a:off x="204144" y="0"/>
            <a:ext cx="115093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dirty="0" smtClean="0">
                <a:solidFill>
                  <a:prstClr val="black"/>
                </a:solidFill>
                <a:latin typeface="Muller Narrow Light" pitchFamily="2" charset="0"/>
              </a:rPr>
              <a:t>О КЛЮЧЕВЫХ РЕЗУЛЬТАТАХ МИНИСТЕРСТВА НА 01.07.2020</a:t>
            </a:r>
            <a:endParaRPr lang="ru-RU" sz="2400" dirty="0">
              <a:latin typeface="Muller Narrow Light" pitchFamily="2" charset="0"/>
            </a:endParaRPr>
          </a:p>
        </p:txBody>
      </p:sp>
      <p:sp>
        <p:nvSpPr>
          <p:cNvPr id="55" name="Скругленный прямоугольник 54">
            <a:extLst>
              <a:ext uri="{FF2B5EF4-FFF2-40B4-BE49-F238E27FC236}"/>
            </a:extLst>
          </p:cNvPr>
          <p:cNvSpPr/>
          <p:nvPr/>
        </p:nvSpPr>
        <p:spPr>
          <a:xfrm>
            <a:off x="1331355" y="4286022"/>
            <a:ext cx="4037514" cy="1115796"/>
          </a:xfrm>
          <a:prstGeom prst="roundRect">
            <a:avLst/>
          </a:prstGeom>
          <a:solidFill>
            <a:schemeClr val="bg1"/>
          </a:solidFill>
          <a:ln w="3175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cap="all" dirty="0">
              <a:solidFill>
                <a:schemeClr val="tx1"/>
              </a:solidFill>
              <a:latin typeface="Muller Narrow Light" pitchFamily="50" charset="-52"/>
            </a:endParaRPr>
          </a:p>
        </p:txBody>
      </p:sp>
      <p:sp>
        <p:nvSpPr>
          <p:cNvPr id="60" name="Скругленный прямоугольник 59">
            <a:extLst>
              <a:ext uri="{FF2B5EF4-FFF2-40B4-BE49-F238E27FC236}"/>
            </a:extLst>
          </p:cNvPr>
          <p:cNvSpPr/>
          <p:nvPr/>
        </p:nvSpPr>
        <p:spPr>
          <a:xfrm>
            <a:off x="6394942" y="3583726"/>
            <a:ext cx="5519152" cy="918315"/>
          </a:xfrm>
          <a:prstGeom prst="roundRect">
            <a:avLst/>
          </a:prstGeom>
          <a:solidFill>
            <a:schemeClr val="bg1"/>
          </a:solidFill>
          <a:ln w="3175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228600" defTabSz="917575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cap="all" dirty="0">
              <a:solidFill>
                <a:schemeClr val="tx1"/>
              </a:solidFill>
              <a:latin typeface="Muller Narrow Light" pitchFamily="50" charset="-52"/>
            </a:endParaRPr>
          </a:p>
        </p:txBody>
      </p:sp>
      <p:sp>
        <p:nvSpPr>
          <p:cNvPr id="61" name="Скругленный прямоугольник 60">
            <a:extLst>
              <a:ext uri="{FF2B5EF4-FFF2-40B4-BE49-F238E27FC236}"/>
            </a:extLst>
          </p:cNvPr>
          <p:cNvSpPr/>
          <p:nvPr/>
        </p:nvSpPr>
        <p:spPr>
          <a:xfrm>
            <a:off x="6387856" y="1878578"/>
            <a:ext cx="5533324" cy="558861"/>
          </a:xfrm>
          <a:prstGeom prst="roundRect">
            <a:avLst/>
          </a:prstGeom>
          <a:solidFill>
            <a:schemeClr val="bg1"/>
          </a:solidFill>
          <a:ln w="3175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228600" defTabSz="917575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cap="all" dirty="0">
              <a:solidFill>
                <a:schemeClr val="tx1"/>
              </a:solidFill>
              <a:latin typeface="Muller Narrow Light" pitchFamily="50" charset="-52"/>
            </a:endParaRPr>
          </a:p>
        </p:txBody>
      </p:sp>
      <p:pic>
        <p:nvPicPr>
          <p:cNvPr id="66" name="Рисунок 65">
            <a:extLst>
              <a:ext uri="{FF2B5EF4-FFF2-40B4-BE49-F238E27FC236}">
                <a16:creationId xmlns="" xmlns:a16="http://schemas.microsoft.com/office/drawing/2014/main" id="{EFDE95CD-166D-A24C-A441-561B8974E2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5595" y="3871938"/>
            <a:ext cx="478876" cy="495979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1327430" y="1411458"/>
            <a:ext cx="1854817" cy="7744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Muller Narrow ExtraBold" panose="00000900000000000000" pitchFamily="50" charset="-52"/>
              </a:rPr>
              <a:t>ФОК В Г. АПАТИТЫ</a:t>
            </a:r>
            <a:endParaRPr lang="ru-RU" sz="1400" dirty="0">
              <a:latin typeface="Muller Narrow ExtraBold" panose="00000900000000000000" pitchFamily="50" charset="-52"/>
            </a:endParaRPr>
          </a:p>
        </p:txBody>
      </p:sp>
      <p:sp>
        <p:nvSpPr>
          <p:cNvPr id="3" name="Стрелка вправо 2"/>
          <p:cNvSpPr/>
          <p:nvPr/>
        </p:nvSpPr>
        <p:spPr>
          <a:xfrm>
            <a:off x="3272079" y="1676133"/>
            <a:ext cx="430306" cy="245134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747570" y="1407524"/>
            <a:ext cx="147803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Muller Narrow Light" panose="00000400000000000000" pitchFamily="50" charset="-52"/>
              </a:rPr>
              <a:t> ГОТОВНОСТЬ</a:t>
            </a:r>
          </a:p>
          <a:p>
            <a:r>
              <a:rPr lang="ru-RU" sz="2400" dirty="0">
                <a:solidFill>
                  <a:srgbClr val="F05A28"/>
                </a:solidFill>
                <a:latin typeface="Muller Narrow Light" panose="00000400000000000000" pitchFamily="50" charset="-52"/>
              </a:rPr>
              <a:t> </a:t>
            </a:r>
            <a:r>
              <a:rPr lang="ru-RU" sz="2400" dirty="0" smtClean="0">
                <a:solidFill>
                  <a:srgbClr val="F05A28"/>
                </a:solidFill>
                <a:latin typeface="Muller Narrow Light" panose="00000400000000000000" pitchFamily="50" charset="-52"/>
              </a:rPr>
              <a:t>       </a:t>
            </a:r>
            <a:r>
              <a:rPr lang="ru-RU" sz="2400" dirty="0" smtClean="0">
                <a:solidFill>
                  <a:srgbClr val="F05A28"/>
                </a:solidFill>
                <a:latin typeface="Muller Narrow ExtraBold" panose="00000900000000000000" pitchFamily="50" charset="-52"/>
              </a:rPr>
              <a:t>55%</a:t>
            </a:r>
            <a:endParaRPr lang="ru-RU" sz="2400" dirty="0">
              <a:solidFill>
                <a:srgbClr val="F05A28"/>
              </a:solidFill>
              <a:latin typeface="Muller Narrow ExtraBold" panose="00000900000000000000" pitchFamily="50" charset="-52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16541" y="582706"/>
            <a:ext cx="841422" cy="5837748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42705" y="691074"/>
            <a:ext cx="738664" cy="554915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Muller Narrow ExtraBold" panose="00000900000000000000" pitchFamily="50" charset="-52"/>
              </a:rPr>
              <a:t>СТРОИТЕЛЬСТВО СПОРТИВНЫХ ОБЪЕКТОВ 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Muller Narrow ExtraBold" panose="00000900000000000000" pitchFamily="50" charset="-52"/>
              </a:rPr>
              <a:t>В РАМКАХ НАЦПРОЕКТА «ДЕМОГРАФИЯ»</a:t>
            </a:r>
            <a:endParaRPr lang="ru-RU" dirty="0">
              <a:solidFill>
                <a:schemeClr val="bg1"/>
              </a:solidFill>
              <a:latin typeface="Muller Narrow ExtraBold" panose="00000900000000000000" pitchFamily="50" charset="-52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1327430" y="2296744"/>
            <a:ext cx="1854817" cy="8854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Muller Narrow ExtraBold" panose="00000900000000000000" pitchFamily="50" charset="-52"/>
              </a:rPr>
              <a:t>Крытый каток </a:t>
            </a:r>
            <a:r>
              <a:rPr lang="ru-RU" sz="1400" b="1" dirty="0">
                <a:latin typeface="Muller Narrow ExtraBold" panose="00000900000000000000" pitchFamily="50" charset="-52"/>
              </a:rPr>
              <a:t>с искусственным льдом МАУ ГСЦ «Авангард»</a:t>
            </a:r>
            <a:endParaRPr lang="ru-RU" sz="1400" dirty="0">
              <a:latin typeface="Muller Narrow ExtraBold" panose="00000900000000000000" pitchFamily="50" charset="-52"/>
            </a:endParaRPr>
          </a:p>
        </p:txBody>
      </p:sp>
      <p:sp>
        <p:nvSpPr>
          <p:cNvPr id="31" name="Стрелка вправо 30"/>
          <p:cNvSpPr/>
          <p:nvPr/>
        </p:nvSpPr>
        <p:spPr>
          <a:xfrm>
            <a:off x="3272079" y="2637264"/>
            <a:ext cx="430306" cy="245134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/>
          <p:cNvSpPr txBox="1"/>
          <p:nvPr/>
        </p:nvSpPr>
        <p:spPr>
          <a:xfrm>
            <a:off x="3746588" y="2346124"/>
            <a:ext cx="147803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Muller Narrow Light" panose="00000400000000000000" pitchFamily="50" charset="-52"/>
              </a:rPr>
              <a:t> ГОТОВНОСТЬ</a:t>
            </a:r>
          </a:p>
          <a:p>
            <a:r>
              <a:rPr lang="ru-RU" sz="2400" dirty="0">
                <a:solidFill>
                  <a:srgbClr val="F05A28"/>
                </a:solidFill>
                <a:latin typeface="Muller Narrow Light" panose="00000400000000000000" pitchFamily="50" charset="-52"/>
              </a:rPr>
              <a:t> </a:t>
            </a:r>
            <a:r>
              <a:rPr lang="ru-RU" sz="2400" dirty="0" smtClean="0">
                <a:solidFill>
                  <a:srgbClr val="F05A28"/>
                </a:solidFill>
                <a:latin typeface="Muller Narrow Light" panose="00000400000000000000" pitchFamily="50" charset="-52"/>
              </a:rPr>
              <a:t>       </a:t>
            </a:r>
            <a:r>
              <a:rPr lang="ru-RU" sz="2400" dirty="0" smtClean="0">
                <a:solidFill>
                  <a:srgbClr val="F05A28"/>
                </a:solidFill>
                <a:latin typeface="Muller Narrow ExtraBold" panose="00000900000000000000" pitchFamily="50" charset="-52"/>
              </a:rPr>
              <a:t>69%</a:t>
            </a:r>
            <a:endParaRPr lang="ru-RU" sz="2400" dirty="0">
              <a:solidFill>
                <a:srgbClr val="F05A28"/>
              </a:solidFill>
              <a:latin typeface="Muller Narrow ExtraBold" panose="00000900000000000000" pitchFamily="50" charset="-52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1323009" y="3287973"/>
            <a:ext cx="1854817" cy="8854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Muller Narrow ExtraBold" panose="00000900000000000000" pitchFamily="50" charset="-52"/>
              </a:rPr>
              <a:t>АСК Кировской СШОР по горнолыжному спорту</a:t>
            </a:r>
            <a:endParaRPr lang="ru-RU" sz="1400" dirty="0">
              <a:latin typeface="Muller Narrow ExtraBold" panose="00000900000000000000" pitchFamily="50" charset="-52"/>
            </a:endParaRPr>
          </a:p>
        </p:txBody>
      </p:sp>
      <p:sp>
        <p:nvSpPr>
          <p:cNvPr id="35" name="Стрелка вправо 34"/>
          <p:cNvSpPr/>
          <p:nvPr/>
        </p:nvSpPr>
        <p:spPr>
          <a:xfrm>
            <a:off x="3270217" y="3634796"/>
            <a:ext cx="430306" cy="245134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TextBox 35"/>
          <p:cNvSpPr txBox="1"/>
          <p:nvPr/>
        </p:nvSpPr>
        <p:spPr>
          <a:xfrm>
            <a:off x="3742514" y="3356366"/>
            <a:ext cx="147803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Muller Narrow Light" panose="00000400000000000000" pitchFamily="50" charset="-52"/>
              </a:rPr>
              <a:t> ГОТОВНОСТЬ</a:t>
            </a:r>
          </a:p>
          <a:p>
            <a:r>
              <a:rPr lang="ru-RU" sz="2400" dirty="0">
                <a:solidFill>
                  <a:srgbClr val="F05A28"/>
                </a:solidFill>
                <a:latin typeface="Muller Narrow Light" panose="00000400000000000000" pitchFamily="50" charset="-52"/>
              </a:rPr>
              <a:t> </a:t>
            </a:r>
            <a:r>
              <a:rPr lang="ru-RU" sz="2400" dirty="0" smtClean="0">
                <a:solidFill>
                  <a:srgbClr val="F05A28"/>
                </a:solidFill>
                <a:latin typeface="Muller Narrow Light" panose="00000400000000000000" pitchFamily="50" charset="-52"/>
              </a:rPr>
              <a:t>       </a:t>
            </a:r>
            <a:r>
              <a:rPr lang="ru-RU" sz="2400" dirty="0" smtClean="0">
                <a:solidFill>
                  <a:srgbClr val="F05A28"/>
                </a:solidFill>
                <a:latin typeface="Muller Narrow ExtraBold" panose="00000900000000000000" pitchFamily="50" charset="-52"/>
              </a:rPr>
              <a:t>58%</a:t>
            </a:r>
            <a:endParaRPr lang="ru-RU" sz="2400" dirty="0">
              <a:solidFill>
                <a:srgbClr val="F05A28"/>
              </a:solidFill>
              <a:latin typeface="Muller Narrow ExtraBold" panose="00000900000000000000" pitchFamily="50" charset="-52"/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1329525" y="4293210"/>
            <a:ext cx="1854817" cy="11099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Muller Narrow ExtraBold" panose="00000900000000000000" pitchFamily="50" charset="-52"/>
              </a:rPr>
              <a:t>Горнолыжный подъемник  Кировской СШОР по горнолыжному спорту</a:t>
            </a:r>
            <a:endParaRPr lang="ru-RU" sz="1400" dirty="0">
              <a:latin typeface="Muller Narrow ExtraBold" panose="00000900000000000000" pitchFamily="50" charset="-52"/>
            </a:endParaRPr>
          </a:p>
        </p:txBody>
      </p:sp>
      <p:sp>
        <p:nvSpPr>
          <p:cNvPr id="40" name="Стрелка вправо 39"/>
          <p:cNvSpPr/>
          <p:nvPr/>
        </p:nvSpPr>
        <p:spPr>
          <a:xfrm>
            <a:off x="3270217" y="4726908"/>
            <a:ext cx="430306" cy="245134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TextBox 41"/>
          <p:cNvSpPr txBox="1"/>
          <p:nvPr/>
        </p:nvSpPr>
        <p:spPr>
          <a:xfrm>
            <a:off x="3747570" y="4367917"/>
            <a:ext cx="147803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Muller Narrow Light" panose="00000400000000000000" pitchFamily="50" charset="-52"/>
              </a:rPr>
              <a:t> ГОТОВНОСТЬ</a:t>
            </a:r>
          </a:p>
          <a:p>
            <a:r>
              <a:rPr lang="ru-RU" sz="2400" dirty="0">
                <a:solidFill>
                  <a:srgbClr val="F05A28"/>
                </a:solidFill>
                <a:latin typeface="Muller Narrow Light" panose="00000400000000000000" pitchFamily="50" charset="-52"/>
              </a:rPr>
              <a:t> </a:t>
            </a:r>
            <a:r>
              <a:rPr lang="ru-RU" sz="2400" dirty="0" smtClean="0">
                <a:solidFill>
                  <a:srgbClr val="F05A28"/>
                </a:solidFill>
                <a:latin typeface="Muller Narrow Light" panose="00000400000000000000" pitchFamily="50" charset="-52"/>
              </a:rPr>
              <a:t>       </a:t>
            </a:r>
            <a:r>
              <a:rPr lang="ru-RU" sz="2400" dirty="0" smtClean="0">
                <a:solidFill>
                  <a:srgbClr val="F05A28"/>
                </a:solidFill>
                <a:latin typeface="Muller Narrow ExtraBold" panose="00000900000000000000" pitchFamily="50" charset="-52"/>
              </a:rPr>
              <a:t>60%</a:t>
            </a:r>
            <a:endParaRPr lang="ru-RU" sz="2400" dirty="0">
              <a:solidFill>
                <a:srgbClr val="F05A28"/>
              </a:solidFill>
              <a:latin typeface="Muller Narrow ExtraBold" panose="00000900000000000000" pitchFamily="50" charset="-52"/>
            </a:endParaRP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1340005" y="5520133"/>
            <a:ext cx="1854817" cy="7495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Muller Narrow ExtraBold" panose="00000900000000000000" pitchFamily="50" charset="-52"/>
              </a:rPr>
              <a:t>Комплексное развитие с/к «Долина Уюта»</a:t>
            </a:r>
            <a:endParaRPr lang="ru-RU" sz="1400" dirty="0">
              <a:latin typeface="Muller Narrow ExtraBold" panose="00000900000000000000" pitchFamily="50" charset="-52"/>
            </a:endParaRPr>
          </a:p>
        </p:txBody>
      </p:sp>
      <p:sp>
        <p:nvSpPr>
          <p:cNvPr id="45" name="Стрелка вправо 44"/>
          <p:cNvSpPr/>
          <p:nvPr/>
        </p:nvSpPr>
        <p:spPr>
          <a:xfrm>
            <a:off x="3272079" y="5744955"/>
            <a:ext cx="430306" cy="245134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TextBox 45"/>
          <p:cNvSpPr txBox="1"/>
          <p:nvPr/>
        </p:nvSpPr>
        <p:spPr>
          <a:xfrm>
            <a:off x="3748708" y="5537777"/>
            <a:ext cx="147803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Muller Narrow Light" panose="00000400000000000000" pitchFamily="50" charset="-52"/>
              </a:rPr>
              <a:t> ГОТОВНОСТЬ</a:t>
            </a:r>
          </a:p>
          <a:p>
            <a:r>
              <a:rPr lang="ru-RU" sz="2400" dirty="0">
                <a:solidFill>
                  <a:srgbClr val="F05A28"/>
                </a:solidFill>
                <a:latin typeface="Muller Narrow Light" panose="00000400000000000000" pitchFamily="50" charset="-52"/>
              </a:rPr>
              <a:t> </a:t>
            </a:r>
            <a:r>
              <a:rPr lang="ru-RU" sz="2400" dirty="0" smtClean="0">
                <a:solidFill>
                  <a:srgbClr val="F05A28"/>
                </a:solidFill>
                <a:latin typeface="Muller Narrow Light" panose="00000400000000000000" pitchFamily="50" charset="-52"/>
              </a:rPr>
              <a:t>       </a:t>
            </a:r>
            <a:r>
              <a:rPr lang="ru-RU" sz="2400" dirty="0" smtClean="0">
                <a:solidFill>
                  <a:srgbClr val="F05A28"/>
                </a:solidFill>
                <a:latin typeface="Muller Narrow ExtraBold" panose="00000900000000000000" pitchFamily="50" charset="-52"/>
              </a:rPr>
              <a:t>22%</a:t>
            </a:r>
            <a:endParaRPr lang="ru-RU" sz="2400" dirty="0">
              <a:solidFill>
                <a:srgbClr val="F05A28"/>
              </a:solidFill>
              <a:latin typeface="Muller Narrow ExtraBold" panose="00000900000000000000" pitchFamily="50" charset="-5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77908" y="643964"/>
            <a:ext cx="50893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Muller Narrow Light" panose="00000400000000000000" pitchFamily="50" charset="-52"/>
              </a:rPr>
              <a:t>5 муниципальным образованиям предоставлена субсидия </a:t>
            </a:r>
            <a:r>
              <a:rPr lang="ru-RU" sz="1400" dirty="0">
                <a:latin typeface="Muller Narrow Light" panose="00000400000000000000" pitchFamily="50" charset="-52"/>
              </a:rPr>
              <a:t>на оказание финансовой поддержки спортивным организациям, осуществляющим подготовку спортивного резерва для сборных команд </a:t>
            </a:r>
            <a:r>
              <a:rPr lang="ru-RU" sz="1400" dirty="0" smtClean="0">
                <a:latin typeface="Muller Narrow Light" panose="00000400000000000000" pitchFamily="50" charset="-52"/>
              </a:rPr>
              <a:t>РФ </a:t>
            </a:r>
            <a:r>
              <a:rPr lang="ru-RU" sz="1400" dirty="0">
                <a:latin typeface="Muller Narrow Light" panose="00000400000000000000" pitchFamily="50" charset="-52"/>
              </a:rPr>
              <a:t>в соответствии с федеральными стандартами спортивной подготовки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93510" y="1893114"/>
            <a:ext cx="4271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Muller Narrow Light" panose="00000400000000000000" pitchFamily="50" charset="-52"/>
              </a:rPr>
              <a:t>В рамках субсидии приобретено спортивное оборудование (ОФП </a:t>
            </a:r>
            <a:r>
              <a:rPr lang="ru-RU" sz="1400" dirty="0">
                <a:latin typeface="Muller Narrow Light" panose="00000400000000000000" pitchFamily="50" charset="-52"/>
              </a:rPr>
              <a:t>и СВФ) </a:t>
            </a:r>
            <a:r>
              <a:rPr lang="ru-RU" sz="1400" dirty="0" smtClean="0">
                <a:latin typeface="Muller Narrow Light" panose="00000400000000000000" pitchFamily="50" charset="-52"/>
              </a:rPr>
              <a:t>для МАУ СШОР г. Мончегорска</a:t>
            </a:r>
            <a:endParaRPr lang="ru-RU" sz="1400" dirty="0">
              <a:latin typeface="Muller Narrow Light" panose="00000400000000000000" pitchFamily="50" charset="-5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30274" y="2702923"/>
            <a:ext cx="45615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Muller Narrow Light" panose="00000400000000000000" pitchFamily="50" charset="-52"/>
              </a:rPr>
              <a:t>Перечислена субсидия подведомственным учреждениям на адресную финансовую поддержку спортивных организаций</a:t>
            </a:r>
            <a:endParaRPr lang="ru-RU" sz="1400" dirty="0">
              <a:latin typeface="Muller Narrow Light" panose="00000400000000000000" pitchFamily="50" charset="-5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77908" y="3638635"/>
            <a:ext cx="51603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Muller Narrow Light" panose="00000400000000000000" pitchFamily="50" charset="-52"/>
              </a:rPr>
              <a:t>Ведутся конкурсные процедуры на закупку спортивного оборудования для хоккея и комплект искусственного покрытия для футбольного поля  с легкоатлетическими дорожками в ЗАТО г. Александровск</a:t>
            </a:r>
            <a:endParaRPr lang="ru-RU" sz="1400" dirty="0">
              <a:latin typeface="Muller Narrow Light" panose="00000400000000000000" pitchFamily="50" charset="-52"/>
            </a:endParaRPr>
          </a:p>
        </p:txBody>
      </p:sp>
      <p:pic>
        <p:nvPicPr>
          <p:cNvPr id="47" name="Рисунок 46">
            <a:extLst>
              <a:ext uri="{FF2B5EF4-FFF2-40B4-BE49-F238E27FC236}">
                <a16:creationId xmlns="" xmlns:a16="http://schemas.microsoft.com/office/drawing/2014/main" id="{34BC5B61-EAAA-7845-89A4-47DF752B80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8380" y="896502"/>
            <a:ext cx="470055" cy="470055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="" xmlns:a16="http://schemas.microsoft.com/office/drawing/2014/main" id="{34BC5B61-EAAA-7845-89A4-47DF752B80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3612" y="1893114"/>
            <a:ext cx="471190" cy="471190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="" xmlns:a16="http://schemas.microsoft.com/office/drawing/2014/main" id="{34BC5B61-EAAA-7845-89A4-47DF752B80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6467" y="2840642"/>
            <a:ext cx="447331" cy="447331"/>
          </a:xfrm>
          <a:prstGeom prst="rect">
            <a:avLst/>
          </a:prstGeom>
        </p:spPr>
      </p:pic>
      <p:sp>
        <p:nvSpPr>
          <p:cNvPr id="59" name="Скругленный прямоугольник 58">
            <a:extLst>
              <a:ext uri="{FF2B5EF4-FFF2-40B4-BE49-F238E27FC236}"/>
            </a:extLst>
          </p:cNvPr>
          <p:cNvSpPr/>
          <p:nvPr/>
        </p:nvSpPr>
        <p:spPr>
          <a:xfrm>
            <a:off x="6387856" y="4679119"/>
            <a:ext cx="5519152" cy="722699"/>
          </a:xfrm>
          <a:prstGeom prst="roundRect">
            <a:avLst/>
          </a:prstGeom>
          <a:solidFill>
            <a:schemeClr val="bg1"/>
          </a:solidFill>
          <a:ln w="3175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228600" defTabSz="917575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cap="all" dirty="0">
              <a:solidFill>
                <a:schemeClr val="tx1"/>
              </a:solidFill>
              <a:latin typeface="Muller Narrow Light" pitchFamily="50" charset="-5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77908" y="4797604"/>
            <a:ext cx="5160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Muller Narrow Light" panose="00000400000000000000" pitchFamily="50" charset="-52"/>
              </a:rPr>
              <a:t>Внесено 2 изменения в ГП МО «Развитие физической культуры и спорта» на 2014-2020 годы</a:t>
            </a:r>
            <a:endParaRPr lang="ru-RU" sz="1400" dirty="0">
              <a:latin typeface="Muller Narrow Light" panose="00000400000000000000" pitchFamily="50" charset="-52"/>
            </a:endParaRPr>
          </a:p>
        </p:txBody>
      </p:sp>
      <p:pic>
        <p:nvPicPr>
          <p:cNvPr id="63" name="Рисунок 62">
            <a:extLst>
              <a:ext uri="{FF2B5EF4-FFF2-40B4-BE49-F238E27FC236}">
                <a16:creationId xmlns="" xmlns:a16="http://schemas.microsoft.com/office/drawing/2014/main" id="{3755AE41-004B-894E-AA68-98C2432950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74" y="4797604"/>
            <a:ext cx="479423" cy="479423"/>
          </a:xfrm>
          <a:prstGeom prst="rect">
            <a:avLst/>
          </a:prstGeom>
        </p:spPr>
      </p:pic>
      <p:sp>
        <p:nvSpPr>
          <p:cNvPr id="14" name="Овал 13"/>
          <p:cNvSpPr/>
          <p:nvPr/>
        </p:nvSpPr>
        <p:spPr>
          <a:xfrm>
            <a:off x="2690455" y="502761"/>
            <a:ext cx="974741" cy="846663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72345" y="602604"/>
            <a:ext cx="564997" cy="594220"/>
          </a:xfrm>
          <a:prstGeom prst="rect">
            <a:avLst/>
          </a:prstGeom>
        </p:spPr>
      </p:pic>
      <p:sp>
        <p:nvSpPr>
          <p:cNvPr id="69" name="Скругленный прямоугольник 68">
            <a:extLst>
              <a:ext uri="{FF2B5EF4-FFF2-40B4-BE49-F238E27FC236}"/>
            </a:extLst>
          </p:cNvPr>
          <p:cNvSpPr/>
          <p:nvPr/>
        </p:nvSpPr>
        <p:spPr>
          <a:xfrm>
            <a:off x="6394942" y="5584920"/>
            <a:ext cx="5519152" cy="722699"/>
          </a:xfrm>
          <a:prstGeom prst="roundRect">
            <a:avLst/>
          </a:prstGeom>
          <a:solidFill>
            <a:schemeClr val="bg1"/>
          </a:solidFill>
          <a:ln w="3175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228600" defTabSz="917575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cap="all" dirty="0">
              <a:solidFill>
                <a:schemeClr val="tx1"/>
              </a:solidFill>
              <a:latin typeface="Muller Narrow Light" pitchFamily="50" charset="-52"/>
            </a:endParaRPr>
          </a:p>
        </p:txBody>
      </p:sp>
      <p:pic>
        <p:nvPicPr>
          <p:cNvPr id="70" name="Рисунок 69">
            <a:extLst>
              <a:ext uri="{FF2B5EF4-FFF2-40B4-BE49-F238E27FC236}">
                <a16:creationId xmlns="" xmlns:a16="http://schemas.microsoft.com/office/drawing/2014/main" id="{F4D4A797-84A0-1B4E-8DDD-5BA9641692E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51919" y="5647509"/>
            <a:ext cx="467295" cy="59473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577908" y="5605856"/>
            <a:ext cx="508934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Muller Narrow Light" panose="00000400000000000000" pitchFamily="50" charset="-52"/>
              </a:rPr>
              <a:t>В связи с пандемией физкультурные мероприятия переведены в онлайн-формат. Проведена серия онлайн-мероприятий «Заполярный ЗОЖ»</a:t>
            </a:r>
            <a:endParaRPr lang="ru-RU" sz="1400" dirty="0">
              <a:latin typeface="Muller Narrow Light" panose="00000400000000000000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345773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/>
        </p:nvGrpSpPr>
        <p:grpSpPr>
          <a:xfrm>
            <a:off x="4129182" y="3301715"/>
            <a:ext cx="3952087" cy="2563791"/>
            <a:chOff x="4912925" y="3865851"/>
            <a:chExt cx="2947724" cy="2714263"/>
          </a:xfrm>
        </p:grpSpPr>
        <p:sp>
          <p:nvSpPr>
            <p:cNvPr id="63" name="Скругленный прямоугольник 62"/>
            <p:cNvSpPr/>
            <p:nvPr/>
          </p:nvSpPr>
          <p:spPr>
            <a:xfrm>
              <a:off x="4912925" y="3897818"/>
              <a:ext cx="2947724" cy="2682296"/>
            </a:xfrm>
            <a:prstGeom prst="roundRect">
              <a:avLst>
                <a:gd name="adj" fmla="val 3292"/>
              </a:avLst>
            </a:prstGeom>
            <a:ln w="19050"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" name="Скругленный прямоугольник 7"/>
            <p:cNvSpPr/>
            <p:nvPr/>
          </p:nvSpPr>
          <p:spPr>
            <a:xfrm>
              <a:off x="5166000" y="4643426"/>
              <a:ext cx="792000" cy="1620572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8" name="Прямоугольник 97"/>
            <p:cNvSpPr/>
            <p:nvPr/>
          </p:nvSpPr>
          <p:spPr>
            <a:xfrm>
              <a:off x="5036399" y="3865851"/>
              <a:ext cx="2631601" cy="5457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chemeClr val="accent3"/>
                  </a:solidFill>
                  <a:latin typeface="Muller Narrow ExtraBold" panose="00000900000000000000" pitchFamily="50" charset="-52"/>
                </a:rPr>
                <a:t>Динамика   исполнения  ГП </a:t>
              </a:r>
            </a:p>
            <a:p>
              <a:pPr algn="ctr"/>
              <a:endParaRPr lang="ru-RU" sz="1400" dirty="0">
                <a:solidFill>
                  <a:schemeClr val="accent3"/>
                </a:solidFill>
                <a:latin typeface="Muller Narrow Light" pitchFamily="50" charset="-52"/>
              </a:endParaRPr>
            </a:p>
          </p:txBody>
        </p:sp>
        <p:sp>
          <p:nvSpPr>
            <p:cNvPr id="99" name="Скругленный прямоугольник 98"/>
            <p:cNvSpPr/>
            <p:nvPr/>
          </p:nvSpPr>
          <p:spPr>
            <a:xfrm>
              <a:off x="6022800" y="4643426"/>
              <a:ext cx="792000" cy="1620378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Скругленный прямоугольник 99"/>
            <p:cNvSpPr/>
            <p:nvPr/>
          </p:nvSpPr>
          <p:spPr>
            <a:xfrm>
              <a:off x="6876000" y="4643426"/>
              <a:ext cx="792000" cy="1620377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6" name="Диаграмма 5"/>
            <p:cNvGraphicFramePr/>
            <p:nvPr>
              <p:extLst>
                <p:ext uri="{D42A27DB-BD31-4B8C-83A1-F6EECF244321}">
                  <p14:modId xmlns:p14="http://schemas.microsoft.com/office/powerpoint/2010/main" val="2528058150"/>
                </p:ext>
              </p:extLst>
            </p:nvPr>
          </p:nvGraphicFramePr>
          <p:xfrm>
            <a:off x="5028991" y="4286177"/>
            <a:ext cx="2639009" cy="202927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  <p:sp>
        <p:nvSpPr>
          <p:cNvPr id="61" name="Прямоугольник 60">
            <a:extLst>
              <a:ext uri="{FF2B5EF4-FFF2-40B4-BE49-F238E27FC236}">
                <a16:creationId xmlns="" xmlns:a16="http://schemas.microsoft.com/office/drawing/2014/main" id="{8C567C77-E1F5-B046-BA27-CDE1EB8EB7EF}"/>
              </a:ext>
            </a:extLst>
          </p:cNvPr>
          <p:cNvSpPr/>
          <p:nvPr/>
        </p:nvSpPr>
        <p:spPr>
          <a:xfrm>
            <a:off x="180534" y="120051"/>
            <a:ext cx="115659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 smtClean="0">
                <a:latin typeface="Muller Narrow Light" pitchFamily="2" charset="0"/>
              </a:rPr>
              <a:t>ГП «</a:t>
            </a:r>
            <a:r>
              <a:rPr lang="ru-RU" sz="2400" dirty="0">
                <a:latin typeface="Muller Narrow Light" pitchFamily="50" charset="-52"/>
              </a:rPr>
              <a:t>ГОСУДАРСТВЕННОЕ УПРАВЛЕНИЕ И ГРАЖДАНСКОЕ ОБЩЕСТВО </a:t>
            </a:r>
            <a:r>
              <a:rPr lang="ru-RU" sz="2400" dirty="0" smtClean="0">
                <a:latin typeface="Muller Narrow Light" pitchFamily="2" charset="0"/>
              </a:rPr>
              <a:t>» НА 2014-2020 ГОДЫ</a:t>
            </a:r>
            <a:endParaRPr lang="ru-RU" sz="2400" dirty="0">
              <a:latin typeface="Muller Narrow Light" pitchFamily="2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7131775" y="4684994"/>
            <a:ext cx="10906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Muller Narrow Light" pitchFamily="50" charset="-52"/>
              </a:rPr>
              <a:t>млн</a:t>
            </a:r>
          </a:p>
          <a:p>
            <a:r>
              <a:rPr lang="ru-RU" sz="1400" dirty="0" smtClean="0">
                <a:latin typeface="Muller Narrow Light" pitchFamily="50" charset="-52"/>
              </a:rPr>
              <a:t>рублей</a:t>
            </a:r>
            <a:endParaRPr lang="ru-RU" sz="1400" dirty="0"/>
          </a:p>
        </p:txBody>
      </p:sp>
      <p:sp>
        <p:nvSpPr>
          <p:cNvPr id="60" name="Прямоугольник 59"/>
          <p:cNvSpPr/>
          <p:nvPr/>
        </p:nvSpPr>
        <p:spPr>
          <a:xfrm>
            <a:off x="8969468" y="581716"/>
            <a:ext cx="34548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Muller Narrow ExtraBold" pitchFamily="50" charset="-52"/>
                <a:cs typeface="Times New Roman" panose="02020603050405020304" pitchFamily="18" charset="0"/>
              </a:rPr>
              <a:t>ПМО </a:t>
            </a:r>
            <a:r>
              <a:rPr lang="ru-RU" sz="1400" b="1" dirty="0">
                <a:latin typeface="Muller Narrow ExtraBold" pitchFamily="50" charset="-52"/>
                <a:cs typeface="Times New Roman" panose="02020603050405020304" pitchFamily="18" charset="0"/>
              </a:rPr>
              <a:t>от 30.09.2013 № </a:t>
            </a:r>
            <a:r>
              <a:rPr lang="ru-RU" sz="1400" b="1" dirty="0" smtClean="0">
                <a:latin typeface="Muller Narrow ExtraBold" pitchFamily="50" charset="-52"/>
                <a:cs typeface="Times New Roman" panose="02020603050405020304" pitchFamily="18" charset="0"/>
              </a:rPr>
              <a:t>555-ПП</a:t>
            </a:r>
            <a:endParaRPr lang="ru-RU" sz="1400" b="1" dirty="0">
              <a:latin typeface="Muller Narrow ExtraBold" pitchFamily="50" charset="-52"/>
              <a:cs typeface="Times New Roman" panose="02020603050405020304" pitchFamily="18" charset="0"/>
            </a:endParaRPr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150442" y="5029081"/>
            <a:ext cx="3803490" cy="1383293"/>
          </a:xfrm>
          <a:prstGeom prst="roundRect">
            <a:avLst>
              <a:gd name="adj" fmla="val 12173"/>
            </a:avLst>
          </a:prstGeom>
          <a:solidFill>
            <a:srgbClr val="F05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latin typeface="Muller Narrow Light" pitchFamily="50" charset="-52"/>
              </a:rPr>
              <a:t>Ответственный исполнитель - Министерство спорта и молодежной политики Мурманской области, Министерство внутренней политики Мурманской области, Министерство образования и науки Мурманской области, Аппарат Правительства Мурманской области</a:t>
            </a:r>
            <a:endParaRPr lang="ru-RU" sz="1400" dirty="0">
              <a:latin typeface="Muller Narrow Light" pitchFamily="50" charset="-52"/>
            </a:endParaRPr>
          </a:p>
        </p:txBody>
      </p:sp>
      <p:sp>
        <p:nvSpPr>
          <p:cNvPr id="80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10072992" y="6816725"/>
            <a:ext cx="2166633" cy="382588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5FC6EA9-0C90-458B-AA00-894FE4ED6352}" type="slidenum">
              <a:rPr lang="ru-RU" sz="1200" smtClean="0">
                <a:solidFill>
                  <a:schemeClr val="bg1">
                    <a:lumMod val="50000"/>
                  </a:schemeClr>
                </a:solidFill>
                <a:latin typeface="Muller Narrow Light" pitchFamily="50" charset="-5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ru-RU" sz="1200" dirty="0" smtClean="0">
              <a:solidFill>
                <a:schemeClr val="bg1">
                  <a:lumMod val="50000"/>
                </a:schemeClr>
              </a:solidFill>
              <a:latin typeface="Muller Narrow Light" pitchFamily="50" charset="-52"/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1224692" y="2806551"/>
            <a:ext cx="340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05A28"/>
                </a:solidFill>
                <a:latin typeface="Muller Narrow Light" pitchFamily="50" charset="-52"/>
              </a:rPr>
              <a:t>%</a:t>
            </a:r>
            <a:endParaRPr lang="ru-RU" dirty="0"/>
          </a:p>
        </p:txBody>
      </p:sp>
      <p:grpSp>
        <p:nvGrpSpPr>
          <p:cNvPr id="75" name="Группа 74"/>
          <p:cNvGrpSpPr/>
          <p:nvPr/>
        </p:nvGrpSpPr>
        <p:grpSpPr>
          <a:xfrm>
            <a:off x="227513" y="930659"/>
            <a:ext cx="3743067" cy="4015945"/>
            <a:chOff x="420815" y="2986890"/>
            <a:chExt cx="3493745" cy="4394105"/>
          </a:xfrm>
        </p:grpSpPr>
        <p:sp>
          <p:nvSpPr>
            <p:cNvPr id="96" name="Скругленный прямоугольник 95"/>
            <p:cNvSpPr/>
            <p:nvPr/>
          </p:nvSpPr>
          <p:spPr>
            <a:xfrm>
              <a:off x="420816" y="2986890"/>
              <a:ext cx="3493263" cy="4394105"/>
            </a:xfrm>
            <a:prstGeom prst="roundRect">
              <a:avLst>
                <a:gd name="adj" fmla="val 4689"/>
              </a:avLst>
            </a:prstGeom>
            <a:ln w="6350">
              <a:solidFill>
                <a:schemeClr val="accent6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7" name="Прямоугольник 96"/>
            <p:cNvSpPr/>
            <p:nvPr/>
          </p:nvSpPr>
          <p:spPr>
            <a:xfrm>
              <a:off x="951349" y="4876952"/>
              <a:ext cx="237435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ru-RU" dirty="0">
                <a:solidFill>
                  <a:schemeClr val="accent3"/>
                </a:solidFill>
                <a:latin typeface="Muller Narrow Light" pitchFamily="50" charset="-52"/>
                <a:cs typeface="Arial" pitchFamily="34" charset="0"/>
              </a:endParaRPr>
            </a:p>
          </p:txBody>
        </p:sp>
        <p:sp>
          <p:nvSpPr>
            <p:cNvPr id="103" name="Скругленный прямоугольник 102"/>
            <p:cNvSpPr/>
            <p:nvPr/>
          </p:nvSpPr>
          <p:spPr>
            <a:xfrm>
              <a:off x="420815" y="2986890"/>
              <a:ext cx="3493745" cy="998547"/>
            </a:xfrm>
            <a:prstGeom prst="roundRect">
              <a:avLst>
                <a:gd name="adj" fmla="val 11961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5" name="Прямоугольник 104"/>
            <p:cNvSpPr/>
            <p:nvPr/>
          </p:nvSpPr>
          <p:spPr>
            <a:xfrm>
              <a:off x="551768" y="3052650"/>
              <a:ext cx="3231359" cy="3704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b="1" dirty="0" smtClean="0">
                  <a:solidFill>
                    <a:schemeClr val="bg1"/>
                  </a:solidFill>
                  <a:latin typeface="Muller Narrow Light" pitchFamily="50" charset="-52"/>
                </a:rPr>
                <a:t>Цель - </a:t>
              </a:r>
              <a:endParaRPr lang="ru-RU" sz="1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06" name="Прямоугольник 105"/>
          <p:cNvSpPr/>
          <p:nvPr/>
        </p:nvSpPr>
        <p:spPr>
          <a:xfrm>
            <a:off x="292950" y="1926879"/>
            <a:ext cx="3660982" cy="3462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3"/>
                </a:solidFill>
                <a:latin typeface="Muller Narrow ExtraBold" pitchFamily="50" charset="-52"/>
                <a:cs typeface="Arial" pitchFamily="34" charset="0"/>
              </a:rPr>
              <a:t>Задачи:</a:t>
            </a:r>
          </a:p>
          <a:p>
            <a:pPr algn="just"/>
            <a:r>
              <a:rPr lang="ru-RU" sz="1500" dirty="0" smtClean="0">
                <a:latin typeface="Muller Narrow Light" panose="00000400000000000000" pitchFamily="50" charset="-52"/>
              </a:rPr>
              <a:t>1. </a:t>
            </a:r>
            <a:r>
              <a:rPr lang="ru-RU" sz="1500" b="1" dirty="0">
                <a:latin typeface="Muller Narrow Light" pitchFamily="50" charset="-52"/>
              </a:rPr>
              <a:t>Создание условий </a:t>
            </a:r>
            <a:r>
              <a:rPr lang="ru-RU" sz="1500" dirty="0">
                <a:latin typeface="Muller Narrow Light" pitchFamily="50" charset="-52"/>
              </a:rPr>
              <a:t>для сохранения традиционного образа жизни, традиционной хозяйственной деятельности и промыслов коренного малочисленного народа Севера - саамов (далее - КМНС)</a:t>
            </a:r>
          </a:p>
          <a:p>
            <a:r>
              <a:rPr lang="ru-RU" sz="1500" dirty="0" smtClean="0">
                <a:solidFill>
                  <a:schemeClr val="accent3"/>
                </a:solidFill>
                <a:latin typeface="Muller Narrow Light" panose="00000400000000000000" pitchFamily="50" charset="-52"/>
                <a:cs typeface="Arial" pitchFamily="34" charset="0"/>
              </a:rPr>
              <a:t>2. </a:t>
            </a:r>
            <a:r>
              <a:rPr lang="ru-RU" sz="1500" b="1" dirty="0">
                <a:latin typeface="Muller Narrow Light" pitchFamily="50" charset="-52"/>
              </a:rPr>
              <a:t>Содействие</a:t>
            </a:r>
            <a:r>
              <a:rPr lang="ru-RU" sz="1500" dirty="0">
                <a:latin typeface="Muller Narrow Light" pitchFamily="50" charset="-52"/>
              </a:rPr>
              <a:t> в обеспечении гражданского и межнационального мира и согласия в Мурманской области</a:t>
            </a:r>
          </a:p>
          <a:p>
            <a:pPr algn="just"/>
            <a:r>
              <a:rPr lang="ru-RU" sz="1500" dirty="0" smtClean="0">
                <a:solidFill>
                  <a:schemeClr val="accent3"/>
                </a:solidFill>
                <a:latin typeface="Muller Narrow Light" panose="00000400000000000000" pitchFamily="50" charset="-52"/>
                <a:cs typeface="Arial" pitchFamily="34" charset="0"/>
              </a:rPr>
              <a:t>3. </a:t>
            </a:r>
            <a:r>
              <a:rPr lang="ru-RU" sz="1500" b="1" dirty="0">
                <a:latin typeface="Muller Narrow Light" pitchFamily="50" charset="-52"/>
              </a:rPr>
              <a:t>Содействие</a:t>
            </a:r>
            <a:r>
              <a:rPr lang="ru-RU" sz="1500" dirty="0">
                <a:latin typeface="Muller Narrow Light" pitchFamily="50" charset="-52"/>
              </a:rPr>
              <a:t> формированию и развитию общероссийского самосознания в Мурманской области, повышению гражданской активности</a:t>
            </a:r>
          </a:p>
          <a:p>
            <a:pPr algn="ctr"/>
            <a:endParaRPr lang="ru-RU" dirty="0">
              <a:solidFill>
                <a:schemeClr val="accent3"/>
              </a:solidFill>
              <a:latin typeface="Muller Narrow ExtraBold" pitchFamily="50" charset="-52"/>
              <a:cs typeface="Arial" pitchFamily="34" charset="0"/>
            </a:endParaRPr>
          </a:p>
          <a:p>
            <a:pPr algn="ctr"/>
            <a:endParaRPr lang="ru-RU" dirty="0">
              <a:solidFill>
                <a:schemeClr val="accent3"/>
              </a:solidFill>
              <a:latin typeface="Muller Narrow Light" pitchFamily="50" charset="-52"/>
              <a:cs typeface="Arial" pitchFamily="34" charset="0"/>
            </a:endParaRPr>
          </a:p>
        </p:txBody>
      </p:sp>
      <p:sp>
        <p:nvSpPr>
          <p:cNvPr id="110" name="Скругленный прямоугольник 109"/>
          <p:cNvSpPr/>
          <p:nvPr/>
        </p:nvSpPr>
        <p:spPr>
          <a:xfrm>
            <a:off x="4043727" y="1863235"/>
            <a:ext cx="4134520" cy="1010296"/>
          </a:xfrm>
          <a:prstGeom prst="roundRect">
            <a:avLst>
              <a:gd name="adj" fmla="val 1317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1" name="Прямоугольник 110"/>
          <p:cNvSpPr/>
          <p:nvPr/>
        </p:nvSpPr>
        <p:spPr>
          <a:xfrm>
            <a:off x="4102803" y="1891401"/>
            <a:ext cx="3937015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latin typeface="Muller Narrow Light" pitchFamily="50" charset="-52"/>
              </a:rPr>
              <a:t>Подпрограмма </a:t>
            </a:r>
            <a:r>
              <a:rPr lang="ru-RU" sz="1400" b="1" dirty="0" smtClean="0">
                <a:solidFill>
                  <a:schemeClr val="bg1"/>
                </a:solidFill>
                <a:latin typeface="Muller Narrow Light" pitchFamily="50" charset="-52"/>
              </a:rPr>
              <a:t>3 </a:t>
            </a:r>
            <a:r>
              <a:rPr lang="ru-RU" sz="1400" b="1" dirty="0">
                <a:solidFill>
                  <a:schemeClr val="bg1"/>
                </a:solidFill>
                <a:latin typeface="Muller Narrow Light" pitchFamily="50" charset="-52"/>
              </a:rPr>
              <a:t>:</a:t>
            </a:r>
          </a:p>
          <a:p>
            <a:r>
              <a:rPr lang="ru-RU" sz="1400" b="1" dirty="0" smtClean="0">
                <a:solidFill>
                  <a:schemeClr val="bg1"/>
                </a:solidFill>
                <a:latin typeface="Muller Narrow Light" pitchFamily="50" charset="-52"/>
              </a:rPr>
              <a:t>Укрепление этнокультурного многообразия, гражданского самосознания и патриотизма в Мурманской области</a:t>
            </a:r>
          </a:p>
          <a:p>
            <a:endParaRPr lang="ru-RU" sz="1400" b="1" dirty="0">
              <a:solidFill>
                <a:schemeClr val="bg1"/>
              </a:solidFill>
              <a:latin typeface="Muller Narrow Light" pitchFamily="50" charset="-52"/>
            </a:endParaRPr>
          </a:p>
        </p:txBody>
      </p:sp>
      <p:grpSp>
        <p:nvGrpSpPr>
          <p:cNvPr id="115" name="Группа 114"/>
          <p:cNvGrpSpPr/>
          <p:nvPr/>
        </p:nvGrpSpPr>
        <p:grpSpPr>
          <a:xfrm>
            <a:off x="8335893" y="959180"/>
            <a:ext cx="3742550" cy="4967487"/>
            <a:chOff x="420816" y="2986890"/>
            <a:chExt cx="3493263" cy="4759149"/>
          </a:xfrm>
        </p:grpSpPr>
        <p:sp>
          <p:nvSpPr>
            <p:cNvPr id="116" name="Скругленный прямоугольник 115"/>
            <p:cNvSpPr/>
            <p:nvPr/>
          </p:nvSpPr>
          <p:spPr>
            <a:xfrm>
              <a:off x="420816" y="2986890"/>
              <a:ext cx="3493263" cy="4759149"/>
            </a:xfrm>
            <a:prstGeom prst="roundRect">
              <a:avLst>
                <a:gd name="adj" fmla="val 4689"/>
              </a:avLst>
            </a:prstGeom>
            <a:ln w="6350">
              <a:solidFill>
                <a:schemeClr val="accent6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7" name="Прямоугольник 116"/>
            <p:cNvSpPr/>
            <p:nvPr/>
          </p:nvSpPr>
          <p:spPr>
            <a:xfrm>
              <a:off x="951349" y="4876952"/>
              <a:ext cx="237435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ru-RU" dirty="0">
                <a:solidFill>
                  <a:schemeClr val="accent3"/>
                </a:solidFill>
                <a:latin typeface="Muller Narrow Light" pitchFamily="50" charset="-52"/>
                <a:cs typeface="Arial" pitchFamily="34" charset="0"/>
              </a:endParaRPr>
            </a:p>
          </p:txBody>
        </p:sp>
        <p:sp>
          <p:nvSpPr>
            <p:cNvPr id="119" name="Прямоугольник 118"/>
            <p:cNvSpPr/>
            <p:nvPr/>
          </p:nvSpPr>
          <p:spPr>
            <a:xfrm>
              <a:off x="551768" y="3052650"/>
              <a:ext cx="3231359" cy="6398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b="1" dirty="0" smtClean="0">
                  <a:solidFill>
                    <a:schemeClr val="bg1"/>
                  </a:solidFill>
                  <a:latin typeface="Muller Narrow Light" pitchFamily="50" charset="-52"/>
                </a:rPr>
                <a:t>Оценка эффективности государственной программы за 2018 г.</a:t>
              </a:r>
              <a:endParaRPr lang="ru-RU" sz="1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23" name="Скругленный прямоугольник 122"/>
          <p:cNvSpPr/>
          <p:nvPr/>
        </p:nvSpPr>
        <p:spPr>
          <a:xfrm>
            <a:off x="8335893" y="959180"/>
            <a:ext cx="3750830" cy="821412"/>
          </a:xfrm>
          <a:prstGeom prst="roundRect">
            <a:avLst>
              <a:gd name="adj" fmla="val 12173"/>
            </a:avLst>
          </a:prstGeom>
          <a:solidFill>
            <a:srgbClr val="F05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400" dirty="0">
              <a:latin typeface="Muller Narrow Light" pitchFamily="50" charset="-52"/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8328130" y="930659"/>
            <a:ext cx="37580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Muller Narrow Light" pitchFamily="50" charset="-52"/>
              </a:rPr>
              <a:t>Оценка эффективности государственной программы за 2019 год </a:t>
            </a:r>
          </a:p>
        </p:txBody>
      </p:sp>
      <p:sp>
        <p:nvSpPr>
          <p:cNvPr id="125" name="Скругленный прямоугольник 124"/>
          <p:cNvSpPr/>
          <p:nvPr/>
        </p:nvSpPr>
        <p:spPr>
          <a:xfrm>
            <a:off x="8412585" y="1893439"/>
            <a:ext cx="1372532" cy="692391"/>
          </a:xfrm>
          <a:prstGeom prst="roundRect">
            <a:avLst>
              <a:gd name="adj" fmla="val 9659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6" name="TextBox 125"/>
          <p:cNvSpPr txBox="1"/>
          <p:nvPr/>
        </p:nvSpPr>
        <p:spPr>
          <a:xfrm>
            <a:off x="8452569" y="1947479"/>
            <a:ext cx="12453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latin typeface="Muller Narrow ExtraBold" pitchFamily="50" charset="-52"/>
              </a:rPr>
              <a:t>98,66</a:t>
            </a:r>
            <a:endParaRPr lang="ru-RU" sz="3600" dirty="0">
              <a:solidFill>
                <a:schemeClr val="bg1"/>
              </a:solidFill>
              <a:latin typeface="Muller Narrow ExtraBold" pitchFamily="50" charset="-52"/>
            </a:endParaRPr>
          </a:p>
        </p:txBody>
      </p:sp>
      <p:sp>
        <p:nvSpPr>
          <p:cNvPr id="128" name="Прямоугольник 127"/>
          <p:cNvSpPr/>
          <p:nvPr/>
        </p:nvSpPr>
        <p:spPr>
          <a:xfrm>
            <a:off x="9909877" y="1882979"/>
            <a:ext cx="22980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3"/>
                </a:solidFill>
                <a:latin typeface="Muller Narrow ExtraBold" pitchFamily="50" charset="-52"/>
                <a:cs typeface="Arial" pitchFamily="34" charset="0"/>
              </a:rPr>
              <a:t>Средний уровень эффективности</a:t>
            </a:r>
          </a:p>
        </p:txBody>
      </p:sp>
      <p:graphicFrame>
        <p:nvGraphicFramePr>
          <p:cNvPr id="129" name="Диаграмма 128"/>
          <p:cNvGraphicFramePr/>
          <p:nvPr>
            <p:extLst>
              <p:ext uri="{D42A27DB-BD31-4B8C-83A1-F6EECF244321}">
                <p14:modId xmlns:p14="http://schemas.microsoft.com/office/powerpoint/2010/main" val="2550931949"/>
              </p:ext>
            </p:extLst>
          </p:nvPr>
        </p:nvGraphicFramePr>
        <p:xfrm>
          <a:off x="8328130" y="3371713"/>
          <a:ext cx="3798992" cy="1649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0" name="TextBox 129"/>
          <p:cNvSpPr txBox="1"/>
          <p:nvPr/>
        </p:nvSpPr>
        <p:spPr>
          <a:xfrm>
            <a:off x="10501199" y="3714929"/>
            <a:ext cx="1245322" cy="646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latin typeface="Muller Narrow ExtraBold" pitchFamily="50" charset="-52"/>
              </a:rPr>
              <a:t>97,5</a:t>
            </a:r>
            <a:endParaRPr lang="ru-RU" sz="3600" dirty="0">
              <a:solidFill>
                <a:schemeClr val="bg1"/>
              </a:solidFill>
              <a:latin typeface="Muller Narrow ExtraBold" pitchFamily="50" charset="-52"/>
            </a:endParaRPr>
          </a:p>
        </p:txBody>
      </p:sp>
      <p:sp>
        <p:nvSpPr>
          <p:cNvPr id="131" name="Скругленная прямоугольная выноска 51"/>
          <p:cNvSpPr/>
          <p:nvPr/>
        </p:nvSpPr>
        <p:spPr>
          <a:xfrm rot="5400000" flipH="1">
            <a:off x="8792052" y="3962239"/>
            <a:ext cx="1316558" cy="2075606"/>
          </a:xfrm>
          <a:custGeom>
            <a:avLst/>
            <a:gdLst>
              <a:gd name="connsiteX0" fmla="*/ 0 w 800219"/>
              <a:gd name="connsiteY0" fmla="*/ 133373 h 3789097"/>
              <a:gd name="connsiteX1" fmla="*/ 133373 w 800219"/>
              <a:gd name="connsiteY1" fmla="*/ 0 h 3789097"/>
              <a:gd name="connsiteX2" fmla="*/ 466794 w 800219"/>
              <a:gd name="connsiteY2" fmla="*/ 0 h 3789097"/>
              <a:gd name="connsiteX3" fmla="*/ 466794 w 800219"/>
              <a:gd name="connsiteY3" fmla="*/ 0 h 3789097"/>
              <a:gd name="connsiteX4" fmla="*/ 666849 w 800219"/>
              <a:gd name="connsiteY4" fmla="*/ 0 h 3789097"/>
              <a:gd name="connsiteX5" fmla="*/ 666846 w 800219"/>
              <a:gd name="connsiteY5" fmla="*/ 0 h 3789097"/>
              <a:gd name="connsiteX6" fmla="*/ 800219 w 800219"/>
              <a:gd name="connsiteY6" fmla="*/ 133373 h 3789097"/>
              <a:gd name="connsiteX7" fmla="*/ 800219 w 800219"/>
              <a:gd name="connsiteY7" fmla="*/ 2210307 h 3789097"/>
              <a:gd name="connsiteX8" fmla="*/ 860115 w 800219"/>
              <a:gd name="connsiteY8" fmla="*/ 2682984 h 3789097"/>
              <a:gd name="connsiteX9" fmla="*/ 800219 w 800219"/>
              <a:gd name="connsiteY9" fmla="*/ 3157581 h 3789097"/>
              <a:gd name="connsiteX10" fmla="*/ 800219 w 800219"/>
              <a:gd name="connsiteY10" fmla="*/ 3655724 h 3789097"/>
              <a:gd name="connsiteX11" fmla="*/ 666846 w 800219"/>
              <a:gd name="connsiteY11" fmla="*/ 3789097 h 3789097"/>
              <a:gd name="connsiteX12" fmla="*/ 666849 w 800219"/>
              <a:gd name="connsiteY12" fmla="*/ 3789097 h 3789097"/>
              <a:gd name="connsiteX13" fmla="*/ 466794 w 800219"/>
              <a:gd name="connsiteY13" fmla="*/ 3789097 h 3789097"/>
              <a:gd name="connsiteX14" fmla="*/ 466794 w 800219"/>
              <a:gd name="connsiteY14" fmla="*/ 3789097 h 3789097"/>
              <a:gd name="connsiteX15" fmla="*/ 133373 w 800219"/>
              <a:gd name="connsiteY15" fmla="*/ 3789097 h 3789097"/>
              <a:gd name="connsiteX16" fmla="*/ 0 w 800219"/>
              <a:gd name="connsiteY16" fmla="*/ 3655724 h 3789097"/>
              <a:gd name="connsiteX17" fmla="*/ 0 w 800219"/>
              <a:gd name="connsiteY17" fmla="*/ 3157581 h 3789097"/>
              <a:gd name="connsiteX18" fmla="*/ 0 w 800219"/>
              <a:gd name="connsiteY18" fmla="*/ 2210307 h 3789097"/>
              <a:gd name="connsiteX19" fmla="*/ 0 w 800219"/>
              <a:gd name="connsiteY19" fmla="*/ 2210307 h 3789097"/>
              <a:gd name="connsiteX20" fmla="*/ 0 w 800219"/>
              <a:gd name="connsiteY20" fmla="*/ 133373 h 3789097"/>
              <a:gd name="connsiteX0" fmla="*/ 0 w 860115"/>
              <a:gd name="connsiteY0" fmla="*/ 133373 h 3789097"/>
              <a:gd name="connsiteX1" fmla="*/ 133373 w 860115"/>
              <a:gd name="connsiteY1" fmla="*/ 0 h 3789097"/>
              <a:gd name="connsiteX2" fmla="*/ 466794 w 860115"/>
              <a:gd name="connsiteY2" fmla="*/ 0 h 3789097"/>
              <a:gd name="connsiteX3" fmla="*/ 466794 w 860115"/>
              <a:gd name="connsiteY3" fmla="*/ 0 h 3789097"/>
              <a:gd name="connsiteX4" fmla="*/ 666849 w 860115"/>
              <a:gd name="connsiteY4" fmla="*/ 0 h 3789097"/>
              <a:gd name="connsiteX5" fmla="*/ 666846 w 860115"/>
              <a:gd name="connsiteY5" fmla="*/ 0 h 3789097"/>
              <a:gd name="connsiteX6" fmla="*/ 800219 w 860115"/>
              <a:gd name="connsiteY6" fmla="*/ 133373 h 3789097"/>
              <a:gd name="connsiteX7" fmla="*/ 807715 w 860115"/>
              <a:gd name="connsiteY7" fmla="*/ 3034766 h 3789097"/>
              <a:gd name="connsiteX8" fmla="*/ 860115 w 860115"/>
              <a:gd name="connsiteY8" fmla="*/ 2682984 h 3789097"/>
              <a:gd name="connsiteX9" fmla="*/ 800219 w 860115"/>
              <a:gd name="connsiteY9" fmla="*/ 3157581 h 3789097"/>
              <a:gd name="connsiteX10" fmla="*/ 800219 w 860115"/>
              <a:gd name="connsiteY10" fmla="*/ 3655724 h 3789097"/>
              <a:gd name="connsiteX11" fmla="*/ 666846 w 860115"/>
              <a:gd name="connsiteY11" fmla="*/ 3789097 h 3789097"/>
              <a:gd name="connsiteX12" fmla="*/ 666849 w 860115"/>
              <a:gd name="connsiteY12" fmla="*/ 3789097 h 3789097"/>
              <a:gd name="connsiteX13" fmla="*/ 466794 w 860115"/>
              <a:gd name="connsiteY13" fmla="*/ 3789097 h 3789097"/>
              <a:gd name="connsiteX14" fmla="*/ 466794 w 860115"/>
              <a:gd name="connsiteY14" fmla="*/ 3789097 h 3789097"/>
              <a:gd name="connsiteX15" fmla="*/ 133373 w 860115"/>
              <a:gd name="connsiteY15" fmla="*/ 3789097 h 3789097"/>
              <a:gd name="connsiteX16" fmla="*/ 0 w 860115"/>
              <a:gd name="connsiteY16" fmla="*/ 3655724 h 3789097"/>
              <a:gd name="connsiteX17" fmla="*/ 0 w 860115"/>
              <a:gd name="connsiteY17" fmla="*/ 3157581 h 3789097"/>
              <a:gd name="connsiteX18" fmla="*/ 0 w 860115"/>
              <a:gd name="connsiteY18" fmla="*/ 2210307 h 3789097"/>
              <a:gd name="connsiteX19" fmla="*/ 0 w 860115"/>
              <a:gd name="connsiteY19" fmla="*/ 2210307 h 3789097"/>
              <a:gd name="connsiteX20" fmla="*/ 0 w 860115"/>
              <a:gd name="connsiteY20" fmla="*/ 133373 h 3789097"/>
              <a:gd name="connsiteX0" fmla="*/ 0 w 875105"/>
              <a:gd name="connsiteY0" fmla="*/ 133373 h 3789097"/>
              <a:gd name="connsiteX1" fmla="*/ 133373 w 875105"/>
              <a:gd name="connsiteY1" fmla="*/ 0 h 3789097"/>
              <a:gd name="connsiteX2" fmla="*/ 466794 w 875105"/>
              <a:gd name="connsiteY2" fmla="*/ 0 h 3789097"/>
              <a:gd name="connsiteX3" fmla="*/ 466794 w 875105"/>
              <a:gd name="connsiteY3" fmla="*/ 0 h 3789097"/>
              <a:gd name="connsiteX4" fmla="*/ 666849 w 875105"/>
              <a:gd name="connsiteY4" fmla="*/ 0 h 3789097"/>
              <a:gd name="connsiteX5" fmla="*/ 666846 w 875105"/>
              <a:gd name="connsiteY5" fmla="*/ 0 h 3789097"/>
              <a:gd name="connsiteX6" fmla="*/ 800219 w 875105"/>
              <a:gd name="connsiteY6" fmla="*/ 133373 h 3789097"/>
              <a:gd name="connsiteX7" fmla="*/ 807715 w 875105"/>
              <a:gd name="connsiteY7" fmla="*/ 3034766 h 3789097"/>
              <a:gd name="connsiteX8" fmla="*/ 875105 w 875105"/>
              <a:gd name="connsiteY8" fmla="*/ 3125194 h 3789097"/>
              <a:gd name="connsiteX9" fmla="*/ 800219 w 875105"/>
              <a:gd name="connsiteY9" fmla="*/ 3157581 h 3789097"/>
              <a:gd name="connsiteX10" fmla="*/ 800219 w 875105"/>
              <a:gd name="connsiteY10" fmla="*/ 3655724 h 3789097"/>
              <a:gd name="connsiteX11" fmla="*/ 666846 w 875105"/>
              <a:gd name="connsiteY11" fmla="*/ 3789097 h 3789097"/>
              <a:gd name="connsiteX12" fmla="*/ 666849 w 875105"/>
              <a:gd name="connsiteY12" fmla="*/ 3789097 h 3789097"/>
              <a:gd name="connsiteX13" fmla="*/ 466794 w 875105"/>
              <a:gd name="connsiteY13" fmla="*/ 3789097 h 3789097"/>
              <a:gd name="connsiteX14" fmla="*/ 466794 w 875105"/>
              <a:gd name="connsiteY14" fmla="*/ 3789097 h 3789097"/>
              <a:gd name="connsiteX15" fmla="*/ 133373 w 875105"/>
              <a:gd name="connsiteY15" fmla="*/ 3789097 h 3789097"/>
              <a:gd name="connsiteX16" fmla="*/ 0 w 875105"/>
              <a:gd name="connsiteY16" fmla="*/ 3655724 h 3789097"/>
              <a:gd name="connsiteX17" fmla="*/ 0 w 875105"/>
              <a:gd name="connsiteY17" fmla="*/ 3157581 h 3789097"/>
              <a:gd name="connsiteX18" fmla="*/ 0 w 875105"/>
              <a:gd name="connsiteY18" fmla="*/ 2210307 h 3789097"/>
              <a:gd name="connsiteX19" fmla="*/ 0 w 875105"/>
              <a:gd name="connsiteY19" fmla="*/ 2210307 h 3789097"/>
              <a:gd name="connsiteX20" fmla="*/ 0 w 875105"/>
              <a:gd name="connsiteY20" fmla="*/ 133373 h 3789097"/>
              <a:gd name="connsiteX0" fmla="*/ 0 w 875105"/>
              <a:gd name="connsiteY0" fmla="*/ 133373 h 3789097"/>
              <a:gd name="connsiteX1" fmla="*/ 133373 w 875105"/>
              <a:gd name="connsiteY1" fmla="*/ 0 h 3789097"/>
              <a:gd name="connsiteX2" fmla="*/ 466794 w 875105"/>
              <a:gd name="connsiteY2" fmla="*/ 0 h 3789097"/>
              <a:gd name="connsiteX3" fmla="*/ 466794 w 875105"/>
              <a:gd name="connsiteY3" fmla="*/ 0 h 3789097"/>
              <a:gd name="connsiteX4" fmla="*/ 666849 w 875105"/>
              <a:gd name="connsiteY4" fmla="*/ 0 h 3789097"/>
              <a:gd name="connsiteX5" fmla="*/ 666846 w 875105"/>
              <a:gd name="connsiteY5" fmla="*/ 0 h 3789097"/>
              <a:gd name="connsiteX6" fmla="*/ 800219 w 875105"/>
              <a:gd name="connsiteY6" fmla="*/ 133373 h 3789097"/>
              <a:gd name="connsiteX7" fmla="*/ 800220 w 875105"/>
              <a:gd name="connsiteY7" fmla="*/ 3042261 h 3789097"/>
              <a:gd name="connsiteX8" fmla="*/ 875105 w 875105"/>
              <a:gd name="connsiteY8" fmla="*/ 3125194 h 3789097"/>
              <a:gd name="connsiteX9" fmla="*/ 800219 w 875105"/>
              <a:gd name="connsiteY9" fmla="*/ 3157581 h 3789097"/>
              <a:gd name="connsiteX10" fmla="*/ 800219 w 875105"/>
              <a:gd name="connsiteY10" fmla="*/ 3655724 h 3789097"/>
              <a:gd name="connsiteX11" fmla="*/ 666846 w 875105"/>
              <a:gd name="connsiteY11" fmla="*/ 3789097 h 3789097"/>
              <a:gd name="connsiteX12" fmla="*/ 666849 w 875105"/>
              <a:gd name="connsiteY12" fmla="*/ 3789097 h 3789097"/>
              <a:gd name="connsiteX13" fmla="*/ 466794 w 875105"/>
              <a:gd name="connsiteY13" fmla="*/ 3789097 h 3789097"/>
              <a:gd name="connsiteX14" fmla="*/ 466794 w 875105"/>
              <a:gd name="connsiteY14" fmla="*/ 3789097 h 3789097"/>
              <a:gd name="connsiteX15" fmla="*/ 133373 w 875105"/>
              <a:gd name="connsiteY15" fmla="*/ 3789097 h 3789097"/>
              <a:gd name="connsiteX16" fmla="*/ 0 w 875105"/>
              <a:gd name="connsiteY16" fmla="*/ 3655724 h 3789097"/>
              <a:gd name="connsiteX17" fmla="*/ 0 w 875105"/>
              <a:gd name="connsiteY17" fmla="*/ 3157581 h 3789097"/>
              <a:gd name="connsiteX18" fmla="*/ 0 w 875105"/>
              <a:gd name="connsiteY18" fmla="*/ 2210307 h 3789097"/>
              <a:gd name="connsiteX19" fmla="*/ 0 w 875105"/>
              <a:gd name="connsiteY19" fmla="*/ 2210307 h 3789097"/>
              <a:gd name="connsiteX20" fmla="*/ 0 w 875105"/>
              <a:gd name="connsiteY20" fmla="*/ 133373 h 3789097"/>
              <a:gd name="connsiteX0" fmla="*/ 0 w 875105"/>
              <a:gd name="connsiteY0" fmla="*/ 133373 h 3789097"/>
              <a:gd name="connsiteX1" fmla="*/ 133373 w 875105"/>
              <a:gd name="connsiteY1" fmla="*/ 0 h 3789097"/>
              <a:gd name="connsiteX2" fmla="*/ 466794 w 875105"/>
              <a:gd name="connsiteY2" fmla="*/ 0 h 3789097"/>
              <a:gd name="connsiteX3" fmla="*/ 466794 w 875105"/>
              <a:gd name="connsiteY3" fmla="*/ 0 h 3789097"/>
              <a:gd name="connsiteX4" fmla="*/ 666849 w 875105"/>
              <a:gd name="connsiteY4" fmla="*/ 0 h 3789097"/>
              <a:gd name="connsiteX5" fmla="*/ 666846 w 875105"/>
              <a:gd name="connsiteY5" fmla="*/ 0 h 3789097"/>
              <a:gd name="connsiteX6" fmla="*/ 800219 w 875105"/>
              <a:gd name="connsiteY6" fmla="*/ 80907 h 3789097"/>
              <a:gd name="connsiteX7" fmla="*/ 800220 w 875105"/>
              <a:gd name="connsiteY7" fmla="*/ 3042261 h 3789097"/>
              <a:gd name="connsiteX8" fmla="*/ 875105 w 875105"/>
              <a:gd name="connsiteY8" fmla="*/ 3125194 h 3789097"/>
              <a:gd name="connsiteX9" fmla="*/ 800219 w 875105"/>
              <a:gd name="connsiteY9" fmla="*/ 3157581 h 3789097"/>
              <a:gd name="connsiteX10" fmla="*/ 800219 w 875105"/>
              <a:gd name="connsiteY10" fmla="*/ 3655724 h 3789097"/>
              <a:gd name="connsiteX11" fmla="*/ 666846 w 875105"/>
              <a:gd name="connsiteY11" fmla="*/ 3789097 h 3789097"/>
              <a:gd name="connsiteX12" fmla="*/ 666849 w 875105"/>
              <a:gd name="connsiteY12" fmla="*/ 3789097 h 3789097"/>
              <a:gd name="connsiteX13" fmla="*/ 466794 w 875105"/>
              <a:gd name="connsiteY13" fmla="*/ 3789097 h 3789097"/>
              <a:gd name="connsiteX14" fmla="*/ 466794 w 875105"/>
              <a:gd name="connsiteY14" fmla="*/ 3789097 h 3789097"/>
              <a:gd name="connsiteX15" fmla="*/ 133373 w 875105"/>
              <a:gd name="connsiteY15" fmla="*/ 3789097 h 3789097"/>
              <a:gd name="connsiteX16" fmla="*/ 0 w 875105"/>
              <a:gd name="connsiteY16" fmla="*/ 3655724 h 3789097"/>
              <a:gd name="connsiteX17" fmla="*/ 0 w 875105"/>
              <a:gd name="connsiteY17" fmla="*/ 3157581 h 3789097"/>
              <a:gd name="connsiteX18" fmla="*/ 0 w 875105"/>
              <a:gd name="connsiteY18" fmla="*/ 2210307 h 3789097"/>
              <a:gd name="connsiteX19" fmla="*/ 0 w 875105"/>
              <a:gd name="connsiteY19" fmla="*/ 2210307 h 3789097"/>
              <a:gd name="connsiteX20" fmla="*/ 0 w 875105"/>
              <a:gd name="connsiteY20" fmla="*/ 133373 h 3789097"/>
              <a:gd name="connsiteX0" fmla="*/ 0 w 875105"/>
              <a:gd name="connsiteY0" fmla="*/ 80907 h 3789097"/>
              <a:gd name="connsiteX1" fmla="*/ 133373 w 875105"/>
              <a:gd name="connsiteY1" fmla="*/ 0 h 3789097"/>
              <a:gd name="connsiteX2" fmla="*/ 466794 w 875105"/>
              <a:gd name="connsiteY2" fmla="*/ 0 h 3789097"/>
              <a:gd name="connsiteX3" fmla="*/ 466794 w 875105"/>
              <a:gd name="connsiteY3" fmla="*/ 0 h 3789097"/>
              <a:gd name="connsiteX4" fmla="*/ 666849 w 875105"/>
              <a:gd name="connsiteY4" fmla="*/ 0 h 3789097"/>
              <a:gd name="connsiteX5" fmla="*/ 666846 w 875105"/>
              <a:gd name="connsiteY5" fmla="*/ 0 h 3789097"/>
              <a:gd name="connsiteX6" fmla="*/ 800219 w 875105"/>
              <a:gd name="connsiteY6" fmla="*/ 80907 h 3789097"/>
              <a:gd name="connsiteX7" fmla="*/ 800220 w 875105"/>
              <a:gd name="connsiteY7" fmla="*/ 3042261 h 3789097"/>
              <a:gd name="connsiteX8" fmla="*/ 875105 w 875105"/>
              <a:gd name="connsiteY8" fmla="*/ 3125194 h 3789097"/>
              <a:gd name="connsiteX9" fmla="*/ 800219 w 875105"/>
              <a:gd name="connsiteY9" fmla="*/ 3157581 h 3789097"/>
              <a:gd name="connsiteX10" fmla="*/ 800219 w 875105"/>
              <a:gd name="connsiteY10" fmla="*/ 3655724 h 3789097"/>
              <a:gd name="connsiteX11" fmla="*/ 666846 w 875105"/>
              <a:gd name="connsiteY11" fmla="*/ 3789097 h 3789097"/>
              <a:gd name="connsiteX12" fmla="*/ 666849 w 875105"/>
              <a:gd name="connsiteY12" fmla="*/ 3789097 h 3789097"/>
              <a:gd name="connsiteX13" fmla="*/ 466794 w 875105"/>
              <a:gd name="connsiteY13" fmla="*/ 3789097 h 3789097"/>
              <a:gd name="connsiteX14" fmla="*/ 466794 w 875105"/>
              <a:gd name="connsiteY14" fmla="*/ 3789097 h 3789097"/>
              <a:gd name="connsiteX15" fmla="*/ 133373 w 875105"/>
              <a:gd name="connsiteY15" fmla="*/ 3789097 h 3789097"/>
              <a:gd name="connsiteX16" fmla="*/ 0 w 875105"/>
              <a:gd name="connsiteY16" fmla="*/ 3655724 h 3789097"/>
              <a:gd name="connsiteX17" fmla="*/ 0 w 875105"/>
              <a:gd name="connsiteY17" fmla="*/ 3157581 h 3789097"/>
              <a:gd name="connsiteX18" fmla="*/ 0 w 875105"/>
              <a:gd name="connsiteY18" fmla="*/ 2210307 h 3789097"/>
              <a:gd name="connsiteX19" fmla="*/ 0 w 875105"/>
              <a:gd name="connsiteY19" fmla="*/ 2210307 h 3789097"/>
              <a:gd name="connsiteX20" fmla="*/ 0 w 875105"/>
              <a:gd name="connsiteY20" fmla="*/ 80907 h 3789097"/>
              <a:gd name="connsiteX0" fmla="*/ 0 w 875105"/>
              <a:gd name="connsiteY0" fmla="*/ 80907 h 3789097"/>
              <a:gd name="connsiteX1" fmla="*/ 133373 w 875105"/>
              <a:gd name="connsiteY1" fmla="*/ 0 h 3789097"/>
              <a:gd name="connsiteX2" fmla="*/ 466794 w 875105"/>
              <a:gd name="connsiteY2" fmla="*/ 0 h 3789097"/>
              <a:gd name="connsiteX3" fmla="*/ 466794 w 875105"/>
              <a:gd name="connsiteY3" fmla="*/ 0 h 3789097"/>
              <a:gd name="connsiteX4" fmla="*/ 666849 w 875105"/>
              <a:gd name="connsiteY4" fmla="*/ 0 h 3789097"/>
              <a:gd name="connsiteX5" fmla="*/ 711817 w 875105"/>
              <a:gd name="connsiteY5" fmla="*/ 0 h 3789097"/>
              <a:gd name="connsiteX6" fmla="*/ 800219 w 875105"/>
              <a:gd name="connsiteY6" fmla="*/ 80907 h 3789097"/>
              <a:gd name="connsiteX7" fmla="*/ 800220 w 875105"/>
              <a:gd name="connsiteY7" fmla="*/ 3042261 h 3789097"/>
              <a:gd name="connsiteX8" fmla="*/ 875105 w 875105"/>
              <a:gd name="connsiteY8" fmla="*/ 3125194 h 3789097"/>
              <a:gd name="connsiteX9" fmla="*/ 800219 w 875105"/>
              <a:gd name="connsiteY9" fmla="*/ 3157581 h 3789097"/>
              <a:gd name="connsiteX10" fmla="*/ 800219 w 875105"/>
              <a:gd name="connsiteY10" fmla="*/ 3655724 h 3789097"/>
              <a:gd name="connsiteX11" fmla="*/ 666846 w 875105"/>
              <a:gd name="connsiteY11" fmla="*/ 3789097 h 3789097"/>
              <a:gd name="connsiteX12" fmla="*/ 666849 w 875105"/>
              <a:gd name="connsiteY12" fmla="*/ 3789097 h 3789097"/>
              <a:gd name="connsiteX13" fmla="*/ 466794 w 875105"/>
              <a:gd name="connsiteY13" fmla="*/ 3789097 h 3789097"/>
              <a:gd name="connsiteX14" fmla="*/ 466794 w 875105"/>
              <a:gd name="connsiteY14" fmla="*/ 3789097 h 3789097"/>
              <a:gd name="connsiteX15" fmla="*/ 133373 w 875105"/>
              <a:gd name="connsiteY15" fmla="*/ 3789097 h 3789097"/>
              <a:gd name="connsiteX16" fmla="*/ 0 w 875105"/>
              <a:gd name="connsiteY16" fmla="*/ 3655724 h 3789097"/>
              <a:gd name="connsiteX17" fmla="*/ 0 w 875105"/>
              <a:gd name="connsiteY17" fmla="*/ 3157581 h 3789097"/>
              <a:gd name="connsiteX18" fmla="*/ 0 w 875105"/>
              <a:gd name="connsiteY18" fmla="*/ 2210307 h 3789097"/>
              <a:gd name="connsiteX19" fmla="*/ 0 w 875105"/>
              <a:gd name="connsiteY19" fmla="*/ 2210307 h 3789097"/>
              <a:gd name="connsiteX20" fmla="*/ 0 w 875105"/>
              <a:gd name="connsiteY20" fmla="*/ 80907 h 3789097"/>
              <a:gd name="connsiteX0" fmla="*/ 0 w 875105"/>
              <a:gd name="connsiteY0" fmla="*/ 80907 h 3789097"/>
              <a:gd name="connsiteX1" fmla="*/ 110888 w 875105"/>
              <a:gd name="connsiteY1" fmla="*/ 0 h 3789097"/>
              <a:gd name="connsiteX2" fmla="*/ 466794 w 875105"/>
              <a:gd name="connsiteY2" fmla="*/ 0 h 3789097"/>
              <a:gd name="connsiteX3" fmla="*/ 466794 w 875105"/>
              <a:gd name="connsiteY3" fmla="*/ 0 h 3789097"/>
              <a:gd name="connsiteX4" fmla="*/ 666849 w 875105"/>
              <a:gd name="connsiteY4" fmla="*/ 0 h 3789097"/>
              <a:gd name="connsiteX5" fmla="*/ 711817 w 875105"/>
              <a:gd name="connsiteY5" fmla="*/ 0 h 3789097"/>
              <a:gd name="connsiteX6" fmla="*/ 800219 w 875105"/>
              <a:gd name="connsiteY6" fmla="*/ 80907 h 3789097"/>
              <a:gd name="connsiteX7" fmla="*/ 800220 w 875105"/>
              <a:gd name="connsiteY7" fmla="*/ 3042261 h 3789097"/>
              <a:gd name="connsiteX8" fmla="*/ 875105 w 875105"/>
              <a:gd name="connsiteY8" fmla="*/ 3125194 h 3789097"/>
              <a:gd name="connsiteX9" fmla="*/ 800219 w 875105"/>
              <a:gd name="connsiteY9" fmla="*/ 3157581 h 3789097"/>
              <a:gd name="connsiteX10" fmla="*/ 800219 w 875105"/>
              <a:gd name="connsiteY10" fmla="*/ 3655724 h 3789097"/>
              <a:gd name="connsiteX11" fmla="*/ 666846 w 875105"/>
              <a:gd name="connsiteY11" fmla="*/ 3789097 h 3789097"/>
              <a:gd name="connsiteX12" fmla="*/ 666849 w 875105"/>
              <a:gd name="connsiteY12" fmla="*/ 3789097 h 3789097"/>
              <a:gd name="connsiteX13" fmla="*/ 466794 w 875105"/>
              <a:gd name="connsiteY13" fmla="*/ 3789097 h 3789097"/>
              <a:gd name="connsiteX14" fmla="*/ 466794 w 875105"/>
              <a:gd name="connsiteY14" fmla="*/ 3789097 h 3789097"/>
              <a:gd name="connsiteX15" fmla="*/ 133373 w 875105"/>
              <a:gd name="connsiteY15" fmla="*/ 3789097 h 3789097"/>
              <a:gd name="connsiteX16" fmla="*/ 0 w 875105"/>
              <a:gd name="connsiteY16" fmla="*/ 3655724 h 3789097"/>
              <a:gd name="connsiteX17" fmla="*/ 0 w 875105"/>
              <a:gd name="connsiteY17" fmla="*/ 3157581 h 3789097"/>
              <a:gd name="connsiteX18" fmla="*/ 0 w 875105"/>
              <a:gd name="connsiteY18" fmla="*/ 2210307 h 3789097"/>
              <a:gd name="connsiteX19" fmla="*/ 0 w 875105"/>
              <a:gd name="connsiteY19" fmla="*/ 2210307 h 3789097"/>
              <a:gd name="connsiteX20" fmla="*/ 0 w 875105"/>
              <a:gd name="connsiteY20" fmla="*/ 80907 h 3789097"/>
              <a:gd name="connsiteX0" fmla="*/ 0 w 875105"/>
              <a:gd name="connsiteY0" fmla="*/ 80907 h 3789097"/>
              <a:gd name="connsiteX1" fmla="*/ 110888 w 875105"/>
              <a:gd name="connsiteY1" fmla="*/ 0 h 3789097"/>
              <a:gd name="connsiteX2" fmla="*/ 466794 w 875105"/>
              <a:gd name="connsiteY2" fmla="*/ 0 h 3789097"/>
              <a:gd name="connsiteX3" fmla="*/ 466794 w 875105"/>
              <a:gd name="connsiteY3" fmla="*/ 0 h 3789097"/>
              <a:gd name="connsiteX4" fmla="*/ 666849 w 875105"/>
              <a:gd name="connsiteY4" fmla="*/ 0 h 3789097"/>
              <a:gd name="connsiteX5" fmla="*/ 711817 w 875105"/>
              <a:gd name="connsiteY5" fmla="*/ 0 h 3789097"/>
              <a:gd name="connsiteX6" fmla="*/ 800219 w 875105"/>
              <a:gd name="connsiteY6" fmla="*/ 80907 h 3789097"/>
              <a:gd name="connsiteX7" fmla="*/ 800220 w 875105"/>
              <a:gd name="connsiteY7" fmla="*/ 3042261 h 3789097"/>
              <a:gd name="connsiteX8" fmla="*/ 875105 w 875105"/>
              <a:gd name="connsiteY8" fmla="*/ 3125194 h 3789097"/>
              <a:gd name="connsiteX9" fmla="*/ 800219 w 875105"/>
              <a:gd name="connsiteY9" fmla="*/ 3157581 h 3789097"/>
              <a:gd name="connsiteX10" fmla="*/ 800219 w 875105"/>
              <a:gd name="connsiteY10" fmla="*/ 3655724 h 3789097"/>
              <a:gd name="connsiteX11" fmla="*/ 666846 w 875105"/>
              <a:gd name="connsiteY11" fmla="*/ 3789097 h 3789097"/>
              <a:gd name="connsiteX12" fmla="*/ 666849 w 875105"/>
              <a:gd name="connsiteY12" fmla="*/ 3789097 h 3789097"/>
              <a:gd name="connsiteX13" fmla="*/ 466794 w 875105"/>
              <a:gd name="connsiteY13" fmla="*/ 3789097 h 3789097"/>
              <a:gd name="connsiteX14" fmla="*/ 466794 w 875105"/>
              <a:gd name="connsiteY14" fmla="*/ 3789097 h 3789097"/>
              <a:gd name="connsiteX15" fmla="*/ 133373 w 875105"/>
              <a:gd name="connsiteY15" fmla="*/ 3789097 h 3789097"/>
              <a:gd name="connsiteX16" fmla="*/ 0 w 875105"/>
              <a:gd name="connsiteY16" fmla="*/ 3700694 h 3789097"/>
              <a:gd name="connsiteX17" fmla="*/ 0 w 875105"/>
              <a:gd name="connsiteY17" fmla="*/ 3157581 h 3789097"/>
              <a:gd name="connsiteX18" fmla="*/ 0 w 875105"/>
              <a:gd name="connsiteY18" fmla="*/ 2210307 h 3789097"/>
              <a:gd name="connsiteX19" fmla="*/ 0 w 875105"/>
              <a:gd name="connsiteY19" fmla="*/ 2210307 h 3789097"/>
              <a:gd name="connsiteX20" fmla="*/ 0 w 875105"/>
              <a:gd name="connsiteY20" fmla="*/ 80907 h 3789097"/>
              <a:gd name="connsiteX0" fmla="*/ 0 w 875105"/>
              <a:gd name="connsiteY0" fmla="*/ 80907 h 3789097"/>
              <a:gd name="connsiteX1" fmla="*/ 110888 w 875105"/>
              <a:gd name="connsiteY1" fmla="*/ 0 h 3789097"/>
              <a:gd name="connsiteX2" fmla="*/ 466794 w 875105"/>
              <a:gd name="connsiteY2" fmla="*/ 0 h 3789097"/>
              <a:gd name="connsiteX3" fmla="*/ 466794 w 875105"/>
              <a:gd name="connsiteY3" fmla="*/ 0 h 3789097"/>
              <a:gd name="connsiteX4" fmla="*/ 666849 w 875105"/>
              <a:gd name="connsiteY4" fmla="*/ 0 h 3789097"/>
              <a:gd name="connsiteX5" fmla="*/ 711817 w 875105"/>
              <a:gd name="connsiteY5" fmla="*/ 0 h 3789097"/>
              <a:gd name="connsiteX6" fmla="*/ 800219 w 875105"/>
              <a:gd name="connsiteY6" fmla="*/ 80907 h 3789097"/>
              <a:gd name="connsiteX7" fmla="*/ 800220 w 875105"/>
              <a:gd name="connsiteY7" fmla="*/ 3042261 h 3789097"/>
              <a:gd name="connsiteX8" fmla="*/ 875105 w 875105"/>
              <a:gd name="connsiteY8" fmla="*/ 3125194 h 3789097"/>
              <a:gd name="connsiteX9" fmla="*/ 800219 w 875105"/>
              <a:gd name="connsiteY9" fmla="*/ 3157581 h 3789097"/>
              <a:gd name="connsiteX10" fmla="*/ 800219 w 875105"/>
              <a:gd name="connsiteY10" fmla="*/ 3655724 h 3789097"/>
              <a:gd name="connsiteX11" fmla="*/ 666846 w 875105"/>
              <a:gd name="connsiteY11" fmla="*/ 3789097 h 3789097"/>
              <a:gd name="connsiteX12" fmla="*/ 666849 w 875105"/>
              <a:gd name="connsiteY12" fmla="*/ 3789097 h 3789097"/>
              <a:gd name="connsiteX13" fmla="*/ 466794 w 875105"/>
              <a:gd name="connsiteY13" fmla="*/ 3789097 h 3789097"/>
              <a:gd name="connsiteX14" fmla="*/ 466794 w 875105"/>
              <a:gd name="connsiteY14" fmla="*/ 3789097 h 3789097"/>
              <a:gd name="connsiteX15" fmla="*/ 73413 w 875105"/>
              <a:gd name="connsiteY15" fmla="*/ 3789097 h 3789097"/>
              <a:gd name="connsiteX16" fmla="*/ 0 w 875105"/>
              <a:gd name="connsiteY16" fmla="*/ 3700694 h 3789097"/>
              <a:gd name="connsiteX17" fmla="*/ 0 w 875105"/>
              <a:gd name="connsiteY17" fmla="*/ 3157581 h 3789097"/>
              <a:gd name="connsiteX18" fmla="*/ 0 w 875105"/>
              <a:gd name="connsiteY18" fmla="*/ 2210307 h 3789097"/>
              <a:gd name="connsiteX19" fmla="*/ 0 w 875105"/>
              <a:gd name="connsiteY19" fmla="*/ 2210307 h 3789097"/>
              <a:gd name="connsiteX20" fmla="*/ 0 w 875105"/>
              <a:gd name="connsiteY20" fmla="*/ 80907 h 3789097"/>
              <a:gd name="connsiteX0" fmla="*/ 0 w 875105"/>
              <a:gd name="connsiteY0" fmla="*/ 80907 h 3789097"/>
              <a:gd name="connsiteX1" fmla="*/ 110888 w 875105"/>
              <a:gd name="connsiteY1" fmla="*/ 0 h 3789097"/>
              <a:gd name="connsiteX2" fmla="*/ 466794 w 875105"/>
              <a:gd name="connsiteY2" fmla="*/ 0 h 3789097"/>
              <a:gd name="connsiteX3" fmla="*/ 466794 w 875105"/>
              <a:gd name="connsiteY3" fmla="*/ 0 h 3789097"/>
              <a:gd name="connsiteX4" fmla="*/ 666849 w 875105"/>
              <a:gd name="connsiteY4" fmla="*/ 0 h 3789097"/>
              <a:gd name="connsiteX5" fmla="*/ 711817 w 875105"/>
              <a:gd name="connsiteY5" fmla="*/ 0 h 3789097"/>
              <a:gd name="connsiteX6" fmla="*/ 800219 w 875105"/>
              <a:gd name="connsiteY6" fmla="*/ 80907 h 3789097"/>
              <a:gd name="connsiteX7" fmla="*/ 800220 w 875105"/>
              <a:gd name="connsiteY7" fmla="*/ 3042261 h 3789097"/>
              <a:gd name="connsiteX8" fmla="*/ 875105 w 875105"/>
              <a:gd name="connsiteY8" fmla="*/ 3125194 h 3789097"/>
              <a:gd name="connsiteX9" fmla="*/ 800219 w 875105"/>
              <a:gd name="connsiteY9" fmla="*/ 3157581 h 3789097"/>
              <a:gd name="connsiteX10" fmla="*/ 800219 w 875105"/>
              <a:gd name="connsiteY10" fmla="*/ 3655724 h 3789097"/>
              <a:gd name="connsiteX11" fmla="*/ 666846 w 875105"/>
              <a:gd name="connsiteY11" fmla="*/ 3789097 h 3789097"/>
              <a:gd name="connsiteX12" fmla="*/ 711820 w 875105"/>
              <a:gd name="connsiteY12" fmla="*/ 3789097 h 3789097"/>
              <a:gd name="connsiteX13" fmla="*/ 466794 w 875105"/>
              <a:gd name="connsiteY13" fmla="*/ 3789097 h 3789097"/>
              <a:gd name="connsiteX14" fmla="*/ 466794 w 875105"/>
              <a:gd name="connsiteY14" fmla="*/ 3789097 h 3789097"/>
              <a:gd name="connsiteX15" fmla="*/ 73413 w 875105"/>
              <a:gd name="connsiteY15" fmla="*/ 3789097 h 3789097"/>
              <a:gd name="connsiteX16" fmla="*/ 0 w 875105"/>
              <a:gd name="connsiteY16" fmla="*/ 3700694 h 3789097"/>
              <a:gd name="connsiteX17" fmla="*/ 0 w 875105"/>
              <a:gd name="connsiteY17" fmla="*/ 3157581 h 3789097"/>
              <a:gd name="connsiteX18" fmla="*/ 0 w 875105"/>
              <a:gd name="connsiteY18" fmla="*/ 2210307 h 3789097"/>
              <a:gd name="connsiteX19" fmla="*/ 0 w 875105"/>
              <a:gd name="connsiteY19" fmla="*/ 2210307 h 3789097"/>
              <a:gd name="connsiteX20" fmla="*/ 0 w 875105"/>
              <a:gd name="connsiteY20" fmla="*/ 80907 h 3789097"/>
              <a:gd name="connsiteX0" fmla="*/ 0 w 875105"/>
              <a:gd name="connsiteY0" fmla="*/ 80907 h 3789097"/>
              <a:gd name="connsiteX1" fmla="*/ 110888 w 875105"/>
              <a:gd name="connsiteY1" fmla="*/ 0 h 3789097"/>
              <a:gd name="connsiteX2" fmla="*/ 466794 w 875105"/>
              <a:gd name="connsiteY2" fmla="*/ 0 h 3789097"/>
              <a:gd name="connsiteX3" fmla="*/ 466794 w 875105"/>
              <a:gd name="connsiteY3" fmla="*/ 0 h 3789097"/>
              <a:gd name="connsiteX4" fmla="*/ 666849 w 875105"/>
              <a:gd name="connsiteY4" fmla="*/ 0 h 3789097"/>
              <a:gd name="connsiteX5" fmla="*/ 711817 w 875105"/>
              <a:gd name="connsiteY5" fmla="*/ 0 h 3789097"/>
              <a:gd name="connsiteX6" fmla="*/ 800219 w 875105"/>
              <a:gd name="connsiteY6" fmla="*/ 80907 h 3789097"/>
              <a:gd name="connsiteX7" fmla="*/ 800220 w 875105"/>
              <a:gd name="connsiteY7" fmla="*/ 3042261 h 3789097"/>
              <a:gd name="connsiteX8" fmla="*/ 875105 w 875105"/>
              <a:gd name="connsiteY8" fmla="*/ 3125194 h 3789097"/>
              <a:gd name="connsiteX9" fmla="*/ 800219 w 875105"/>
              <a:gd name="connsiteY9" fmla="*/ 3157581 h 3789097"/>
              <a:gd name="connsiteX10" fmla="*/ 792724 w 875105"/>
              <a:gd name="connsiteY10" fmla="*/ 3708190 h 3789097"/>
              <a:gd name="connsiteX11" fmla="*/ 666846 w 875105"/>
              <a:gd name="connsiteY11" fmla="*/ 3789097 h 3789097"/>
              <a:gd name="connsiteX12" fmla="*/ 711820 w 875105"/>
              <a:gd name="connsiteY12" fmla="*/ 3789097 h 3789097"/>
              <a:gd name="connsiteX13" fmla="*/ 466794 w 875105"/>
              <a:gd name="connsiteY13" fmla="*/ 3789097 h 3789097"/>
              <a:gd name="connsiteX14" fmla="*/ 466794 w 875105"/>
              <a:gd name="connsiteY14" fmla="*/ 3789097 h 3789097"/>
              <a:gd name="connsiteX15" fmla="*/ 73413 w 875105"/>
              <a:gd name="connsiteY15" fmla="*/ 3789097 h 3789097"/>
              <a:gd name="connsiteX16" fmla="*/ 0 w 875105"/>
              <a:gd name="connsiteY16" fmla="*/ 3700694 h 3789097"/>
              <a:gd name="connsiteX17" fmla="*/ 0 w 875105"/>
              <a:gd name="connsiteY17" fmla="*/ 3157581 h 3789097"/>
              <a:gd name="connsiteX18" fmla="*/ 0 w 875105"/>
              <a:gd name="connsiteY18" fmla="*/ 2210307 h 3789097"/>
              <a:gd name="connsiteX19" fmla="*/ 0 w 875105"/>
              <a:gd name="connsiteY19" fmla="*/ 2210307 h 3789097"/>
              <a:gd name="connsiteX20" fmla="*/ 0 w 875105"/>
              <a:gd name="connsiteY20" fmla="*/ 80907 h 3789097"/>
              <a:gd name="connsiteX0" fmla="*/ 0 w 875105"/>
              <a:gd name="connsiteY0" fmla="*/ 80907 h 3789097"/>
              <a:gd name="connsiteX1" fmla="*/ 110888 w 875105"/>
              <a:gd name="connsiteY1" fmla="*/ 0 h 3789097"/>
              <a:gd name="connsiteX2" fmla="*/ 466794 w 875105"/>
              <a:gd name="connsiteY2" fmla="*/ 0 h 3789097"/>
              <a:gd name="connsiteX3" fmla="*/ 466794 w 875105"/>
              <a:gd name="connsiteY3" fmla="*/ 0 h 3789097"/>
              <a:gd name="connsiteX4" fmla="*/ 666849 w 875105"/>
              <a:gd name="connsiteY4" fmla="*/ 0 h 3789097"/>
              <a:gd name="connsiteX5" fmla="*/ 711817 w 875105"/>
              <a:gd name="connsiteY5" fmla="*/ 0 h 3789097"/>
              <a:gd name="connsiteX6" fmla="*/ 800219 w 875105"/>
              <a:gd name="connsiteY6" fmla="*/ 80907 h 3789097"/>
              <a:gd name="connsiteX7" fmla="*/ 800220 w 875105"/>
              <a:gd name="connsiteY7" fmla="*/ 3042261 h 3789097"/>
              <a:gd name="connsiteX8" fmla="*/ 875105 w 875105"/>
              <a:gd name="connsiteY8" fmla="*/ 3095213 h 3789097"/>
              <a:gd name="connsiteX9" fmla="*/ 800219 w 875105"/>
              <a:gd name="connsiteY9" fmla="*/ 3157581 h 3789097"/>
              <a:gd name="connsiteX10" fmla="*/ 792724 w 875105"/>
              <a:gd name="connsiteY10" fmla="*/ 3708190 h 3789097"/>
              <a:gd name="connsiteX11" fmla="*/ 666846 w 875105"/>
              <a:gd name="connsiteY11" fmla="*/ 3789097 h 3789097"/>
              <a:gd name="connsiteX12" fmla="*/ 711820 w 875105"/>
              <a:gd name="connsiteY12" fmla="*/ 3789097 h 3789097"/>
              <a:gd name="connsiteX13" fmla="*/ 466794 w 875105"/>
              <a:gd name="connsiteY13" fmla="*/ 3789097 h 3789097"/>
              <a:gd name="connsiteX14" fmla="*/ 466794 w 875105"/>
              <a:gd name="connsiteY14" fmla="*/ 3789097 h 3789097"/>
              <a:gd name="connsiteX15" fmla="*/ 73413 w 875105"/>
              <a:gd name="connsiteY15" fmla="*/ 3789097 h 3789097"/>
              <a:gd name="connsiteX16" fmla="*/ 0 w 875105"/>
              <a:gd name="connsiteY16" fmla="*/ 3700694 h 3789097"/>
              <a:gd name="connsiteX17" fmla="*/ 0 w 875105"/>
              <a:gd name="connsiteY17" fmla="*/ 3157581 h 3789097"/>
              <a:gd name="connsiteX18" fmla="*/ 0 w 875105"/>
              <a:gd name="connsiteY18" fmla="*/ 2210307 h 3789097"/>
              <a:gd name="connsiteX19" fmla="*/ 0 w 875105"/>
              <a:gd name="connsiteY19" fmla="*/ 2210307 h 3789097"/>
              <a:gd name="connsiteX20" fmla="*/ 0 w 875105"/>
              <a:gd name="connsiteY20" fmla="*/ 80907 h 3789097"/>
              <a:gd name="connsiteX0" fmla="*/ 0 w 875105"/>
              <a:gd name="connsiteY0" fmla="*/ 80907 h 3789097"/>
              <a:gd name="connsiteX1" fmla="*/ 110888 w 875105"/>
              <a:gd name="connsiteY1" fmla="*/ 0 h 3789097"/>
              <a:gd name="connsiteX2" fmla="*/ 466794 w 875105"/>
              <a:gd name="connsiteY2" fmla="*/ 0 h 3789097"/>
              <a:gd name="connsiteX3" fmla="*/ 466794 w 875105"/>
              <a:gd name="connsiteY3" fmla="*/ 0 h 3789097"/>
              <a:gd name="connsiteX4" fmla="*/ 666849 w 875105"/>
              <a:gd name="connsiteY4" fmla="*/ 0 h 3789097"/>
              <a:gd name="connsiteX5" fmla="*/ 711817 w 875105"/>
              <a:gd name="connsiteY5" fmla="*/ 0 h 3789097"/>
              <a:gd name="connsiteX6" fmla="*/ 800219 w 875105"/>
              <a:gd name="connsiteY6" fmla="*/ 80907 h 3789097"/>
              <a:gd name="connsiteX7" fmla="*/ 800220 w 875105"/>
              <a:gd name="connsiteY7" fmla="*/ 2938309 h 3789097"/>
              <a:gd name="connsiteX8" fmla="*/ 875105 w 875105"/>
              <a:gd name="connsiteY8" fmla="*/ 3095213 h 3789097"/>
              <a:gd name="connsiteX9" fmla="*/ 800219 w 875105"/>
              <a:gd name="connsiteY9" fmla="*/ 3157581 h 3789097"/>
              <a:gd name="connsiteX10" fmla="*/ 792724 w 875105"/>
              <a:gd name="connsiteY10" fmla="*/ 3708190 h 3789097"/>
              <a:gd name="connsiteX11" fmla="*/ 666846 w 875105"/>
              <a:gd name="connsiteY11" fmla="*/ 3789097 h 3789097"/>
              <a:gd name="connsiteX12" fmla="*/ 711820 w 875105"/>
              <a:gd name="connsiteY12" fmla="*/ 3789097 h 3789097"/>
              <a:gd name="connsiteX13" fmla="*/ 466794 w 875105"/>
              <a:gd name="connsiteY13" fmla="*/ 3789097 h 3789097"/>
              <a:gd name="connsiteX14" fmla="*/ 466794 w 875105"/>
              <a:gd name="connsiteY14" fmla="*/ 3789097 h 3789097"/>
              <a:gd name="connsiteX15" fmla="*/ 73413 w 875105"/>
              <a:gd name="connsiteY15" fmla="*/ 3789097 h 3789097"/>
              <a:gd name="connsiteX16" fmla="*/ 0 w 875105"/>
              <a:gd name="connsiteY16" fmla="*/ 3700694 h 3789097"/>
              <a:gd name="connsiteX17" fmla="*/ 0 w 875105"/>
              <a:gd name="connsiteY17" fmla="*/ 3157581 h 3789097"/>
              <a:gd name="connsiteX18" fmla="*/ 0 w 875105"/>
              <a:gd name="connsiteY18" fmla="*/ 2210307 h 3789097"/>
              <a:gd name="connsiteX19" fmla="*/ 0 w 875105"/>
              <a:gd name="connsiteY19" fmla="*/ 2210307 h 3789097"/>
              <a:gd name="connsiteX20" fmla="*/ 0 w 875105"/>
              <a:gd name="connsiteY20" fmla="*/ 80907 h 3789097"/>
              <a:gd name="connsiteX0" fmla="*/ 0 w 875105"/>
              <a:gd name="connsiteY0" fmla="*/ 80907 h 3789097"/>
              <a:gd name="connsiteX1" fmla="*/ 110888 w 875105"/>
              <a:gd name="connsiteY1" fmla="*/ 0 h 3789097"/>
              <a:gd name="connsiteX2" fmla="*/ 466794 w 875105"/>
              <a:gd name="connsiteY2" fmla="*/ 0 h 3789097"/>
              <a:gd name="connsiteX3" fmla="*/ 466794 w 875105"/>
              <a:gd name="connsiteY3" fmla="*/ 0 h 3789097"/>
              <a:gd name="connsiteX4" fmla="*/ 666849 w 875105"/>
              <a:gd name="connsiteY4" fmla="*/ 0 h 3789097"/>
              <a:gd name="connsiteX5" fmla="*/ 711817 w 875105"/>
              <a:gd name="connsiteY5" fmla="*/ 0 h 3789097"/>
              <a:gd name="connsiteX6" fmla="*/ 800219 w 875105"/>
              <a:gd name="connsiteY6" fmla="*/ 80907 h 3789097"/>
              <a:gd name="connsiteX7" fmla="*/ 800220 w 875105"/>
              <a:gd name="connsiteY7" fmla="*/ 2938309 h 3789097"/>
              <a:gd name="connsiteX8" fmla="*/ 875105 w 875105"/>
              <a:gd name="connsiteY8" fmla="*/ 3095213 h 3789097"/>
              <a:gd name="connsiteX9" fmla="*/ 787192 w 875105"/>
              <a:gd name="connsiteY9" fmla="*/ 3178370 h 3789097"/>
              <a:gd name="connsiteX10" fmla="*/ 792724 w 875105"/>
              <a:gd name="connsiteY10" fmla="*/ 3708190 h 3789097"/>
              <a:gd name="connsiteX11" fmla="*/ 666846 w 875105"/>
              <a:gd name="connsiteY11" fmla="*/ 3789097 h 3789097"/>
              <a:gd name="connsiteX12" fmla="*/ 711820 w 875105"/>
              <a:gd name="connsiteY12" fmla="*/ 3789097 h 3789097"/>
              <a:gd name="connsiteX13" fmla="*/ 466794 w 875105"/>
              <a:gd name="connsiteY13" fmla="*/ 3789097 h 3789097"/>
              <a:gd name="connsiteX14" fmla="*/ 466794 w 875105"/>
              <a:gd name="connsiteY14" fmla="*/ 3789097 h 3789097"/>
              <a:gd name="connsiteX15" fmla="*/ 73413 w 875105"/>
              <a:gd name="connsiteY15" fmla="*/ 3789097 h 3789097"/>
              <a:gd name="connsiteX16" fmla="*/ 0 w 875105"/>
              <a:gd name="connsiteY16" fmla="*/ 3700694 h 3789097"/>
              <a:gd name="connsiteX17" fmla="*/ 0 w 875105"/>
              <a:gd name="connsiteY17" fmla="*/ 3157581 h 3789097"/>
              <a:gd name="connsiteX18" fmla="*/ 0 w 875105"/>
              <a:gd name="connsiteY18" fmla="*/ 2210307 h 3789097"/>
              <a:gd name="connsiteX19" fmla="*/ 0 w 875105"/>
              <a:gd name="connsiteY19" fmla="*/ 2210307 h 3789097"/>
              <a:gd name="connsiteX20" fmla="*/ 0 w 875105"/>
              <a:gd name="connsiteY20" fmla="*/ 80907 h 3789097"/>
              <a:gd name="connsiteX0" fmla="*/ 0 w 875105"/>
              <a:gd name="connsiteY0" fmla="*/ 80907 h 3789097"/>
              <a:gd name="connsiteX1" fmla="*/ 110888 w 875105"/>
              <a:gd name="connsiteY1" fmla="*/ 0 h 3789097"/>
              <a:gd name="connsiteX2" fmla="*/ 466794 w 875105"/>
              <a:gd name="connsiteY2" fmla="*/ 0 h 3789097"/>
              <a:gd name="connsiteX3" fmla="*/ 466794 w 875105"/>
              <a:gd name="connsiteY3" fmla="*/ 0 h 3789097"/>
              <a:gd name="connsiteX4" fmla="*/ 666849 w 875105"/>
              <a:gd name="connsiteY4" fmla="*/ 0 h 3789097"/>
              <a:gd name="connsiteX5" fmla="*/ 711817 w 875105"/>
              <a:gd name="connsiteY5" fmla="*/ 0 h 3789097"/>
              <a:gd name="connsiteX6" fmla="*/ 800219 w 875105"/>
              <a:gd name="connsiteY6" fmla="*/ 80907 h 3789097"/>
              <a:gd name="connsiteX7" fmla="*/ 800220 w 875105"/>
              <a:gd name="connsiteY7" fmla="*/ 2938309 h 3789097"/>
              <a:gd name="connsiteX8" fmla="*/ 875105 w 875105"/>
              <a:gd name="connsiteY8" fmla="*/ 3095213 h 3789097"/>
              <a:gd name="connsiteX9" fmla="*/ 793706 w 875105"/>
              <a:gd name="connsiteY9" fmla="*/ 3178370 h 3789097"/>
              <a:gd name="connsiteX10" fmla="*/ 792724 w 875105"/>
              <a:gd name="connsiteY10" fmla="*/ 3708190 h 3789097"/>
              <a:gd name="connsiteX11" fmla="*/ 666846 w 875105"/>
              <a:gd name="connsiteY11" fmla="*/ 3789097 h 3789097"/>
              <a:gd name="connsiteX12" fmla="*/ 711820 w 875105"/>
              <a:gd name="connsiteY12" fmla="*/ 3789097 h 3789097"/>
              <a:gd name="connsiteX13" fmla="*/ 466794 w 875105"/>
              <a:gd name="connsiteY13" fmla="*/ 3789097 h 3789097"/>
              <a:gd name="connsiteX14" fmla="*/ 466794 w 875105"/>
              <a:gd name="connsiteY14" fmla="*/ 3789097 h 3789097"/>
              <a:gd name="connsiteX15" fmla="*/ 73413 w 875105"/>
              <a:gd name="connsiteY15" fmla="*/ 3789097 h 3789097"/>
              <a:gd name="connsiteX16" fmla="*/ 0 w 875105"/>
              <a:gd name="connsiteY16" fmla="*/ 3700694 h 3789097"/>
              <a:gd name="connsiteX17" fmla="*/ 0 w 875105"/>
              <a:gd name="connsiteY17" fmla="*/ 3157581 h 3789097"/>
              <a:gd name="connsiteX18" fmla="*/ 0 w 875105"/>
              <a:gd name="connsiteY18" fmla="*/ 2210307 h 3789097"/>
              <a:gd name="connsiteX19" fmla="*/ 0 w 875105"/>
              <a:gd name="connsiteY19" fmla="*/ 2210307 h 3789097"/>
              <a:gd name="connsiteX20" fmla="*/ 0 w 875105"/>
              <a:gd name="connsiteY20" fmla="*/ 80907 h 3789097"/>
              <a:gd name="connsiteX0" fmla="*/ 0 w 875105"/>
              <a:gd name="connsiteY0" fmla="*/ 80907 h 3789097"/>
              <a:gd name="connsiteX1" fmla="*/ 110888 w 875105"/>
              <a:gd name="connsiteY1" fmla="*/ 0 h 3789097"/>
              <a:gd name="connsiteX2" fmla="*/ 466794 w 875105"/>
              <a:gd name="connsiteY2" fmla="*/ 0 h 3789097"/>
              <a:gd name="connsiteX3" fmla="*/ 466794 w 875105"/>
              <a:gd name="connsiteY3" fmla="*/ 0 h 3789097"/>
              <a:gd name="connsiteX4" fmla="*/ 666849 w 875105"/>
              <a:gd name="connsiteY4" fmla="*/ 0 h 3789097"/>
              <a:gd name="connsiteX5" fmla="*/ 711817 w 875105"/>
              <a:gd name="connsiteY5" fmla="*/ 0 h 3789097"/>
              <a:gd name="connsiteX6" fmla="*/ 800219 w 875105"/>
              <a:gd name="connsiteY6" fmla="*/ 80907 h 3789097"/>
              <a:gd name="connsiteX7" fmla="*/ 800220 w 875105"/>
              <a:gd name="connsiteY7" fmla="*/ 2938309 h 3789097"/>
              <a:gd name="connsiteX8" fmla="*/ 875105 w 875105"/>
              <a:gd name="connsiteY8" fmla="*/ 3095213 h 3789097"/>
              <a:gd name="connsiteX9" fmla="*/ 793706 w 875105"/>
              <a:gd name="connsiteY9" fmla="*/ 3240738 h 3789097"/>
              <a:gd name="connsiteX10" fmla="*/ 792724 w 875105"/>
              <a:gd name="connsiteY10" fmla="*/ 3708190 h 3789097"/>
              <a:gd name="connsiteX11" fmla="*/ 666846 w 875105"/>
              <a:gd name="connsiteY11" fmla="*/ 3789097 h 3789097"/>
              <a:gd name="connsiteX12" fmla="*/ 711820 w 875105"/>
              <a:gd name="connsiteY12" fmla="*/ 3789097 h 3789097"/>
              <a:gd name="connsiteX13" fmla="*/ 466794 w 875105"/>
              <a:gd name="connsiteY13" fmla="*/ 3789097 h 3789097"/>
              <a:gd name="connsiteX14" fmla="*/ 466794 w 875105"/>
              <a:gd name="connsiteY14" fmla="*/ 3789097 h 3789097"/>
              <a:gd name="connsiteX15" fmla="*/ 73413 w 875105"/>
              <a:gd name="connsiteY15" fmla="*/ 3789097 h 3789097"/>
              <a:gd name="connsiteX16" fmla="*/ 0 w 875105"/>
              <a:gd name="connsiteY16" fmla="*/ 3700694 h 3789097"/>
              <a:gd name="connsiteX17" fmla="*/ 0 w 875105"/>
              <a:gd name="connsiteY17" fmla="*/ 3157581 h 3789097"/>
              <a:gd name="connsiteX18" fmla="*/ 0 w 875105"/>
              <a:gd name="connsiteY18" fmla="*/ 2210307 h 3789097"/>
              <a:gd name="connsiteX19" fmla="*/ 0 w 875105"/>
              <a:gd name="connsiteY19" fmla="*/ 2210307 h 3789097"/>
              <a:gd name="connsiteX20" fmla="*/ 0 w 875105"/>
              <a:gd name="connsiteY20" fmla="*/ 80907 h 3789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875105" h="3789097">
                <a:moveTo>
                  <a:pt x="0" y="80907"/>
                </a:moveTo>
                <a:cubicBezTo>
                  <a:pt x="0" y="7247"/>
                  <a:pt x="37228" y="0"/>
                  <a:pt x="110888" y="0"/>
                </a:cubicBezTo>
                <a:lnTo>
                  <a:pt x="466794" y="0"/>
                </a:lnTo>
                <a:lnTo>
                  <a:pt x="466794" y="0"/>
                </a:lnTo>
                <a:lnTo>
                  <a:pt x="666849" y="0"/>
                </a:lnTo>
                <a:lnTo>
                  <a:pt x="711817" y="0"/>
                </a:lnTo>
                <a:cubicBezTo>
                  <a:pt x="785477" y="0"/>
                  <a:pt x="800219" y="7247"/>
                  <a:pt x="800219" y="80907"/>
                </a:cubicBezTo>
                <a:cubicBezTo>
                  <a:pt x="802718" y="1048038"/>
                  <a:pt x="797721" y="1971178"/>
                  <a:pt x="800220" y="2938309"/>
                </a:cubicBezTo>
                <a:lnTo>
                  <a:pt x="875105" y="3095213"/>
                </a:lnTo>
                <a:lnTo>
                  <a:pt x="793706" y="3240738"/>
                </a:lnTo>
                <a:cubicBezTo>
                  <a:pt x="793379" y="3417345"/>
                  <a:pt x="793051" y="3531583"/>
                  <a:pt x="792724" y="3708190"/>
                </a:cubicBezTo>
                <a:cubicBezTo>
                  <a:pt x="792724" y="3781850"/>
                  <a:pt x="740506" y="3789097"/>
                  <a:pt x="666846" y="3789097"/>
                </a:cubicBezTo>
                <a:lnTo>
                  <a:pt x="711820" y="3789097"/>
                </a:lnTo>
                <a:lnTo>
                  <a:pt x="466794" y="3789097"/>
                </a:lnTo>
                <a:lnTo>
                  <a:pt x="466794" y="3789097"/>
                </a:lnTo>
                <a:lnTo>
                  <a:pt x="73413" y="3789097"/>
                </a:lnTo>
                <a:cubicBezTo>
                  <a:pt x="-247" y="3789097"/>
                  <a:pt x="0" y="3774354"/>
                  <a:pt x="0" y="3700694"/>
                </a:cubicBezTo>
                <a:lnTo>
                  <a:pt x="0" y="3157581"/>
                </a:lnTo>
                <a:lnTo>
                  <a:pt x="0" y="2210307"/>
                </a:lnTo>
                <a:lnTo>
                  <a:pt x="0" y="2210307"/>
                </a:lnTo>
                <a:lnTo>
                  <a:pt x="0" y="80907"/>
                </a:lnTo>
                <a:close/>
              </a:path>
            </a:pathLst>
          </a:custGeom>
          <a:ln w="6350">
            <a:solidFill>
              <a:schemeClr val="accent6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2" name="Скругленная прямоугольная выноска 51"/>
          <p:cNvSpPr/>
          <p:nvPr/>
        </p:nvSpPr>
        <p:spPr>
          <a:xfrm rot="5400000" flipH="1" flipV="1">
            <a:off x="10443578" y="4136937"/>
            <a:ext cx="1316558" cy="1726209"/>
          </a:xfrm>
          <a:custGeom>
            <a:avLst/>
            <a:gdLst>
              <a:gd name="connsiteX0" fmla="*/ 0 w 800219"/>
              <a:gd name="connsiteY0" fmla="*/ 133373 h 3789097"/>
              <a:gd name="connsiteX1" fmla="*/ 133373 w 800219"/>
              <a:gd name="connsiteY1" fmla="*/ 0 h 3789097"/>
              <a:gd name="connsiteX2" fmla="*/ 466794 w 800219"/>
              <a:gd name="connsiteY2" fmla="*/ 0 h 3789097"/>
              <a:gd name="connsiteX3" fmla="*/ 466794 w 800219"/>
              <a:gd name="connsiteY3" fmla="*/ 0 h 3789097"/>
              <a:gd name="connsiteX4" fmla="*/ 666849 w 800219"/>
              <a:gd name="connsiteY4" fmla="*/ 0 h 3789097"/>
              <a:gd name="connsiteX5" fmla="*/ 666846 w 800219"/>
              <a:gd name="connsiteY5" fmla="*/ 0 h 3789097"/>
              <a:gd name="connsiteX6" fmla="*/ 800219 w 800219"/>
              <a:gd name="connsiteY6" fmla="*/ 133373 h 3789097"/>
              <a:gd name="connsiteX7" fmla="*/ 800219 w 800219"/>
              <a:gd name="connsiteY7" fmla="*/ 2210307 h 3789097"/>
              <a:gd name="connsiteX8" fmla="*/ 860115 w 800219"/>
              <a:gd name="connsiteY8" fmla="*/ 2682984 h 3789097"/>
              <a:gd name="connsiteX9" fmla="*/ 800219 w 800219"/>
              <a:gd name="connsiteY9" fmla="*/ 3157581 h 3789097"/>
              <a:gd name="connsiteX10" fmla="*/ 800219 w 800219"/>
              <a:gd name="connsiteY10" fmla="*/ 3655724 h 3789097"/>
              <a:gd name="connsiteX11" fmla="*/ 666846 w 800219"/>
              <a:gd name="connsiteY11" fmla="*/ 3789097 h 3789097"/>
              <a:gd name="connsiteX12" fmla="*/ 666849 w 800219"/>
              <a:gd name="connsiteY12" fmla="*/ 3789097 h 3789097"/>
              <a:gd name="connsiteX13" fmla="*/ 466794 w 800219"/>
              <a:gd name="connsiteY13" fmla="*/ 3789097 h 3789097"/>
              <a:gd name="connsiteX14" fmla="*/ 466794 w 800219"/>
              <a:gd name="connsiteY14" fmla="*/ 3789097 h 3789097"/>
              <a:gd name="connsiteX15" fmla="*/ 133373 w 800219"/>
              <a:gd name="connsiteY15" fmla="*/ 3789097 h 3789097"/>
              <a:gd name="connsiteX16" fmla="*/ 0 w 800219"/>
              <a:gd name="connsiteY16" fmla="*/ 3655724 h 3789097"/>
              <a:gd name="connsiteX17" fmla="*/ 0 w 800219"/>
              <a:gd name="connsiteY17" fmla="*/ 3157581 h 3789097"/>
              <a:gd name="connsiteX18" fmla="*/ 0 w 800219"/>
              <a:gd name="connsiteY18" fmla="*/ 2210307 h 3789097"/>
              <a:gd name="connsiteX19" fmla="*/ 0 w 800219"/>
              <a:gd name="connsiteY19" fmla="*/ 2210307 h 3789097"/>
              <a:gd name="connsiteX20" fmla="*/ 0 w 800219"/>
              <a:gd name="connsiteY20" fmla="*/ 133373 h 3789097"/>
              <a:gd name="connsiteX0" fmla="*/ 0 w 860115"/>
              <a:gd name="connsiteY0" fmla="*/ 133373 h 3789097"/>
              <a:gd name="connsiteX1" fmla="*/ 133373 w 860115"/>
              <a:gd name="connsiteY1" fmla="*/ 0 h 3789097"/>
              <a:gd name="connsiteX2" fmla="*/ 466794 w 860115"/>
              <a:gd name="connsiteY2" fmla="*/ 0 h 3789097"/>
              <a:gd name="connsiteX3" fmla="*/ 466794 w 860115"/>
              <a:gd name="connsiteY3" fmla="*/ 0 h 3789097"/>
              <a:gd name="connsiteX4" fmla="*/ 666849 w 860115"/>
              <a:gd name="connsiteY4" fmla="*/ 0 h 3789097"/>
              <a:gd name="connsiteX5" fmla="*/ 666846 w 860115"/>
              <a:gd name="connsiteY5" fmla="*/ 0 h 3789097"/>
              <a:gd name="connsiteX6" fmla="*/ 800219 w 860115"/>
              <a:gd name="connsiteY6" fmla="*/ 133373 h 3789097"/>
              <a:gd name="connsiteX7" fmla="*/ 807715 w 860115"/>
              <a:gd name="connsiteY7" fmla="*/ 3034766 h 3789097"/>
              <a:gd name="connsiteX8" fmla="*/ 860115 w 860115"/>
              <a:gd name="connsiteY8" fmla="*/ 2682984 h 3789097"/>
              <a:gd name="connsiteX9" fmla="*/ 800219 w 860115"/>
              <a:gd name="connsiteY9" fmla="*/ 3157581 h 3789097"/>
              <a:gd name="connsiteX10" fmla="*/ 800219 w 860115"/>
              <a:gd name="connsiteY10" fmla="*/ 3655724 h 3789097"/>
              <a:gd name="connsiteX11" fmla="*/ 666846 w 860115"/>
              <a:gd name="connsiteY11" fmla="*/ 3789097 h 3789097"/>
              <a:gd name="connsiteX12" fmla="*/ 666849 w 860115"/>
              <a:gd name="connsiteY12" fmla="*/ 3789097 h 3789097"/>
              <a:gd name="connsiteX13" fmla="*/ 466794 w 860115"/>
              <a:gd name="connsiteY13" fmla="*/ 3789097 h 3789097"/>
              <a:gd name="connsiteX14" fmla="*/ 466794 w 860115"/>
              <a:gd name="connsiteY14" fmla="*/ 3789097 h 3789097"/>
              <a:gd name="connsiteX15" fmla="*/ 133373 w 860115"/>
              <a:gd name="connsiteY15" fmla="*/ 3789097 h 3789097"/>
              <a:gd name="connsiteX16" fmla="*/ 0 w 860115"/>
              <a:gd name="connsiteY16" fmla="*/ 3655724 h 3789097"/>
              <a:gd name="connsiteX17" fmla="*/ 0 w 860115"/>
              <a:gd name="connsiteY17" fmla="*/ 3157581 h 3789097"/>
              <a:gd name="connsiteX18" fmla="*/ 0 w 860115"/>
              <a:gd name="connsiteY18" fmla="*/ 2210307 h 3789097"/>
              <a:gd name="connsiteX19" fmla="*/ 0 w 860115"/>
              <a:gd name="connsiteY19" fmla="*/ 2210307 h 3789097"/>
              <a:gd name="connsiteX20" fmla="*/ 0 w 860115"/>
              <a:gd name="connsiteY20" fmla="*/ 133373 h 3789097"/>
              <a:gd name="connsiteX0" fmla="*/ 0 w 875105"/>
              <a:gd name="connsiteY0" fmla="*/ 133373 h 3789097"/>
              <a:gd name="connsiteX1" fmla="*/ 133373 w 875105"/>
              <a:gd name="connsiteY1" fmla="*/ 0 h 3789097"/>
              <a:gd name="connsiteX2" fmla="*/ 466794 w 875105"/>
              <a:gd name="connsiteY2" fmla="*/ 0 h 3789097"/>
              <a:gd name="connsiteX3" fmla="*/ 466794 w 875105"/>
              <a:gd name="connsiteY3" fmla="*/ 0 h 3789097"/>
              <a:gd name="connsiteX4" fmla="*/ 666849 w 875105"/>
              <a:gd name="connsiteY4" fmla="*/ 0 h 3789097"/>
              <a:gd name="connsiteX5" fmla="*/ 666846 w 875105"/>
              <a:gd name="connsiteY5" fmla="*/ 0 h 3789097"/>
              <a:gd name="connsiteX6" fmla="*/ 800219 w 875105"/>
              <a:gd name="connsiteY6" fmla="*/ 133373 h 3789097"/>
              <a:gd name="connsiteX7" fmla="*/ 807715 w 875105"/>
              <a:gd name="connsiteY7" fmla="*/ 3034766 h 3789097"/>
              <a:gd name="connsiteX8" fmla="*/ 875105 w 875105"/>
              <a:gd name="connsiteY8" fmla="*/ 3125194 h 3789097"/>
              <a:gd name="connsiteX9" fmla="*/ 800219 w 875105"/>
              <a:gd name="connsiteY9" fmla="*/ 3157581 h 3789097"/>
              <a:gd name="connsiteX10" fmla="*/ 800219 w 875105"/>
              <a:gd name="connsiteY10" fmla="*/ 3655724 h 3789097"/>
              <a:gd name="connsiteX11" fmla="*/ 666846 w 875105"/>
              <a:gd name="connsiteY11" fmla="*/ 3789097 h 3789097"/>
              <a:gd name="connsiteX12" fmla="*/ 666849 w 875105"/>
              <a:gd name="connsiteY12" fmla="*/ 3789097 h 3789097"/>
              <a:gd name="connsiteX13" fmla="*/ 466794 w 875105"/>
              <a:gd name="connsiteY13" fmla="*/ 3789097 h 3789097"/>
              <a:gd name="connsiteX14" fmla="*/ 466794 w 875105"/>
              <a:gd name="connsiteY14" fmla="*/ 3789097 h 3789097"/>
              <a:gd name="connsiteX15" fmla="*/ 133373 w 875105"/>
              <a:gd name="connsiteY15" fmla="*/ 3789097 h 3789097"/>
              <a:gd name="connsiteX16" fmla="*/ 0 w 875105"/>
              <a:gd name="connsiteY16" fmla="*/ 3655724 h 3789097"/>
              <a:gd name="connsiteX17" fmla="*/ 0 w 875105"/>
              <a:gd name="connsiteY17" fmla="*/ 3157581 h 3789097"/>
              <a:gd name="connsiteX18" fmla="*/ 0 w 875105"/>
              <a:gd name="connsiteY18" fmla="*/ 2210307 h 3789097"/>
              <a:gd name="connsiteX19" fmla="*/ 0 w 875105"/>
              <a:gd name="connsiteY19" fmla="*/ 2210307 h 3789097"/>
              <a:gd name="connsiteX20" fmla="*/ 0 w 875105"/>
              <a:gd name="connsiteY20" fmla="*/ 133373 h 3789097"/>
              <a:gd name="connsiteX0" fmla="*/ 0 w 875105"/>
              <a:gd name="connsiteY0" fmla="*/ 133373 h 3789097"/>
              <a:gd name="connsiteX1" fmla="*/ 133373 w 875105"/>
              <a:gd name="connsiteY1" fmla="*/ 0 h 3789097"/>
              <a:gd name="connsiteX2" fmla="*/ 466794 w 875105"/>
              <a:gd name="connsiteY2" fmla="*/ 0 h 3789097"/>
              <a:gd name="connsiteX3" fmla="*/ 466794 w 875105"/>
              <a:gd name="connsiteY3" fmla="*/ 0 h 3789097"/>
              <a:gd name="connsiteX4" fmla="*/ 666849 w 875105"/>
              <a:gd name="connsiteY4" fmla="*/ 0 h 3789097"/>
              <a:gd name="connsiteX5" fmla="*/ 666846 w 875105"/>
              <a:gd name="connsiteY5" fmla="*/ 0 h 3789097"/>
              <a:gd name="connsiteX6" fmla="*/ 800219 w 875105"/>
              <a:gd name="connsiteY6" fmla="*/ 133373 h 3789097"/>
              <a:gd name="connsiteX7" fmla="*/ 800220 w 875105"/>
              <a:gd name="connsiteY7" fmla="*/ 3042261 h 3789097"/>
              <a:gd name="connsiteX8" fmla="*/ 875105 w 875105"/>
              <a:gd name="connsiteY8" fmla="*/ 3125194 h 3789097"/>
              <a:gd name="connsiteX9" fmla="*/ 800219 w 875105"/>
              <a:gd name="connsiteY9" fmla="*/ 3157581 h 3789097"/>
              <a:gd name="connsiteX10" fmla="*/ 800219 w 875105"/>
              <a:gd name="connsiteY10" fmla="*/ 3655724 h 3789097"/>
              <a:gd name="connsiteX11" fmla="*/ 666846 w 875105"/>
              <a:gd name="connsiteY11" fmla="*/ 3789097 h 3789097"/>
              <a:gd name="connsiteX12" fmla="*/ 666849 w 875105"/>
              <a:gd name="connsiteY12" fmla="*/ 3789097 h 3789097"/>
              <a:gd name="connsiteX13" fmla="*/ 466794 w 875105"/>
              <a:gd name="connsiteY13" fmla="*/ 3789097 h 3789097"/>
              <a:gd name="connsiteX14" fmla="*/ 466794 w 875105"/>
              <a:gd name="connsiteY14" fmla="*/ 3789097 h 3789097"/>
              <a:gd name="connsiteX15" fmla="*/ 133373 w 875105"/>
              <a:gd name="connsiteY15" fmla="*/ 3789097 h 3789097"/>
              <a:gd name="connsiteX16" fmla="*/ 0 w 875105"/>
              <a:gd name="connsiteY16" fmla="*/ 3655724 h 3789097"/>
              <a:gd name="connsiteX17" fmla="*/ 0 w 875105"/>
              <a:gd name="connsiteY17" fmla="*/ 3157581 h 3789097"/>
              <a:gd name="connsiteX18" fmla="*/ 0 w 875105"/>
              <a:gd name="connsiteY18" fmla="*/ 2210307 h 3789097"/>
              <a:gd name="connsiteX19" fmla="*/ 0 w 875105"/>
              <a:gd name="connsiteY19" fmla="*/ 2210307 h 3789097"/>
              <a:gd name="connsiteX20" fmla="*/ 0 w 875105"/>
              <a:gd name="connsiteY20" fmla="*/ 133373 h 3789097"/>
              <a:gd name="connsiteX0" fmla="*/ 0 w 875105"/>
              <a:gd name="connsiteY0" fmla="*/ 133373 h 3789097"/>
              <a:gd name="connsiteX1" fmla="*/ 133373 w 875105"/>
              <a:gd name="connsiteY1" fmla="*/ 0 h 3789097"/>
              <a:gd name="connsiteX2" fmla="*/ 466794 w 875105"/>
              <a:gd name="connsiteY2" fmla="*/ 0 h 3789097"/>
              <a:gd name="connsiteX3" fmla="*/ 466794 w 875105"/>
              <a:gd name="connsiteY3" fmla="*/ 0 h 3789097"/>
              <a:gd name="connsiteX4" fmla="*/ 666849 w 875105"/>
              <a:gd name="connsiteY4" fmla="*/ 0 h 3789097"/>
              <a:gd name="connsiteX5" fmla="*/ 666846 w 875105"/>
              <a:gd name="connsiteY5" fmla="*/ 0 h 3789097"/>
              <a:gd name="connsiteX6" fmla="*/ 800219 w 875105"/>
              <a:gd name="connsiteY6" fmla="*/ 80907 h 3789097"/>
              <a:gd name="connsiteX7" fmla="*/ 800220 w 875105"/>
              <a:gd name="connsiteY7" fmla="*/ 3042261 h 3789097"/>
              <a:gd name="connsiteX8" fmla="*/ 875105 w 875105"/>
              <a:gd name="connsiteY8" fmla="*/ 3125194 h 3789097"/>
              <a:gd name="connsiteX9" fmla="*/ 800219 w 875105"/>
              <a:gd name="connsiteY9" fmla="*/ 3157581 h 3789097"/>
              <a:gd name="connsiteX10" fmla="*/ 800219 w 875105"/>
              <a:gd name="connsiteY10" fmla="*/ 3655724 h 3789097"/>
              <a:gd name="connsiteX11" fmla="*/ 666846 w 875105"/>
              <a:gd name="connsiteY11" fmla="*/ 3789097 h 3789097"/>
              <a:gd name="connsiteX12" fmla="*/ 666849 w 875105"/>
              <a:gd name="connsiteY12" fmla="*/ 3789097 h 3789097"/>
              <a:gd name="connsiteX13" fmla="*/ 466794 w 875105"/>
              <a:gd name="connsiteY13" fmla="*/ 3789097 h 3789097"/>
              <a:gd name="connsiteX14" fmla="*/ 466794 w 875105"/>
              <a:gd name="connsiteY14" fmla="*/ 3789097 h 3789097"/>
              <a:gd name="connsiteX15" fmla="*/ 133373 w 875105"/>
              <a:gd name="connsiteY15" fmla="*/ 3789097 h 3789097"/>
              <a:gd name="connsiteX16" fmla="*/ 0 w 875105"/>
              <a:gd name="connsiteY16" fmla="*/ 3655724 h 3789097"/>
              <a:gd name="connsiteX17" fmla="*/ 0 w 875105"/>
              <a:gd name="connsiteY17" fmla="*/ 3157581 h 3789097"/>
              <a:gd name="connsiteX18" fmla="*/ 0 w 875105"/>
              <a:gd name="connsiteY18" fmla="*/ 2210307 h 3789097"/>
              <a:gd name="connsiteX19" fmla="*/ 0 w 875105"/>
              <a:gd name="connsiteY19" fmla="*/ 2210307 h 3789097"/>
              <a:gd name="connsiteX20" fmla="*/ 0 w 875105"/>
              <a:gd name="connsiteY20" fmla="*/ 133373 h 3789097"/>
              <a:gd name="connsiteX0" fmla="*/ 0 w 875105"/>
              <a:gd name="connsiteY0" fmla="*/ 80907 h 3789097"/>
              <a:gd name="connsiteX1" fmla="*/ 133373 w 875105"/>
              <a:gd name="connsiteY1" fmla="*/ 0 h 3789097"/>
              <a:gd name="connsiteX2" fmla="*/ 466794 w 875105"/>
              <a:gd name="connsiteY2" fmla="*/ 0 h 3789097"/>
              <a:gd name="connsiteX3" fmla="*/ 466794 w 875105"/>
              <a:gd name="connsiteY3" fmla="*/ 0 h 3789097"/>
              <a:gd name="connsiteX4" fmla="*/ 666849 w 875105"/>
              <a:gd name="connsiteY4" fmla="*/ 0 h 3789097"/>
              <a:gd name="connsiteX5" fmla="*/ 666846 w 875105"/>
              <a:gd name="connsiteY5" fmla="*/ 0 h 3789097"/>
              <a:gd name="connsiteX6" fmla="*/ 800219 w 875105"/>
              <a:gd name="connsiteY6" fmla="*/ 80907 h 3789097"/>
              <a:gd name="connsiteX7" fmla="*/ 800220 w 875105"/>
              <a:gd name="connsiteY7" fmla="*/ 3042261 h 3789097"/>
              <a:gd name="connsiteX8" fmla="*/ 875105 w 875105"/>
              <a:gd name="connsiteY8" fmla="*/ 3125194 h 3789097"/>
              <a:gd name="connsiteX9" fmla="*/ 800219 w 875105"/>
              <a:gd name="connsiteY9" fmla="*/ 3157581 h 3789097"/>
              <a:gd name="connsiteX10" fmla="*/ 800219 w 875105"/>
              <a:gd name="connsiteY10" fmla="*/ 3655724 h 3789097"/>
              <a:gd name="connsiteX11" fmla="*/ 666846 w 875105"/>
              <a:gd name="connsiteY11" fmla="*/ 3789097 h 3789097"/>
              <a:gd name="connsiteX12" fmla="*/ 666849 w 875105"/>
              <a:gd name="connsiteY12" fmla="*/ 3789097 h 3789097"/>
              <a:gd name="connsiteX13" fmla="*/ 466794 w 875105"/>
              <a:gd name="connsiteY13" fmla="*/ 3789097 h 3789097"/>
              <a:gd name="connsiteX14" fmla="*/ 466794 w 875105"/>
              <a:gd name="connsiteY14" fmla="*/ 3789097 h 3789097"/>
              <a:gd name="connsiteX15" fmla="*/ 133373 w 875105"/>
              <a:gd name="connsiteY15" fmla="*/ 3789097 h 3789097"/>
              <a:gd name="connsiteX16" fmla="*/ 0 w 875105"/>
              <a:gd name="connsiteY16" fmla="*/ 3655724 h 3789097"/>
              <a:gd name="connsiteX17" fmla="*/ 0 w 875105"/>
              <a:gd name="connsiteY17" fmla="*/ 3157581 h 3789097"/>
              <a:gd name="connsiteX18" fmla="*/ 0 w 875105"/>
              <a:gd name="connsiteY18" fmla="*/ 2210307 h 3789097"/>
              <a:gd name="connsiteX19" fmla="*/ 0 w 875105"/>
              <a:gd name="connsiteY19" fmla="*/ 2210307 h 3789097"/>
              <a:gd name="connsiteX20" fmla="*/ 0 w 875105"/>
              <a:gd name="connsiteY20" fmla="*/ 80907 h 3789097"/>
              <a:gd name="connsiteX0" fmla="*/ 0 w 875105"/>
              <a:gd name="connsiteY0" fmla="*/ 80907 h 3789097"/>
              <a:gd name="connsiteX1" fmla="*/ 133373 w 875105"/>
              <a:gd name="connsiteY1" fmla="*/ 0 h 3789097"/>
              <a:gd name="connsiteX2" fmla="*/ 466794 w 875105"/>
              <a:gd name="connsiteY2" fmla="*/ 0 h 3789097"/>
              <a:gd name="connsiteX3" fmla="*/ 466794 w 875105"/>
              <a:gd name="connsiteY3" fmla="*/ 0 h 3789097"/>
              <a:gd name="connsiteX4" fmla="*/ 666849 w 875105"/>
              <a:gd name="connsiteY4" fmla="*/ 0 h 3789097"/>
              <a:gd name="connsiteX5" fmla="*/ 711817 w 875105"/>
              <a:gd name="connsiteY5" fmla="*/ 0 h 3789097"/>
              <a:gd name="connsiteX6" fmla="*/ 800219 w 875105"/>
              <a:gd name="connsiteY6" fmla="*/ 80907 h 3789097"/>
              <a:gd name="connsiteX7" fmla="*/ 800220 w 875105"/>
              <a:gd name="connsiteY7" fmla="*/ 3042261 h 3789097"/>
              <a:gd name="connsiteX8" fmla="*/ 875105 w 875105"/>
              <a:gd name="connsiteY8" fmla="*/ 3125194 h 3789097"/>
              <a:gd name="connsiteX9" fmla="*/ 800219 w 875105"/>
              <a:gd name="connsiteY9" fmla="*/ 3157581 h 3789097"/>
              <a:gd name="connsiteX10" fmla="*/ 800219 w 875105"/>
              <a:gd name="connsiteY10" fmla="*/ 3655724 h 3789097"/>
              <a:gd name="connsiteX11" fmla="*/ 666846 w 875105"/>
              <a:gd name="connsiteY11" fmla="*/ 3789097 h 3789097"/>
              <a:gd name="connsiteX12" fmla="*/ 666849 w 875105"/>
              <a:gd name="connsiteY12" fmla="*/ 3789097 h 3789097"/>
              <a:gd name="connsiteX13" fmla="*/ 466794 w 875105"/>
              <a:gd name="connsiteY13" fmla="*/ 3789097 h 3789097"/>
              <a:gd name="connsiteX14" fmla="*/ 466794 w 875105"/>
              <a:gd name="connsiteY14" fmla="*/ 3789097 h 3789097"/>
              <a:gd name="connsiteX15" fmla="*/ 133373 w 875105"/>
              <a:gd name="connsiteY15" fmla="*/ 3789097 h 3789097"/>
              <a:gd name="connsiteX16" fmla="*/ 0 w 875105"/>
              <a:gd name="connsiteY16" fmla="*/ 3655724 h 3789097"/>
              <a:gd name="connsiteX17" fmla="*/ 0 w 875105"/>
              <a:gd name="connsiteY17" fmla="*/ 3157581 h 3789097"/>
              <a:gd name="connsiteX18" fmla="*/ 0 w 875105"/>
              <a:gd name="connsiteY18" fmla="*/ 2210307 h 3789097"/>
              <a:gd name="connsiteX19" fmla="*/ 0 w 875105"/>
              <a:gd name="connsiteY19" fmla="*/ 2210307 h 3789097"/>
              <a:gd name="connsiteX20" fmla="*/ 0 w 875105"/>
              <a:gd name="connsiteY20" fmla="*/ 80907 h 3789097"/>
              <a:gd name="connsiteX0" fmla="*/ 0 w 875105"/>
              <a:gd name="connsiteY0" fmla="*/ 80907 h 3789097"/>
              <a:gd name="connsiteX1" fmla="*/ 110888 w 875105"/>
              <a:gd name="connsiteY1" fmla="*/ 0 h 3789097"/>
              <a:gd name="connsiteX2" fmla="*/ 466794 w 875105"/>
              <a:gd name="connsiteY2" fmla="*/ 0 h 3789097"/>
              <a:gd name="connsiteX3" fmla="*/ 466794 w 875105"/>
              <a:gd name="connsiteY3" fmla="*/ 0 h 3789097"/>
              <a:gd name="connsiteX4" fmla="*/ 666849 w 875105"/>
              <a:gd name="connsiteY4" fmla="*/ 0 h 3789097"/>
              <a:gd name="connsiteX5" fmla="*/ 711817 w 875105"/>
              <a:gd name="connsiteY5" fmla="*/ 0 h 3789097"/>
              <a:gd name="connsiteX6" fmla="*/ 800219 w 875105"/>
              <a:gd name="connsiteY6" fmla="*/ 80907 h 3789097"/>
              <a:gd name="connsiteX7" fmla="*/ 800220 w 875105"/>
              <a:gd name="connsiteY7" fmla="*/ 3042261 h 3789097"/>
              <a:gd name="connsiteX8" fmla="*/ 875105 w 875105"/>
              <a:gd name="connsiteY8" fmla="*/ 3125194 h 3789097"/>
              <a:gd name="connsiteX9" fmla="*/ 800219 w 875105"/>
              <a:gd name="connsiteY9" fmla="*/ 3157581 h 3789097"/>
              <a:gd name="connsiteX10" fmla="*/ 800219 w 875105"/>
              <a:gd name="connsiteY10" fmla="*/ 3655724 h 3789097"/>
              <a:gd name="connsiteX11" fmla="*/ 666846 w 875105"/>
              <a:gd name="connsiteY11" fmla="*/ 3789097 h 3789097"/>
              <a:gd name="connsiteX12" fmla="*/ 666849 w 875105"/>
              <a:gd name="connsiteY12" fmla="*/ 3789097 h 3789097"/>
              <a:gd name="connsiteX13" fmla="*/ 466794 w 875105"/>
              <a:gd name="connsiteY13" fmla="*/ 3789097 h 3789097"/>
              <a:gd name="connsiteX14" fmla="*/ 466794 w 875105"/>
              <a:gd name="connsiteY14" fmla="*/ 3789097 h 3789097"/>
              <a:gd name="connsiteX15" fmla="*/ 133373 w 875105"/>
              <a:gd name="connsiteY15" fmla="*/ 3789097 h 3789097"/>
              <a:gd name="connsiteX16" fmla="*/ 0 w 875105"/>
              <a:gd name="connsiteY16" fmla="*/ 3655724 h 3789097"/>
              <a:gd name="connsiteX17" fmla="*/ 0 w 875105"/>
              <a:gd name="connsiteY17" fmla="*/ 3157581 h 3789097"/>
              <a:gd name="connsiteX18" fmla="*/ 0 w 875105"/>
              <a:gd name="connsiteY18" fmla="*/ 2210307 h 3789097"/>
              <a:gd name="connsiteX19" fmla="*/ 0 w 875105"/>
              <a:gd name="connsiteY19" fmla="*/ 2210307 h 3789097"/>
              <a:gd name="connsiteX20" fmla="*/ 0 w 875105"/>
              <a:gd name="connsiteY20" fmla="*/ 80907 h 3789097"/>
              <a:gd name="connsiteX0" fmla="*/ 0 w 875105"/>
              <a:gd name="connsiteY0" fmla="*/ 80907 h 3789097"/>
              <a:gd name="connsiteX1" fmla="*/ 110888 w 875105"/>
              <a:gd name="connsiteY1" fmla="*/ 0 h 3789097"/>
              <a:gd name="connsiteX2" fmla="*/ 466794 w 875105"/>
              <a:gd name="connsiteY2" fmla="*/ 0 h 3789097"/>
              <a:gd name="connsiteX3" fmla="*/ 466794 w 875105"/>
              <a:gd name="connsiteY3" fmla="*/ 0 h 3789097"/>
              <a:gd name="connsiteX4" fmla="*/ 666849 w 875105"/>
              <a:gd name="connsiteY4" fmla="*/ 0 h 3789097"/>
              <a:gd name="connsiteX5" fmla="*/ 711817 w 875105"/>
              <a:gd name="connsiteY5" fmla="*/ 0 h 3789097"/>
              <a:gd name="connsiteX6" fmla="*/ 800219 w 875105"/>
              <a:gd name="connsiteY6" fmla="*/ 80907 h 3789097"/>
              <a:gd name="connsiteX7" fmla="*/ 800220 w 875105"/>
              <a:gd name="connsiteY7" fmla="*/ 3042261 h 3789097"/>
              <a:gd name="connsiteX8" fmla="*/ 875105 w 875105"/>
              <a:gd name="connsiteY8" fmla="*/ 3125194 h 3789097"/>
              <a:gd name="connsiteX9" fmla="*/ 800219 w 875105"/>
              <a:gd name="connsiteY9" fmla="*/ 3157581 h 3789097"/>
              <a:gd name="connsiteX10" fmla="*/ 800219 w 875105"/>
              <a:gd name="connsiteY10" fmla="*/ 3655724 h 3789097"/>
              <a:gd name="connsiteX11" fmla="*/ 666846 w 875105"/>
              <a:gd name="connsiteY11" fmla="*/ 3789097 h 3789097"/>
              <a:gd name="connsiteX12" fmla="*/ 666849 w 875105"/>
              <a:gd name="connsiteY12" fmla="*/ 3789097 h 3789097"/>
              <a:gd name="connsiteX13" fmla="*/ 466794 w 875105"/>
              <a:gd name="connsiteY13" fmla="*/ 3789097 h 3789097"/>
              <a:gd name="connsiteX14" fmla="*/ 466794 w 875105"/>
              <a:gd name="connsiteY14" fmla="*/ 3789097 h 3789097"/>
              <a:gd name="connsiteX15" fmla="*/ 133373 w 875105"/>
              <a:gd name="connsiteY15" fmla="*/ 3789097 h 3789097"/>
              <a:gd name="connsiteX16" fmla="*/ 0 w 875105"/>
              <a:gd name="connsiteY16" fmla="*/ 3700694 h 3789097"/>
              <a:gd name="connsiteX17" fmla="*/ 0 w 875105"/>
              <a:gd name="connsiteY17" fmla="*/ 3157581 h 3789097"/>
              <a:gd name="connsiteX18" fmla="*/ 0 w 875105"/>
              <a:gd name="connsiteY18" fmla="*/ 2210307 h 3789097"/>
              <a:gd name="connsiteX19" fmla="*/ 0 w 875105"/>
              <a:gd name="connsiteY19" fmla="*/ 2210307 h 3789097"/>
              <a:gd name="connsiteX20" fmla="*/ 0 w 875105"/>
              <a:gd name="connsiteY20" fmla="*/ 80907 h 3789097"/>
              <a:gd name="connsiteX0" fmla="*/ 0 w 875105"/>
              <a:gd name="connsiteY0" fmla="*/ 80907 h 3789097"/>
              <a:gd name="connsiteX1" fmla="*/ 110888 w 875105"/>
              <a:gd name="connsiteY1" fmla="*/ 0 h 3789097"/>
              <a:gd name="connsiteX2" fmla="*/ 466794 w 875105"/>
              <a:gd name="connsiteY2" fmla="*/ 0 h 3789097"/>
              <a:gd name="connsiteX3" fmla="*/ 466794 w 875105"/>
              <a:gd name="connsiteY3" fmla="*/ 0 h 3789097"/>
              <a:gd name="connsiteX4" fmla="*/ 666849 w 875105"/>
              <a:gd name="connsiteY4" fmla="*/ 0 h 3789097"/>
              <a:gd name="connsiteX5" fmla="*/ 711817 w 875105"/>
              <a:gd name="connsiteY5" fmla="*/ 0 h 3789097"/>
              <a:gd name="connsiteX6" fmla="*/ 800219 w 875105"/>
              <a:gd name="connsiteY6" fmla="*/ 80907 h 3789097"/>
              <a:gd name="connsiteX7" fmla="*/ 800220 w 875105"/>
              <a:gd name="connsiteY7" fmla="*/ 3042261 h 3789097"/>
              <a:gd name="connsiteX8" fmla="*/ 875105 w 875105"/>
              <a:gd name="connsiteY8" fmla="*/ 3125194 h 3789097"/>
              <a:gd name="connsiteX9" fmla="*/ 800219 w 875105"/>
              <a:gd name="connsiteY9" fmla="*/ 3157581 h 3789097"/>
              <a:gd name="connsiteX10" fmla="*/ 800219 w 875105"/>
              <a:gd name="connsiteY10" fmla="*/ 3655724 h 3789097"/>
              <a:gd name="connsiteX11" fmla="*/ 666846 w 875105"/>
              <a:gd name="connsiteY11" fmla="*/ 3789097 h 3789097"/>
              <a:gd name="connsiteX12" fmla="*/ 666849 w 875105"/>
              <a:gd name="connsiteY12" fmla="*/ 3789097 h 3789097"/>
              <a:gd name="connsiteX13" fmla="*/ 466794 w 875105"/>
              <a:gd name="connsiteY13" fmla="*/ 3789097 h 3789097"/>
              <a:gd name="connsiteX14" fmla="*/ 466794 w 875105"/>
              <a:gd name="connsiteY14" fmla="*/ 3789097 h 3789097"/>
              <a:gd name="connsiteX15" fmla="*/ 73413 w 875105"/>
              <a:gd name="connsiteY15" fmla="*/ 3789097 h 3789097"/>
              <a:gd name="connsiteX16" fmla="*/ 0 w 875105"/>
              <a:gd name="connsiteY16" fmla="*/ 3700694 h 3789097"/>
              <a:gd name="connsiteX17" fmla="*/ 0 w 875105"/>
              <a:gd name="connsiteY17" fmla="*/ 3157581 h 3789097"/>
              <a:gd name="connsiteX18" fmla="*/ 0 w 875105"/>
              <a:gd name="connsiteY18" fmla="*/ 2210307 h 3789097"/>
              <a:gd name="connsiteX19" fmla="*/ 0 w 875105"/>
              <a:gd name="connsiteY19" fmla="*/ 2210307 h 3789097"/>
              <a:gd name="connsiteX20" fmla="*/ 0 w 875105"/>
              <a:gd name="connsiteY20" fmla="*/ 80907 h 3789097"/>
              <a:gd name="connsiteX0" fmla="*/ 0 w 875105"/>
              <a:gd name="connsiteY0" fmla="*/ 80907 h 3789097"/>
              <a:gd name="connsiteX1" fmla="*/ 110888 w 875105"/>
              <a:gd name="connsiteY1" fmla="*/ 0 h 3789097"/>
              <a:gd name="connsiteX2" fmla="*/ 466794 w 875105"/>
              <a:gd name="connsiteY2" fmla="*/ 0 h 3789097"/>
              <a:gd name="connsiteX3" fmla="*/ 466794 w 875105"/>
              <a:gd name="connsiteY3" fmla="*/ 0 h 3789097"/>
              <a:gd name="connsiteX4" fmla="*/ 666849 w 875105"/>
              <a:gd name="connsiteY4" fmla="*/ 0 h 3789097"/>
              <a:gd name="connsiteX5" fmla="*/ 711817 w 875105"/>
              <a:gd name="connsiteY5" fmla="*/ 0 h 3789097"/>
              <a:gd name="connsiteX6" fmla="*/ 800219 w 875105"/>
              <a:gd name="connsiteY6" fmla="*/ 80907 h 3789097"/>
              <a:gd name="connsiteX7" fmla="*/ 800220 w 875105"/>
              <a:gd name="connsiteY7" fmla="*/ 3042261 h 3789097"/>
              <a:gd name="connsiteX8" fmla="*/ 875105 w 875105"/>
              <a:gd name="connsiteY8" fmla="*/ 3125194 h 3789097"/>
              <a:gd name="connsiteX9" fmla="*/ 800219 w 875105"/>
              <a:gd name="connsiteY9" fmla="*/ 3157581 h 3789097"/>
              <a:gd name="connsiteX10" fmla="*/ 800219 w 875105"/>
              <a:gd name="connsiteY10" fmla="*/ 3655724 h 3789097"/>
              <a:gd name="connsiteX11" fmla="*/ 666846 w 875105"/>
              <a:gd name="connsiteY11" fmla="*/ 3789097 h 3789097"/>
              <a:gd name="connsiteX12" fmla="*/ 711820 w 875105"/>
              <a:gd name="connsiteY12" fmla="*/ 3789097 h 3789097"/>
              <a:gd name="connsiteX13" fmla="*/ 466794 w 875105"/>
              <a:gd name="connsiteY13" fmla="*/ 3789097 h 3789097"/>
              <a:gd name="connsiteX14" fmla="*/ 466794 w 875105"/>
              <a:gd name="connsiteY14" fmla="*/ 3789097 h 3789097"/>
              <a:gd name="connsiteX15" fmla="*/ 73413 w 875105"/>
              <a:gd name="connsiteY15" fmla="*/ 3789097 h 3789097"/>
              <a:gd name="connsiteX16" fmla="*/ 0 w 875105"/>
              <a:gd name="connsiteY16" fmla="*/ 3700694 h 3789097"/>
              <a:gd name="connsiteX17" fmla="*/ 0 w 875105"/>
              <a:gd name="connsiteY17" fmla="*/ 3157581 h 3789097"/>
              <a:gd name="connsiteX18" fmla="*/ 0 w 875105"/>
              <a:gd name="connsiteY18" fmla="*/ 2210307 h 3789097"/>
              <a:gd name="connsiteX19" fmla="*/ 0 w 875105"/>
              <a:gd name="connsiteY19" fmla="*/ 2210307 h 3789097"/>
              <a:gd name="connsiteX20" fmla="*/ 0 w 875105"/>
              <a:gd name="connsiteY20" fmla="*/ 80907 h 3789097"/>
              <a:gd name="connsiteX0" fmla="*/ 0 w 875105"/>
              <a:gd name="connsiteY0" fmla="*/ 80907 h 3789097"/>
              <a:gd name="connsiteX1" fmla="*/ 110888 w 875105"/>
              <a:gd name="connsiteY1" fmla="*/ 0 h 3789097"/>
              <a:gd name="connsiteX2" fmla="*/ 466794 w 875105"/>
              <a:gd name="connsiteY2" fmla="*/ 0 h 3789097"/>
              <a:gd name="connsiteX3" fmla="*/ 466794 w 875105"/>
              <a:gd name="connsiteY3" fmla="*/ 0 h 3789097"/>
              <a:gd name="connsiteX4" fmla="*/ 666849 w 875105"/>
              <a:gd name="connsiteY4" fmla="*/ 0 h 3789097"/>
              <a:gd name="connsiteX5" fmla="*/ 711817 w 875105"/>
              <a:gd name="connsiteY5" fmla="*/ 0 h 3789097"/>
              <a:gd name="connsiteX6" fmla="*/ 800219 w 875105"/>
              <a:gd name="connsiteY6" fmla="*/ 80907 h 3789097"/>
              <a:gd name="connsiteX7" fmla="*/ 800220 w 875105"/>
              <a:gd name="connsiteY7" fmla="*/ 3042261 h 3789097"/>
              <a:gd name="connsiteX8" fmla="*/ 875105 w 875105"/>
              <a:gd name="connsiteY8" fmla="*/ 3125194 h 3789097"/>
              <a:gd name="connsiteX9" fmla="*/ 800219 w 875105"/>
              <a:gd name="connsiteY9" fmla="*/ 3157581 h 3789097"/>
              <a:gd name="connsiteX10" fmla="*/ 792724 w 875105"/>
              <a:gd name="connsiteY10" fmla="*/ 3708190 h 3789097"/>
              <a:gd name="connsiteX11" fmla="*/ 666846 w 875105"/>
              <a:gd name="connsiteY11" fmla="*/ 3789097 h 3789097"/>
              <a:gd name="connsiteX12" fmla="*/ 711820 w 875105"/>
              <a:gd name="connsiteY12" fmla="*/ 3789097 h 3789097"/>
              <a:gd name="connsiteX13" fmla="*/ 466794 w 875105"/>
              <a:gd name="connsiteY13" fmla="*/ 3789097 h 3789097"/>
              <a:gd name="connsiteX14" fmla="*/ 466794 w 875105"/>
              <a:gd name="connsiteY14" fmla="*/ 3789097 h 3789097"/>
              <a:gd name="connsiteX15" fmla="*/ 73413 w 875105"/>
              <a:gd name="connsiteY15" fmla="*/ 3789097 h 3789097"/>
              <a:gd name="connsiteX16" fmla="*/ 0 w 875105"/>
              <a:gd name="connsiteY16" fmla="*/ 3700694 h 3789097"/>
              <a:gd name="connsiteX17" fmla="*/ 0 w 875105"/>
              <a:gd name="connsiteY17" fmla="*/ 3157581 h 3789097"/>
              <a:gd name="connsiteX18" fmla="*/ 0 w 875105"/>
              <a:gd name="connsiteY18" fmla="*/ 2210307 h 3789097"/>
              <a:gd name="connsiteX19" fmla="*/ 0 w 875105"/>
              <a:gd name="connsiteY19" fmla="*/ 2210307 h 3789097"/>
              <a:gd name="connsiteX20" fmla="*/ 0 w 875105"/>
              <a:gd name="connsiteY20" fmla="*/ 80907 h 3789097"/>
              <a:gd name="connsiteX0" fmla="*/ 0 w 875105"/>
              <a:gd name="connsiteY0" fmla="*/ 80907 h 3789097"/>
              <a:gd name="connsiteX1" fmla="*/ 110888 w 875105"/>
              <a:gd name="connsiteY1" fmla="*/ 0 h 3789097"/>
              <a:gd name="connsiteX2" fmla="*/ 466794 w 875105"/>
              <a:gd name="connsiteY2" fmla="*/ 0 h 3789097"/>
              <a:gd name="connsiteX3" fmla="*/ 466794 w 875105"/>
              <a:gd name="connsiteY3" fmla="*/ 0 h 3789097"/>
              <a:gd name="connsiteX4" fmla="*/ 666849 w 875105"/>
              <a:gd name="connsiteY4" fmla="*/ 0 h 3789097"/>
              <a:gd name="connsiteX5" fmla="*/ 711817 w 875105"/>
              <a:gd name="connsiteY5" fmla="*/ 0 h 3789097"/>
              <a:gd name="connsiteX6" fmla="*/ 800219 w 875105"/>
              <a:gd name="connsiteY6" fmla="*/ 80907 h 3789097"/>
              <a:gd name="connsiteX7" fmla="*/ 800220 w 875105"/>
              <a:gd name="connsiteY7" fmla="*/ 3042261 h 3789097"/>
              <a:gd name="connsiteX8" fmla="*/ 875105 w 875105"/>
              <a:gd name="connsiteY8" fmla="*/ 3095213 h 3789097"/>
              <a:gd name="connsiteX9" fmla="*/ 800219 w 875105"/>
              <a:gd name="connsiteY9" fmla="*/ 3157581 h 3789097"/>
              <a:gd name="connsiteX10" fmla="*/ 792724 w 875105"/>
              <a:gd name="connsiteY10" fmla="*/ 3708190 h 3789097"/>
              <a:gd name="connsiteX11" fmla="*/ 666846 w 875105"/>
              <a:gd name="connsiteY11" fmla="*/ 3789097 h 3789097"/>
              <a:gd name="connsiteX12" fmla="*/ 711820 w 875105"/>
              <a:gd name="connsiteY12" fmla="*/ 3789097 h 3789097"/>
              <a:gd name="connsiteX13" fmla="*/ 466794 w 875105"/>
              <a:gd name="connsiteY13" fmla="*/ 3789097 h 3789097"/>
              <a:gd name="connsiteX14" fmla="*/ 466794 w 875105"/>
              <a:gd name="connsiteY14" fmla="*/ 3789097 h 3789097"/>
              <a:gd name="connsiteX15" fmla="*/ 73413 w 875105"/>
              <a:gd name="connsiteY15" fmla="*/ 3789097 h 3789097"/>
              <a:gd name="connsiteX16" fmla="*/ 0 w 875105"/>
              <a:gd name="connsiteY16" fmla="*/ 3700694 h 3789097"/>
              <a:gd name="connsiteX17" fmla="*/ 0 w 875105"/>
              <a:gd name="connsiteY17" fmla="*/ 3157581 h 3789097"/>
              <a:gd name="connsiteX18" fmla="*/ 0 w 875105"/>
              <a:gd name="connsiteY18" fmla="*/ 2210307 h 3789097"/>
              <a:gd name="connsiteX19" fmla="*/ 0 w 875105"/>
              <a:gd name="connsiteY19" fmla="*/ 2210307 h 3789097"/>
              <a:gd name="connsiteX20" fmla="*/ 0 w 875105"/>
              <a:gd name="connsiteY20" fmla="*/ 80907 h 3789097"/>
              <a:gd name="connsiteX0" fmla="*/ 0 w 875105"/>
              <a:gd name="connsiteY0" fmla="*/ 80907 h 3789097"/>
              <a:gd name="connsiteX1" fmla="*/ 110888 w 875105"/>
              <a:gd name="connsiteY1" fmla="*/ 0 h 3789097"/>
              <a:gd name="connsiteX2" fmla="*/ 466794 w 875105"/>
              <a:gd name="connsiteY2" fmla="*/ 0 h 3789097"/>
              <a:gd name="connsiteX3" fmla="*/ 466794 w 875105"/>
              <a:gd name="connsiteY3" fmla="*/ 0 h 3789097"/>
              <a:gd name="connsiteX4" fmla="*/ 666849 w 875105"/>
              <a:gd name="connsiteY4" fmla="*/ 0 h 3789097"/>
              <a:gd name="connsiteX5" fmla="*/ 711817 w 875105"/>
              <a:gd name="connsiteY5" fmla="*/ 0 h 3789097"/>
              <a:gd name="connsiteX6" fmla="*/ 800219 w 875105"/>
              <a:gd name="connsiteY6" fmla="*/ 80907 h 3789097"/>
              <a:gd name="connsiteX7" fmla="*/ 800220 w 875105"/>
              <a:gd name="connsiteY7" fmla="*/ 2938309 h 3789097"/>
              <a:gd name="connsiteX8" fmla="*/ 875105 w 875105"/>
              <a:gd name="connsiteY8" fmla="*/ 3095213 h 3789097"/>
              <a:gd name="connsiteX9" fmla="*/ 800219 w 875105"/>
              <a:gd name="connsiteY9" fmla="*/ 3157581 h 3789097"/>
              <a:gd name="connsiteX10" fmla="*/ 792724 w 875105"/>
              <a:gd name="connsiteY10" fmla="*/ 3708190 h 3789097"/>
              <a:gd name="connsiteX11" fmla="*/ 666846 w 875105"/>
              <a:gd name="connsiteY11" fmla="*/ 3789097 h 3789097"/>
              <a:gd name="connsiteX12" fmla="*/ 711820 w 875105"/>
              <a:gd name="connsiteY12" fmla="*/ 3789097 h 3789097"/>
              <a:gd name="connsiteX13" fmla="*/ 466794 w 875105"/>
              <a:gd name="connsiteY13" fmla="*/ 3789097 h 3789097"/>
              <a:gd name="connsiteX14" fmla="*/ 466794 w 875105"/>
              <a:gd name="connsiteY14" fmla="*/ 3789097 h 3789097"/>
              <a:gd name="connsiteX15" fmla="*/ 73413 w 875105"/>
              <a:gd name="connsiteY15" fmla="*/ 3789097 h 3789097"/>
              <a:gd name="connsiteX16" fmla="*/ 0 w 875105"/>
              <a:gd name="connsiteY16" fmla="*/ 3700694 h 3789097"/>
              <a:gd name="connsiteX17" fmla="*/ 0 w 875105"/>
              <a:gd name="connsiteY17" fmla="*/ 3157581 h 3789097"/>
              <a:gd name="connsiteX18" fmla="*/ 0 w 875105"/>
              <a:gd name="connsiteY18" fmla="*/ 2210307 h 3789097"/>
              <a:gd name="connsiteX19" fmla="*/ 0 w 875105"/>
              <a:gd name="connsiteY19" fmla="*/ 2210307 h 3789097"/>
              <a:gd name="connsiteX20" fmla="*/ 0 w 875105"/>
              <a:gd name="connsiteY20" fmla="*/ 80907 h 3789097"/>
              <a:gd name="connsiteX0" fmla="*/ 0 w 875105"/>
              <a:gd name="connsiteY0" fmla="*/ 80907 h 3789097"/>
              <a:gd name="connsiteX1" fmla="*/ 110888 w 875105"/>
              <a:gd name="connsiteY1" fmla="*/ 0 h 3789097"/>
              <a:gd name="connsiteX2" fmla="*/ 466794 w 875105"/>
              <a:gd name="connsiteY2" fmla="*/ 0 h 3789097"/>
              <a:gd name="connsiteX3" fmla="*/ 466794 w 875105"/>
              <a:gd name="connsiteY3" fmla="*/ 0 h 3789097"/>
              <a:gd name="connsiteX4" fmla="*/ 666849 w 875105"/>
              <a:gd name="connsiteY4" fmla="*/ 0 h 3789097"/>
              <a:gd name="connsiteX5" fmla="*/ 711817 w 875105"/>
              <a:gd name="connsiteY5" fmla="*/ 0 h 3789097"/>
              <a:gd name="connsiteX6" fmla="*/ 800219 w 875105"/>
              <a:gd name="connsiteY6" fmla="*/ 80907 h 3789097"/>
              <a:gd name="connsiteX7" fmla="*/ 800220 w 875105"/>
              <a:gd name="connsiteY7" fmla="*/ 2938309 h 3789097"/>
              <a:gd name="connsiteX8" fmla="*/ 875105 w 875105"/>
              <a:gd name="connsiteY8" fmla="*/ 3095213 h 3789097"/>
              <a:gd name="connsiteX9" fmla="*/ 787192 w 875105"/>
              <a:gd name="connsiteY9" fmla="*/ 3178370 h 3789097"/>
              <a:gd name="connsiteX10" fmla="*/ 792724 w 875105"/>
              <a:gd name="connsiteY10" fmla="*/ 3708190 h 3789097"/>
              <a:gd name="connsiteX11" fmla="*/ 666846 w 875105"/>
              <a:gd name="connsiteY11" fmla="*/ 3789097 h 3789097"/>
              <a:gd name="connsiteX12" fmla="*/ 711820 w 875105"/>
              <a:gd name="connsiteY12" fmla="*/ 3789097 h 3789097"/>
              <a:gd name="connsiteX13" fmla="*/ 466794 w 875105"/>
              <a:gd name="connsiteY13" fmla="*/ 3789097 h 3789097"/>
              <a:gd name="connsiteX14" fmla="*/ 466794 w 875105"/>
              <a:gd name="connsiteY14" fmla="*/ 3789097 h 3789097"/>
              <a:gd name="connsiteX15" fmla="*/ 73413 w 875105"/>
              <a:gd name="connsiteY15" fmla="*/ 3789097 h 3789097"/>
              <a:gd name="connsiteX16" fmla="*/ 0 w 875105"/>
              <a:gd name="connsiteY16" fmla="*/ 3700694 h 3789097"/>
              <a:gd name="connsiteX17" fmla="*/ 0 w 875105"/>
              <a:gd name="connsiteY17" fmla="*/ 3157581 h 3789097"/>
              <a:gd name="connsiteX18" fmla="*/ 0 w 875105"/>
              <a:gd name="connsiteY18" fmla="*/ 2210307 h 3789097"/>
              <a:gd name="connsiteX19" fmla="*/ 0 w 875105"/>
              <a:gd name="connsiteY19" fmla="*/ 2210307 h 3789097"/>
              <a:gd name="connsiteX20" fmla="*/ 0 w 875105"/>
              <a:gd name="connsiteY20" fmla="*/ 80907 h 3789097"/>
              <a:gd name="connsiteX0" fmla="*/ 0 w 875105"/>
              <a:gd name="connsiteY0" fmla="*/ 80907 h 3789097"/>
              <a:gd name="connsiteX1" fmla="*/ 110888 w 875105"/>
              <a:gd name="connsiteY1" fmla="*/ 0 h 3789097"/>
              <a:gd name="connsiteX2" fmla="*/ 466794 w 875105"/>
              <a:gd name="connsiteY2" fmla="*/ 0 h 3789097"/>
              <a:gd name="connsiteX3" fmla="*/ 466794 w 875105"/>
              <a:gd name="connsiteY3" fmla="*/ 0 h 3789097"/>
              <a:gd name="connsiteX4" fmla="*/ 666849 w 875105"/>
              <a:gd name="connsiteY4" fmla="*/ 0 h 3789097"/>
              <a:gd name="connsiteX5" fmla="*/ 711817 w 875105"/>
              <a:gd name="connsiteY5" fmla="*/ 0 h 3789097"/>
              <a:gd name="connsiteX6" fmla="*/ 800219 w 875105"/>
              <a:gd name="connsiteY6" fmla="*/ 80907 h 3789097"/>
              <a:gd name="connsiteX7" fmla="*/ 800220 w 875105"/>
              <a:gd name="connsiteY7" fmla="*/ 2938309 h 3789097"/>
              <a:gd name="connsiteX8" fmla="*/ 875105 w 875105"/>
              <a:gd name="connsiteY8" fmla="*/ 3095213 h 3789097"/>
              <a:gd name="connsiteX9" fmla="*/ 793706 w 875105"/>
              <a:gd name="connsiteY9" fmla="*/ 3178370 h 3789097"/>
              <a:gd name="connsiteX10" fmla="*/ 792724 w 875105"/>
              <a:gd name="connsiteY10" fmla="*/ 3708190 h 3789097"/>
              <a:gd name="connsiteX11" fmla="*/ 666846 w 875105"/>
              <a:gd name="connsiteY11" fmla="*/ 3789097 h 3789097"/>
              <a:gd name="connsiteX12" fmla="*/ 711820 w 875105"/>
              <a:gd name="connsiteY12" fmla="*/ 3789097 h 3789097"/>
              <a:gd name="connsiteX13" fmla="*/ 466794 w 875105"/>
              <a:gd name="connsiteY13" fmla="*/ 3789097 h 3789097"/>
              <a:gd name="connsiteX14" fmla="*/ 466794 w 875105"/>
              <a:gd name="connsiteY14" fmla="*/ 3789097 h 3789097"/>
              <a:gd name="connsiteX15" fmla="*/ 73413 w 875105"/>
              <a:gd name="connsiteY15" fmla="*/ 3789097 h 3789097"/>
              <a:gd name="connsiteX16" fmla="*/ 0 w 875105"/>
              <a:gd name="connsiteY16" fmla="*/ 3700694 h 3789097"/>
              <a:gd name="connsiteX17" fmla="*/ 0 w 875105"/>
              <a:gd name="connsiteY17" fmla="*/ 3157581 h 3789097"/>
              <a:gd name="connsiteX18" fmla="*/ 0 w 875105"/>
              <a:gd name="connsiteY18" fmla="*/ 2210307 h 3789097"/>
              <a:gd name="connsiteX19" fmla="*/ 0 w 875105"/>
              <a:gd name="connsiteY19" fmla="*/ 2210307 h 3789097"/>
              <a:gd name="connsiteX20" fmla="*/ 0 w 875105"/>
              <a:gd name="connsiteY20" fmla="*/ 80907 h 3789097"/>
              <a:gd name="connsiteX0" fmla="*/ 0 w 875105"/>
              <a:gd name="connsiteY0" fmla="*/ 80907 h 3789097"/>
              <a:gd name="connsiteX1" fmla="*/ 110888 w 875105"/>
              <a:gd name="connsiteY1" fmla="*/ 0 h 3789097"/>
              <a:gd name="connsiteX2" fmla="*/ 466794 w 875105"/>
              <a:gd name="connsiteY2" fmla="*/ 0 h 3789097"/>
              <a:gd name="connsiteX3" fmla="*/ 466794 w 875105"/>
              <a:gd name="connsiteY3" fmla="*/ 0 h 3789097"/>
              <a:gd name="connsiteX4" fmla="*/ 666849 w 875105"/>
              <a:gd name="connsiteY4" fmla="*/ 0 h 3789097"/>
              <a:gd name="connsiteX5" fmla="*/ 711817 w 875105"/>
              <a:gd name="connsiteY5" fmla="*/ 0 h 3789097"/>
              <a:gd name="connsiteX6" fmla="*/ 800219 w 875105"/>
              <a:gd name="connsiteY6" fmla="*/ 80907 h 3789097"/>
              <a:gd name="connsiteX7" fmla="*/ 800220 w 875105"/>
              <a:gd name="connsiteY7" fmla="*/ 2938309 h 3789097"/>
              <a:gd name="connsiteX8" fmla="*/ 875105 w 875105"/>
              <a:gd name="connsiteY8" fmla="*/ 3095213 h 3789097"/>
              <a:gd name="connsiteX9" fmla="*/ 793706 w 875105"/>
              <a:gd name="connsiteY9" fmla="*/ 3240738 h 3789097"/>
              <a:gd name="connsiteX10" fmla="*/ 792724 w 875105"/>
              <a:gd name="connsiteY10" fmla="*/ 3708190 h 3789097"/>
              <a:gd name="connsiteX11" fmla="*/ 666846 w 875105"/>
              <a:gd name="connsiteY11" fmla="*/ 3789097 h 3789097"/>
              <a:gd name="connsiteX12" fmla="*/ 711820 w 875105"/>
              <a:gd name="connsiteY12" fmla="*/ 3789097 h 3789097"/>
              <a:gd name="connsiteX13" fmla="*/ 466794 w 875105"/>
              <a:gd name="connsiteY13" fmla="*/ 3789097 h 3789097"/>
              <a:gd name="connsiteX14" fmla="*/ 466794 w 875105"/>
              <a:gd name="connsiteY14" fmla="*/ 3789097 h 3789097"/>
              <a:gd name="connsiteX15" fmla="*/ 73413 w 875105"/>
              <a:gd name="connsiteY15" fmla="*/ 3789097 h 3789097"/>
              <a:gd name="connsiteX16" fmla="*/ 0 w 875105"/>
              <a:gd name="connsiteY16" fmla="*/ 3700694 h 3789097"/>
              <a:gd name="connsiteX17" fmla="*/ 0 w 875105"/>
              <a:gd name="connsiteY17" fmla="*/ 3157581 h 3789097"/>
              <a:gd name="connsiteX18" fmla="*/ 0 w 875105"/>
              <a:gd name="connsiteY18" fmla="*/ 2210307 h 3789097"/>
              <a:gd name="connsiteX19" fmla="*/ 0 w 875105"/>
              <a:gd name="connsiteY19" fmla="*/ 2210307 h 3789097"/>
              <a:gd name="connsiteX20" fmla="*/ 0 w 875105"/>
              <a:gd name="connsiteY20" fmla="*/ 80907 h 3789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875105" h="3789097">
                <a:moveTo>
                  <a:pt x="0" y="80907"/>
                </a:moveTo>
                <a:cubicBezTo>
                  <a:pt x="0" y="7247"/>
                  <a:pt x="37228" y="0"/>
                  <a:pt x="110888" y="0"/>
                </a:cubicBezTo>
                <a:lnTo>
                  <a:pt x="466794" y="0"/>
                </a:lnTo>
                <a:lnTo>
                  <a:pt x="466794" y="0"/>
                </a:lnTo>
                <a:lnTo>
                  <a:pt x="666849" y="0"/>
                </a:lnTo>
                <a:lnTo>
                  <a:pt x="711817" y="0"/>
                </a:lnTo>
                <a:cubicBezTo>
                  <a:pt x="785477" y="0"/>
                  <a:pt x="800219" y="7247"/>
                  <a:pt x="800219" y="80907"/>
                </a:cubicBezTo>
                <a:cubicBezTo>
                  <a:pt x="802718" y="1048038"/>
                  <a:pt x="797721" y="1971178"/>
                  <a:pt x="800220" y="2938309"/>
                </a:cubicBezTo>
                <a:lnTo>
                  <a:pt x="875105" y="3095213"/>
                </a:lnTo>
                <a:lnTo>
                  <a:pt x="793706" y="3240738"/>
                </a:lnTo>
                <a:cubicBezTo>
                  <a:pt x="793379" y="3417345"/>
                  <a:pt x="793051" y="3531583"/>
                  <a:pt x="792724" y="3708190"/>
                </a:cubicBezTo>
                <a:cubicBezTo>
                  <a:pt x="792724" y="3781850"/>
                  <a:pt x="740506" y="3789097"/>
                  <a:pt x="666846" y="3789097"/>
                </a:cubicBezTo>
                <a:lnTo>
                  <a:pt x="711820" y="3789097"/>
                </a:lnTo>
                <a:lnTo>
                  <a:pt x="466794" y="3789097"/>
                </a:lnTo>
                <a:lnTo>
                  <a:pt x="466794" y="3789097"/>
                </a:lnTo>
                <a:lnTo>
                  <a:pt x="73413" y="3789097"/>
                </a:lnTo>
                <a:cubicBezTo>
                  <a:pt x="-247" y="3789097"/>
                  <a:pt x="0" y="3774354"/>
                  <a:pt x="0" y="3700694"/>
                </a:cubicBezTo>
                <a:lnTo>
                  <a:pt x="0" y="3157581"/>
                </a:lnTo>
                <a:lnTo>
                  <a:pt x="0" y="2210307"/>
                </a:lnTo>
                <a:lnTo>
                  <a:pt x="0" y="2210307"/>
                </a:lnTo>
                <a:lnTo>
                  <a:pt x="0" y="80907"/>
                </a:lnTo>
                <a:close/>
              </a:path>
            </a:pathLst>
          </a:custGeom>
          <a:ln w="63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4" name="Скругленный прямоугольник 133"/>
          <p:cNvSpPr/>
          <p:nvPr/>
        </p:nvSpPr>
        <p:spPr>
          <a:xfrm>
            <a:off x="10592429" y="2864919"/>
            <a:ext cx="1372532" cy="692391"/>
          </a:xfrm>
          <a:prstGeom prst="roundRect">
            <a:avLst>
              <a:gd name="adj" fmla="val 9659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9" name="TextBox 138"/>
          <p:cNvSpPr txBox="1"/>
          <p:nvPr/>
        </p:nvSpPr>
        <p:spPr>
          <a:xfrm>
            <a:off x="10696893" y="2873531"/>
            <a:ext cx="1245322" cy="646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latin typeface="Muller Narrow ExtraBold" pitchFamily="50" charset="-52"/>
              </a:rPr>
              <a:t>100</a:t>
            </a:r>
            <a:endParaRPr lang="ru-RU" sz="3600" dirty="0">
              <a:solidFill>
                <a:schemeClr val="bg1"/>
              </a:solidFill>
              <a:latin typeface="Muller Narrow ExtraBold" pitchFamily="50" charset="-52"/>
            </a:endParaRPr>
          </a:p>
        </p:txBody>
      </p:sp>
      <p:sp>
        <p:nvSpPr>
          <p:cNvPr id="140" name="Прямоугольник 139"/>
          <p:cNvSpPr/>
          <p:nvPr/>
        </p:nvSpPr>
        <p:spPr>
          <a:xfrm>
            <a:off x="8412585" y="2850209"/>
            <a:ext cx="22980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3"/>
                </a:solidFill>
                <a:latin typeface="Muller Narrow ExtraBold" pitchFamily="50" charset="-52"/>
                <a:cs typeface="Arial" pitchFamily="34" charset="0"/>
              </a:rPr>
              <a:t>Степень достижения показателей</a:t>
            </a:r>
          </a:p>
        </p:txBody>
      </p:sp>
      <p:sp>
        <p:nvSpPr>
          <p:cNvPr id="141" name="TextBox 140"/>
          <p:cNvSpPr txBox="1"/>
          <p:nvPr/>
        </p:nvSpPr>
        <p:spPr>
          <a:xfrm>
            <a:off x="8664555" y="3713018"/>
            <a:ext cx="1245322" cy="646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latin typeface="Muller Narrow ExtraBold" pitchFamily="50" charset="-52"/>
              </a:rPr>
              <a:t>102,6</a:t>
            </a:r>
            <a:endParaRPr lang="ru-RU" sz="3600" dirty="0">
              <a:solidFill>
                <a:schemeClr val="bg1"/>
              </a:solidFill>
              <a:latin typeface="Muller Narrow ExtraBold" pitchFamily="50" charset="-52"/>
            </a:endParaRPr>
          </a:p>
        </p:txBody>
      </p:sp>
      <p:sp>
        <p:nvSpPr>
          <p:cNvPr id="142" name="Прямоугольник 141"/>
          <p:cNvSpPr/>
          <p:nvPr/>
        </p:nvSpPr>
        <p:spPr>
          <a:xfrm>
            <a:off x="8412585" y="4584543"/>
            <a:ext cx="229801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accent3"/>
                </a:solidFill>
                <a:latin typeface="Muller Narrow ExtraBold" pitchFamily="50" charset="-52"/>
                <a:cs typeface="Arial" pitchFamily="34" charset="0"/>
              </a:rPr>
              <a:t>Динамика значения показателей по сравнению с предыдущим годом </a:t>
            </a:r>
          </a:p>
        </p:txBody>
      </p:sp>
      <p:sp>
        <p:nvSpPr>
          <p:cNvPr id="143" name="Прямоугольник 142"/>
          <p:cNvSpPr/>
          <p:nvPr/>
        </p:nvSpPr>
        <p:spPr>
          <a:xfrm>
            <a:off x="10277738" y="4613584"/>
            <a:ext cx="166040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accent3"/>
                </a:solidFill>
                <a:latin typeface="Muller Narrow ExtraBold" pitchFamily="50" charset="-52"/>
                <a:cs typeface="Arial" pitchFamily="34" charset="0"/>
              </a:rPr>
              <a:t>Степень выполнения мероприятий</a:t>
            </a:r>
          </a:p>
        </p:txBody>
      </p:sp>
      <p:sp>
        <p:nvSpPr>
          <p:cNvPr id="144" name="Скругленный прямоугольник 143"/>
          <p:cNvSpPr/>
          <p:nvPr/>
        </p:nvSpPr>
        <p:spPr>
          <a:xfrm>
            <a:off x="4078542" y="930659"/>
            <a:ext cx="4099705" cy="871445"/>
          </a:xfrm>
          <a:prstGeom prst="roundRect">
            <a:avLst>
              <a:gd name="adj" fmla="val 4689"/>
            </a:avLst>
          </a:prstGeom>
          <a:ln w="19050">
            <a:solidFill>
              <a:schemeClr val="accent6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5" name="Прямоугольник 144"/>
          <p:cNvSpPr/>
          <p:nvPr/>
        </p:nvSpPr>
        <p:spPr>
          <a:xfrm>
            <a:off x="4096523" y="959180"/>
            <a:ext cx="401740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accent3"/>
                </a:solidFill>
                <a:latin typeface="Muller Narrow ExtraBold" pitchFamily="50" charset="-52"/>
                <a:cs typeface="Arial" pitchFamily="34" charset="0"/>
              </a:rPr>
              <a:t>1</a:t>
            </a:r>
            <a:r>
              <a:rPr lang="ru-RU" sz="1600" dirty="0" smtClean="0">
                <a:solidFill>
                  <a:schemeClr val="accent3"/>
                </a:solidFill>
                <a:latin typeface="Muller Narrow ExtraBold" pitchFamily="50" charset="-52"/>
                <a:cs typeface="Arial" pitchFamily="34" charset="0"/>
              </a:rPr>
              <a:t> подпрограмм</a:t>
            </a:r>
            <a:r>
              <a:rPr lang="ru-RU" sz="1600" dirty="0">
                <a:solidFill>
                  <a:schemeClr val="accent3"/>
                </a:solidFill>
                <a:latin typeface="Muller Narrow ExtraBold" pitchFamily="50" charset="-52"/>
                <a:cs typeface="Arial" pitchFamily="34" charset="0"/>
              </a:rPr>
              <a:t>а</a:t>
            </a:r>
            <a:r>
              <a:rPr lang="ru-RU" sz="1600" dirty="0" smtClean="0">
                <a:solidFill>
                  <a:schemeClr val="accent3"/>
                </a:solidFill>
                <a:latin typeface="Muller Narrow ExtraBold" pitchFamily="50" charset="-52"/>
                <a:cs typeface="Arial" pitchFamily="34" charset="0"/>
              </a:rPr>
              <a:t> реализуются Министерством спорта и молодежной политики Мурманской области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978275" y="928305"/>
            <a:ext cx="292624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solidFill>
                  <a:schemeClr val="bg1">
                    <a:lumMod val="95000"/>
                  </a:schemeClr>
                </a:solidFill>
                <a:latin typeface="Muller Narrow Light" pitchFamily="50" charset="-52"/>
              </a:rPr>
              <a:t>Укрепление гражданского единства многонационального народа Российской Федерации в Мурманской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37121763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63A5BFE0-E91D-0D46-B321-6319175DD0AB}"/>
              </a:ext>
            </a:extLst>
          </p:cNvPr>
          <p:cNvSpPr/>
          <p:nvPr/>
        </p:nvSpPr>
        <p:spPr>
          <a:xfrm>
            <a:off x="0" y="763572"/>
            <a:ext cx="12236928" cy="6292422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199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8C567C77-E1F5-B046-BA27-CDE1EB8EB7EF}"/>
              </a:ext>
            </a:extLst>
          </p:cNvPr>
          <p:cNvSpPr/>
          <p:nvPr/>
        </p:nvSpPr>
        <p:spPr>
          <a:xfrm>
            <a:off x="245197" y="219640"/>
            <a:ext cx="105609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Muller Narrow Light" pitchFamily="2" charset="0"/>
              </a:rPr>
              <a:t>ПРИОРИТЕТНЫЕ НАПРАВЛЕНИЯ РАЗВИТИЯ МОЛОДЕЖНОЙ ПОЛИТИКИ </a:t>
            </a:r>
            <a:r>
              <a:rPr lang="ru-RU" sz="2400" dirty="0">
                <a:latin typeface="Muller Narrow Light" pitchFamily="2" charset="0"/>
              </a:rPr>
              <a:t>в</a:t>
            </a:r>
            <a:r>
              <a:rPr lang="ru-RU" sz="2400" dirty="0" smtClean="0">
                <a:latin typeface="Muller Narrow Light" pitchFamily="2" charset="0"/>
              </a:rPr>
              <a:t> 2020 ГОДУ</a:t>
            </a:r>
            <a:endParaRPr lang="ru-RU" sz="2400" dirty="0">
              <a:latin typeface="Muller Narrow Light" pitchFamily="2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2FE6FD12-5204-F849-AE42-68998B3143B2}"/>
              </a:ext>
            </a:extLst>
          </p:cNvPr>
          <p:cNvSpPr/>
          <p:nvPr/>
        </p:nvSpPr>
        <p:spPr>
          <a:xfrm>
            <a:off x="406099" y="1034580"/>
            <a:ext cx="184731" cy="6154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3399" b="1" dirty="0">
              <a:solidFill>
                <a:srgbClr val="0082C8"/>
              </a:solidFill>
              <a:latin typeface="Muller Narrow ExtraBold" pitchFamily="2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68D8E1A3-B80A-274C-9B65-C3746CA77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t>12</a:t>
            </a:fld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942970" y="2148640"/>
            <a:ext cx="3586697" cy="91478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82C8"/>
                </a:solidFill>
              </a:rPr>
              <a:t>ОСУЩЕСТВЛЕНИЕ</a:t>
            </a:r>
            <a:r>
              <a:rPr lang="ru-RU" sz="2400" dirty="0" smtClean="0"/>
              <a:t> </a:t>
            </a:r>
            <a:r>
              <a:rPr lang="ru-RU" sz="1600" dirty="0" smtClean="0">
                <a:solidFill>
                  <a:srgbClr val="0082C8"/>
                </a:solidFill>
              </a:rPr>
              <a:t>КОМПЛЕКСА МЕР, НАПРАВЛЕННЫХ НА ПОДДЕРЖКУ МОЛОДЕЖНЫХ ИНИЦИАТИВ </a:t>
            </a:r>
            <a:endParaRPr lang="ru-RU" sz="1600" b="1" dirty="0">
              <a:solidFill>
                <a:srgbClr val="0082C8"/>
              </a:solidFill>
              <a:latin typeface="Muller Narrow Light" panose="00000400000000000000" pitchFamily="50" charset="-52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210904" y="2148640"/>
            <a:ext cx="3792116" cy="104031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82C8"/>
                </a:solidFill>
              </a:rPr>
              <a:t>СОЗДАНИЕ ОТКРЫТЫХ ПРОСТРАНСТВ ДЛЯ ПОДДЕРЖКИ И РАЗВИТИЯ МОЛОДЕЖНЫХ ИНИЦИАТИВ</a:t>
            </a:r>
            <a:endParaRPr lang="ru-RU" sz="1600" b="1" dirty="0">
              <a:solidFill>
                <a:srgbClr val="0082C8"/>
              </a:solidFill>
              <a:latin typeface="Muller Narrow Light" panose="00000400000000000000" pitchFamily="50" charset="-52"/>
            </a:endParaRPr>
          </a:p>
        </p:txBody>
      </p:sp>
      <p:sp>
        <p:nvSpPr>
          <p:cNvPr id="15" name="Стрелка вправо 14"/>
          <p:cNvSpPr/>
          <p:nvPr/>
        </p:nvSpPr>
        <p:spPr>
          <a:xfrm rot="5400000">
            <a:off x="2445105" y="3187947"/>
            <a:ext cx="298674" cy="307144"/>
          </a:xfrm>
          <a:prstGeom prst="rightArrow">
            <a:avLst/>
          </a:prstGeom>
          <a:solidFill>
            <a:srgbClr val="F05A2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>
            <a:extLst>
              <a:ext uri="{FF2B5EF4-FFF2-40B4-BE49-F238E27FC236}">
                <a16:creationId xmlns:a16="http://schemas.microsoft.com/office/drawing/2014/main" xmlns="" id="{6EB00177-1B28-AF42-9789-3349D37A0553}"/>
              </a:ext>
            </a:extLst>
          </p:cNvPr>
          <p:cNvSpPr/>
          <p:nvPr/>
        </p:nvSpPr>
        <p:spPr>
          <a:xfrm>
            <a:off x="180749" y="1088976"/>
            <a:ext cx="11985851" cy="874101"/>
          </a:xfrm>
          <a:prstGeom prst="roundRect">
            <a:avLst/>
          </a:prstGeom>
          <a:solidFill>
            <a:srgbClr val="F05A28"/>
          </a:solidFill>
          <a:ln>
            <a:solidFill>
              <a:srgbClr val="F05A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57" dirty="0"/>
          </a:p>
        </p:txBody>
      </p:sp>
      <p:sp>
        <p:nvSpPr>
          <p:cNvPr id="22" name="TextBox 21"/>
          <p:cNvSpPr txBox="1"/>
          <p:nvPr/>
        </p:nvSpPr>
        <p:spPr>
          <a:xfrm>
            <a:off x="-84860" y="1132081"/>
            <a:ext cx="121329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82C8"/>
                </a:solidFill>
                <a:latin typeface="Muller Narrow ExtraBold" panose="00000900000000000000" pitchFamily="50" charset="-52"/>
              </a:rPr>
              <a:t>KPI</a:t>
            </a:r>
            <a:r>
              <a:rPr lang="ru-RU" sz="2800" b="1" dirty="0" smtClean="0">
                <a:solidFill>
                  <a:srgbClr val="0082C8"/>
                </a:solidFill>
                <a:latin typeface="Muller Narrow ExtraBold" panose="00000900000000000000" pitchFamily="50" charset="-52"/>
              </a:rPr>
              <a:t>:</a:t>
            </a:r>
            <a:r>
              <a:rPr lang="ru-RU" sz="2000" b="1" dirty="0" smtClean="0">
                <a:solidFill>
                  <a:srgbClr val="0082C8"/>
                </a:solidFill>
                <a:latin typeface="Muller Narrow ExtraBold" panose="00000900000000000000" pitchFamily="50" charset="-52"/>
              </a:rPr>
              <a:t> </a:t>
            </a:r>
            <a:r>
              <a:rPr lang="ru-RU" sz="2000" b="1" dirty="0">
                <a:solidFill>
                  <a:schemeClr val="bg1"/>
                </a:solidFill>
                <a:latin typeface="Muller Narrow Light" pitchFamily="50" charset="-52"/>
              </a:rPr>
              <a:t>СОЗДАНИЕ УСЛОВИЙ ДЛЯ «УДЕРЖАНИЯ» МОЛОДЕЖИ, ФОРМИРОВАНИЕ ЕДИНОЙ МОЛОДЕЖНОЙ КОМАНДЫ РЕГИОНА И УСЛОВИЙ ДЛЯ ЕЕ КОНКУРЕНТОСПОСОБНОСТИ</a:t>
            </a:r>
          </a:p>
        </p:txBody>
      </p:sp>
      <p:sp>
        <p:nvSpPr>
          <p:cNvPr id="23" name="Стрелка вправо 22"/>
          <p:cNvSpPr/>
          <p:nvPr/>
        </p:nvSpPr>
        <p:spPr>
          <a:xfrm rot="5400000">
            <a:off x="8957625" y="3337284"/>
            <a:ext cx="298674" cy="307144"/>
          </a:xfrm>
          <a:prstGeom prst="rightArrow">
            <a:avLst/>
          </a:prstGeom>
          <a:solidFill>
            <a:srgbClr val="F05A2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Выгнутая вверх стрелка 23"/>
          <p:cNvSpPr/>
          <p:nvPr/>
        </p:nvSpPr>
        <p:spPr>
          <a:xfrm rot="16200000">
            <a:off x="5029419" y="2257085"/>
            <a:ext cx="663880" cy="492649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Выгнутая вверх стрелка 24"/>
          <p:cNvSpPr/>
          <p:nvPr/>
        </p:nvSpPr>
        <p:spPr>
          <a:xfrm rot="5400000">
            <a:off x="5649078" y="2300046"/>
            <a:ext cx="660473" cy="443276"/>
          </a:xfrm>
          <a:prstGeom prst="curvedDownArrow">
            <a:avLst/>
          </a:prstGeom>
          <a:solidFill>
            <a:srgbClr val="F05A2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05A28"/>
              </a:solidFill>
            </a:endParaRPr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958AFC57-8390-A146-8D3D-80C7D72B2E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734" y="3636948"/>
            <a:ext cx="554201" cy="514615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7210904" y="3684840"/>
            <a:ext cx="43772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ПРОВЕДЕНИЕ КОНКУРСНОГО ОТБОРА ПО ПРЕДОСТАВЛЕНИЮ СУБСИДИЙ БЮДЖЕТАМ МУНИЦИПАЛЬНЫХ ОБРАЗОВАНИЙ НА ПРОВЕДЕНИЕ МЕРОПРИЯТИЙ ПО СОЗДАНИЮ ОТКРЫТЫХ ПРОСТРАНСТВ ДЛЯ ПОДДЕРЖКИ И РАЗВИТИЯ МОЛОДЕЖНЫХ ИНИЦИАТИВ</a:t>
            </a:r>
            <a:endParaRPr lang="ru-RU" sz="1600" b="1" dirty="0">
              <a:solidFill>
                <a:srgbClr val="0082C8"/>
              </a:solidFill>
              <a:latin typeface="Muller Narrow ExtraBold" panose="00000900000000000000" pitchFamily="50" charset="-52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081137" y="3490856"/>
            <a:ext cx="467653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05A28"/>
              </a:buClr>
            </a:pPr>
            <a:r>
              <a:rPr lang="ru-RU" sz="1400" b="1" dirty="0">
                <a:solidFill>
                  <a:srgbClr val="282828"/>
                </a:solidFill>
                <a:latin typeface="Muller Narrow Light" panose="00000400000000000000" pitchFamily="50" charset="-52"/>
              </a:rPr>
              <a:t>ПРОВЕДЕНИЕ </a:t>
            </a:r>
            <a:r>
              <a:rPr lang="en-US" sz="1400" b="1" dirty="0">
                <a:solidFill>
                  <a:srgbClr val="282828"/>
                </a:solidFill>
                <a:latin typeface="Muller Narrow Light" panose="00000400000000000000" pitchFamily="50" charset="-52"/>
              </a:rPr>
              <a:t>IV</a:t>
            </a:r>
            <a:r>
              <a:rPr lang="ru-RU" sz="1400" b="1" dirty="0">
                <a:solidFill>
                  <a:srgbClr val="282828"/>
                </a:solidFill>
                <a:latin typeface="Muller Narrow Light" panose="00000400000000000000" pitchFamily="50" charset="-52"/>
              </a:rPr>
              <a:t> ФОРУМА КОРЕННЫХ МАЛОЧИСЛЕННЫХ НАРОДОВ СЕВЕРА, СИБИРИ И ДАЛЬНЕГО ВОСТОКА РОССИЙСКОЙ ФЕДЕРАЦИИ «РОССИЙСКИЙ СЕВЕР»</a:t>
            </a:r>
            <a:endParaRPr lang="ru-RU" sz="1400" b="1" dirty="0">
              <a:solidFill>
                <a:srgbClr val="0082C8"/>
              </a:solidFill>
              <a:latin typeface="Muller Narrow ExtraBold" panose="00000900000000000000" pitchFamily="50" charset="-52"/>
            </a:endParaRPr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D7210061-F2C7-A740-8AB8-801686A2EA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734" y="4545158"/>
            <a:ext cx="529641" cy="472894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1091591" y="4279388"/>
            <a:ext cx="467127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282828"/>
                </a:solidFill>
                <a:latin typeface="Muller Narrow Light" panose="00000400000000000000" pitchFamily="50" charset="-52"/>
              </a:rPr>
              <a:t>ВЫПЛАТА ИМЕННЫХ СТИПЕНДИЙ ГУБЕРНАТОРА МУРМАНСКОЙ ОБЛАСТИ ОДАРЕННЫМ ДЕТЯМ И УЧАЩЕЙСЯ МОЛОДЕЖИ</a:t>
            </a:r>
            <a:endParaRPr lang="ru-RU" sz="1400" b="1" dirty="0">
              <a:solidFill>
                <a:srgbClr val="0082C8"/>
              </a:solidFill>
              <a:latin typeface="Muller Narrow ExtraBold" panose="00000900000000000000" pitchFamily="50" charset="-52"/>
            </a:endParaRPr>
          </a:p>
        </p:txBody>
      </p:sp>
      <p:sp>
        <p:nvSpPr>
          <p:cNvPr id="38" name="Овал 37"/>
          <p:cNvSpPr/>
          <p:nvPr/>
        </p:nvSpPr>
        <p:spPr>
          <a:xfrm>
            <a:off x="1570275" y="6237873"/>
            <a:ext cx="676563" cy="723310"/>
          </a:xfrm>
          <a:prstGeom prst="ellipse">
            <a:avLst/>
          </a:prstGeom>
          <a:solidFill>
            <a:srgbClr val="0082C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latin typeface="Muller Narrow ExtraBold" panose="00000900000000000000" pitchFamily="50" charset="-52"/>
              </a:rPr>
              <a:t>!</a:t>
            </a:r>
            <a:endParaRPr lang="ru-RU" sz="4000" dirty="0">
              <a:latin typeface="Muller Narrow ExtraBold" panose="00000900000000000000" pitchFamily="50" charset="-52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414474" y="6376934"/>
            <a:ext cx="7518399" cy="59152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05A28"/>
                </a:solidFill>
                <a:latin typeface="Muller Narrow ExtraBold" panose="00000900000000000000" pitchFamily="50" charset="-52"/>
              </a:rPr>
              <a:t>РИСКИ: </a:t>
            </a:r>
            <a:r>
              <a:rPr lang="ru-RU" b="1" dirty="0" smtClean="0">
                <a:solidFill>
                  <a:srgbClr val="282828"/>
                </a:solidFill>
                <a:latin typeface="Muller Narrow ExtraBold" panose="00000900000000000000" pitchFamily="50" charset="-52"/>
              </a:rPr>
              <a:t>ВЕРОЯТНОСТЬ ОТМЕНЫ МЕРОПРИЯТИЙ В СВЯЗИ С </a:t>
            </a:r>
            <a:r>
              <a:rPr lang="en-US" b="1" dirty="0" smtClean="0">
                <a:solidFill>
                  <a:srgbClr val="F05A28"/>
                </a:solidFill>
                <a:latin typeface="Muller Narrow ExtraBold" panose="00000900000000000000" pitchFamily="50" charset="-52"/>
              </a:rPr>
              <a:t>COVID-19</a:t>
            </a:r>
            <a:r>
              <a:rPr lang="ru-RU" b="1" dirty="0" smtClean="0">
                <a:solidFill>
                  <a:srgbClr val="F05A28"/>
                </a:solidFill>
                <a:latin typeface="Muller Narrow ExtraBold" panose="00000900000000000000" pitchFamily="50" charset="-52"/>
              </a:rPr>
              <a:t> </a:t>
            </a:r>
            <a:endParaRPr lang="ru-RU" b="1" dirty="0">
              <a:solidFill>
                <a:srgbClr val="F05A28"/>
              </a:solidFill>
              <a:latin typeface="Muller Narrow ExtraBold" panose="00000900000000000000" pitchFamily="50" charset="-52"/>
            </a:endParaRPr>
          </a:p>
        </p:txBody>
      </p:sp>
      <p:sp>
        <p:nvSpPr>
          <p:cNvPr id="39" name="Овал 38"/>
          <p:cNvSpPr/>
          <p:nvPr/>
        </p:nvSpPr>
        <p:spPr>
          <a:xfrm>
            <a:off x="10129538" y="6170765"/>
            <a:ext cx="676563" cy="723310"/>
          </a:xfrm>
          <a:prstGeom prst="ellipse">
            <a:avLst/>
          </a:prstGeom>
          <a:solidFill>
            <a:srgbClr val="0082C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latin typeface="Muller Narrow ExtraBold" panose="00000900000000000000" pitchFamily="50" charset="-52"/>
              </a:rPr>
              <a:t>!</a:t>
            </a:r>
            <a:endParaRPr lang="ru-RU" sz="4000" dirty="0">
              <a:latin typeface="Muller Narrow ExtraBold" panose="00000900000000000000" pitchFamily="50" charset="-52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091591" y="5068322"/>
            <a:ext cx="467127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Muller Narrow Light" pitchFamily="50" charset="-52"/>
              </a:rPr>
              <a:t>ПРЕДОСТАВЛЕНИЕ ГРАНТОВ И СУБСИДИЙ МОЛОДЕЖНЫМ И ДЕТСКИМ ОБЩЕСТВЕННЫМ ОБЪЕДИНЕНИЯМ МУРМАНСКОЙ ОБЛАСТИ И ФИЗИЧЕСКИМ ЛИЦАМ НА РЕАЛИЗАЦИЮ СОЦИАЛЬНО ЗНАЧИМЫХ ПРОЕКТОВ И ПРОГРАММ </a:t>
            </a:r>
            <a:endParaRPr lang="ru-RU" sz="1400" b="1" dirty="0">
              <a:latin typeface="Muller Narrow Light" pitchFamily="50" charset="-52"/>
            </a:endParaRPr>
          </a:p>
        </p:txBody>
      </p:sp>
      <p:pic>
        <p:nvPicPr>
          <p:cNvPr id="41" name="Рисунок 40">
            <a:extLst>
              <a:ext uri="{FF2B5EF4-FFF2-40B4-BE49-F238E27FC236}">
                <a16:creationId xmlns:a16="http://schemas.microsoft.com/office/drawing/2014/main" xmlns="" id="{51E9584A-2449-4742-9CD8-B05CD5841A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734" y="5615800"/>
            <a:ext cx="444121" cy="453689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2774" y="3730230"/>
            <a:ext cx="509703" cy="509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911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63A5BFE0-E91D-0D46-B321-6319175DD0AB}"/>
              </a:ext>
            </a:extLst>
          </p:cNvPr>
          <p:cNvSpPr/>
          <p:nvPr/>
        </p:nvSpPr>
        <p:spPr>
          <a:xfrm>
            <a:off x="55210" y="791851"/>
            <a:ext cx="12236928" cy="5880845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199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8C567C77-E1F5-B046-BA27-CDE1EB8EB7EF}"/>
              </a:ext>
            </a:extLst>
          </p:cNvPr>
          <p:cNvSpPr/>
          <p:nvPr/>
        </p:nvSpPr>
        <p:spPr>
          <a:xfrm>
            <a:off x="245197" y="219640"/>
            <a:ext cx="105609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latin typeface="Muller Narrow Light" pitchFamily="2" charset="0"/>
              </a:rPr>
              <a:t>ПРИОРИТЕТНЫЕ НАПРАВЛЕНИЯ РАЗВИТИЯ МОЛОДЕЖНОЙ ПОЛИТИКИ в 2020 ГОДУ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2FE6FD12-5204-F849-AE42-68998B3143B2}"/>
              </a:ext>
            </a:extLst>
          </p:cNvPr>
          <p:cNvSpPr/>
          <p:nvPr/>
        </p:nvSpPr>
        <p:spPr>
          <a:xfrm>
            <a:off x="406099" y="1034580"/>
            <a:ext cx="184731" cy="6154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3399" b="1" dirty="0">
              <a:solidFill>
                <a:srgbClr val="0082C8"/>
              </a:solidFill>
              <a:latin typeface="Muller Narrow ExtraBold" pitchFamily="2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68D8E1A3-B80A-274C-9B65-C3746CA77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t>13</a:t>
            </a:fld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752600" y="2153212"/>
            <a:ext cx="8619067" cy="56679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000" b="1" dirty="0">
                <a:solidFill>
                  <a:srgbClr val="0082C8"/>
                </a:solidFill>
                <a:latin typeface="Muller Narrow Light" pitchFamily="50" charset="-52"/>
              </a:rPr>
              <a:t>РЕАЛИЗАЦИЯ РЕГИОНАЛЬНОГО ПРОЕКТА «СОЦИАЛЬНАЯ АКТИВНОСТЬ»</a:t>
            </a:r>
          </a:p>
        </p:txBody>
      </p:sp>
      <p:sp>
        <p:nvSpPr>
          <p:cNvPr id="17" name="Скругленный прямоугольник 16">
            <a:extLst>
              <a:ext uri="{FF2B5EF4-FFF2-40B4-BE49-F238E27FC236}">
                <a16:creationId xmlns:a16="http://schemas.microsoft.com/office/drawing/2014/main" xmlns="" id="{6EB00177-1B28-AF42-9789-3349D37A0553}"/>
              </a:ext>
            </a:extLst>
          </p:cNvPr>
          <p:cNvSpPr/>
          <p:nvPr/>
        </p:nvSpPr>
        <p:spPr>
          <a:xfrm>
            <a:off x="180749" y="1109226"/>
            <a:ext cx="11985851" cy="832092"/>
          </a:xfrm>
          <a:prstGeom prst="roundRect">
            <a:avLst/>
          </a:prstGeom>
          <a:solidFill>
            <a:srgbClr val="F05A28"/>
          </a:solidFill>
          <a:ln>
            <a:solidFill>
              <a:srgbClr val="F05A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57" dirty="0"/>
          </a:p>
        </p:txBody>
      </p:sp>
      <p:sp>
        <p:nvSpPr>
          <p:cNvPr id="22" name="TextBox 21"/>
          <p:cNvSpPr txBox="1"/>
          <p:nvPr/>
        </p:nvSpPr>
        <p:spPr>
          <a:xfrm>
            <a:off x="0" y="1055316"/>
            <a:ext cx="120565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82C8"/>
                </a:solidFill>
                <a:latin typeface="Muller Narrow ExtraBold" panose="00000900000000000000" pitchFamily="50" charset="-52"/>
              </a:rPr>
              <a:t>     </a:t>
            </a:r>
            <a:r>
              <a:rPr lang="en-US" sz="2800" b="1" dirty="0" smtClean="0">
                <a:solidFill>
                  <a:srgbClr val="0082C8"/>
                </a:solidFill>
                <a:latin typeface="Muller Narrow ExtraBold" panose="00000900000000000000" pitchFamily="50" charset="-52"/>
              </a:rPr>
              <a:t>KPI</a:t>
            </a:r>
            <a:r>
              <a:rPr lang="ru-RU" sz="2800" b="1" dirty="0" smtClean="0">
                <a:solidFill>
                  <a:srgbClr val="0082C8"/>
                </a:solidFill>
                <a:latin typeface="Muller Narrow ExtraBold" panose="00000900000000000000" pitchFamily="50" charset="-52"/>
              </a:rPr>
              <a:t>: </a:t>
            </a:r>
            <a:r>
              <a:rPr lang="ru-RU" sz="2000" b="1" dirty="0" smtClean="0">
                <a:solidFill>
                  <a:schemeClr val="bg1"/>
                </a:solidFill>
                <a:latin typeface="Muller Narrow Light" pitchFamily="50" charset="-52"/>
              </a:rPr>
              <a:t>СОЗДАНИЕ УСЛОВИЙ ДЛЯ РАЗВИТИЯ НАСТАВНИЧЕСТВА, ПОДДЕРЖКИ ОБЩЕСТВЕННЫХ ИНИЦИАТИВ И ПРОЕКТОВ, В ТОМ ЧИСЛЕ В СФЕРЕ ДОБРОВОЛЬЧЕСТВА (ВОЛОНТЕРСТВА)</a:t>
            </a:r>
            <a:endParaRPr lang="ru-RU" sz="2000" b="1" dirty="0">
              <a:solidFill>
                <a:schemeClr val="bg1"/>
              </a:solidFill>
              <a:latin typeface="Muller Narrow Light" pitchFamily="50" charset="-52"/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920477" y="3520651"/>
            <a:ext cx="3770056" cy="157507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Muller Narrow ExtraBold" pitchFamily="50" charset="-52"/>
              </a:rPr>
              <a:t>Проведение мероприятий, направленных на развитие добровольчества в Мурманской области</a:t>
            </a: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7865287" y="3517833"/>
            <a:ext cx="3770055" cy="1577887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Muller Narrow ExtraBold" panose="00000900000000000000" pitchFamily="50" charset="-52"/>
              </a:rPr>
              <a:t>Участие делегаций Мурманской области в Форуме молодых деятелей культуры и искусства «Таврида»</a:t>
            </a:r>
            <a:endParaRPr lang="ru-RU" dirty="0">
              <a:latin typeface="Muller Narrow ExtraBold" panose="00000900000000000000" pitchFamily="50" charset="-52"/>
            </a:endParaRPr>
          </a:p>
        </p:txBody>
      </p:sp>
      <p:pic>
        <p:nvPicPr>
          <p:cNvPr id="1027" name="Picture 3" descr="C:\Users\dsmaksimova\Desktop\соцактивность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9267" y="3520651"/>
            <a:ext cx="1791290" cy="1575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684EE358-A5BC-C642-BA57-519CA0A2AE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207" y="3932462"/>
            <a:ext cx="602514" cy="751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069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/>
            </a:extLst>
          </p:cNvPr>
          <p:cNvSpPr/>
          <p:nvPr/>
        </p:nvSpPr>
        <p:spPr>
          <a:xfrm>
            <a:off x="12228" y="378434"/>
            <a:ext cx="12236450" cy="6313673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199" dirty="0"/>
          </a:p>
        </p:txBody>
      </p:sp>
      <p:sp>
        <p:nvSpPr>
          <p:cNvPr id="2055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10082045" y="6999263"/>
            <a:ext cx="2166633" cy="181944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5FC6EA9-0C90-458B-AA00-894FE4ED6352}" type="slidenum">
              <a:rPr lang="ru-RU" sz="1200" smtClean="0">
                <a:solidFill>
                  <a:schemeClr val="bg1">
                    <a:lumMod val="50000"/>
                  </a:schemeClr>
                </a:solidFill>
                <a:latin typeface="Muller Narrow Light" pitchFamily="50" charset="-5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ru-RU" sz="1200" dirty="0" smtClean="0">
              <a:solidFill>
                <a:schemeClr val="bg1">
                  <a:lumMod val="50000"/>
                </a:schemeClr>
              </a:solidFill>
              <a:latin typeface="Muller Narrow Light" pitchFamily="50" charset="-52"/>
            </a:endParaRPr>
          </a:p>
        </p:txBody>
      </p:sp>
      <p:sp>
        <p:nvSpPr>
          <p:cNvPr id="38" name="Скругленный прямоугольник 37">
            <a:extLst>
              <a:ext uri="{FF2B5EF4-FFF2-40B4-BE49-F238E27FC236}"/>
            </a:extLst>
          </p:cNvPr>
          <p:cNvSpPr/>
          <p:nvPr/>
        </p:nvSpPr>
        <p:spPr>
          <a:xfrm>
            <a:off x="3336122" y="1345190"/>
            <a:ext cx="5560992" cy="1082540"/>
          </a:xfrm>
          <a:prstGeom prst="roundRect">
            <a:avLst/>
          </a:prstGeom>
          <a:solidFill>
            <a:schemeClr val="bg1"/>
          </a:solidFill>
          <a:ln w="3175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228600" defTabSz="917575">
              <a:defRPr/>
            </a:pPr>
            <a:endParaRPr lang="ru-RU" sz="1400" cap="all" dirty="0">
              <a:solidFill>
                <a:schemeClr val="tx1"/>
              </a:solidFill>
              <a:latin typeface="Muller Narrow Light" pitchFamily="50" charset="-52"/>
            </a:endParaRPr>
          </a:p>
        </p:txBody>
      </p:sp>
      <p:sp>
        <p:nvSpPr>
          <p:cNvPr id="39" name="Скругленный прямоугольник 38">
            <a:extLst>
              <a:ext uri="{FF2B5EF4-FFF2-40B4-BE49-F238E27FC236}"/>
            </a:extLst>
          </p:cNvPr>
          <p:cNvSpPr/>
          <p:nvPr/>
        </p:nvSpPr>
        <p:spPr>
          <a:xfrm>
            <a:off x="3363791" y="5031599"/>
            <a:ext cx="5533324" cy="770264"/>
          </a:xfrm>
          <a:prstGeom prst="roundRect">
            <a:avLst/>
          </a:prstGeom>
          <a:solidFill>
            <a:schemeClr val="bg1"/>
          </a:solidFill>
          <a:ln w="3175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400" dirty="0"/>
              <a:t>Проведен региональный конкурс "Доброволец Года" </a:t>
            </a:r>
            <a:endParaRPr lang="ru-RU" sz="1400" dirty="0">
              <a:latin typeface="Muller Narrow Light" panose="00000400000000000000" pitchFamily="50" charset="-52"/>
            </a:endParaRPr>
          </a:p>
        </p:txBody>
      </p:sp>
      <p:sp>
        <p:nvSpPr>
          <p:cNvPr id="41" name="Прямоугольник 36"/>
          <p:cNvSpPr>
            <a:spLocks noChangeArrowheads="1"/>
          </p:cNvSpPr>
          <p:nvPr/>
        </p:nvSpPr>
        <p:spPr bwMode="auto">
          <a:xfrm>
            <a:off x="204144" y="0"/>
            <a:ext cx="115093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dirty="0" smtClean="0">
                <a:solidFill>
                  <a:prstClr val="black"/>
                </a:solidFill>
                <a:latin typeface="Muller Narrow Light" pitchFamily="2" charset="0"/>
              </a:rPr>
              <a:t>О КЛЮЧЕВЫХ РЕЗУЛЬТАТАХ МИНИСТЕРСТВА НА 01.07.2020</a:t>
            </a:r>
            <a:endParaRPr lang="ru-RU" sz="2400" dirty="0">
              <a:latin typeface="Muller Narrow Light" pitchFamily="2" charset="0"/>
            </a:endParaRPr>
          </a:p>
        </p:txBody>
      </p:sp>
      <p:sp>
        <p:nvSpPr>
          <p:cNvPr id="61" name="Скругленный прямоугольник 60">
            <a:extLst>
              <a:ext uri="{FF2B5EF4-FFF2-40B4-BE49-F238E27FC236}"/>
            </a:extLst>
          </p:cNvPr>
          <p:cNvSpPr/>
          <p:nvPr/>
        </p:nvSpPr>
        <p:spPr>
          <a:xfrm>
            <a:off x="3363790" y="3043108"/>
            <a:ext cx="5533324" cy="1569660"/>
          </a:xfrm>
          <a:prstGeom prst="roundRect">
            <a:avLst/>
          </a:prstGeom>
          <a:solidFill>
            <a:schemeClr val="bg1"/>
          </a:solidFill>
          <a:ln w="3175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228600" defTabSz="917575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cap="all" dirty="0">
              <a:solidFill>
                <a:schemeClr val="tx1"/>
              </a:solidFill>
              <a:latin typeface="Muller Narrow Light" pitchFamily="50" charset="-52"/>
            </a:endParaRPr>
          </a:p>
        </p:txBody>
      </p:sp>
      <p:pic>
        <p:nvPicPr>
          <p:cNvPr id="66" name="Рисунок 65">
            <a:extLst>
              <a:ext uri="{FF2B5EF4-FFF2-40B4-BE49-F238E27FC236}">
                <a16:creationId xmlns:a16="http://schemas.microsoft.com/office/drawing/2014/main" xmlns="" id="{EFDE95CD-166D-A24C-A441-561B8974E2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4009" y="5228461"/>
            <a:ext cx="478876" cy="49597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571945" y="1532517"/>
            <a:ext cx="50893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Muller Narrow Light" panose="00000400000000000000" pitchFamily="50" charset="-52"/>
              </a:rPr>
              <a:t>ФУНКЦИОНИРОВАНИЕ МОЛОДЕЖНОГО ПОРТАЛА «4ЕРДАК</a:t>
            </a:r>
            <a:r>
              <a:rPr lang="ru-RU" dirty="0" smtClean="0">
                <a:latin typeface="Muller Narrow Light" panose="00000400000000000000" pitchFamily="50" charset="-52"/>
              </a:rPr>
              <a:t>»</a:t>
            </a:r>
            <a:endParaRPr lang="ru-RU" dirty="0">
              <a:latin typeface="Muller Narrow Light" panose="00000400000000000000" pitchFamily="50" charset="-5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58817" y="3043108"/>
            <a:ext cx="53432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ОБЪЯВЛЕН КОНКУРС ДЛЯ МОЛОДЕЖНЫХ И ДЕТСКИХ ОБЩЕСТВЕННЫХ ОБЪЕДИНЕНИЙ МУРМАНСКОЙ ОБЛАСТИ И ФИЗИЧЕСКИХ ЛИЦ НА СОИСКАНИЕ ГРАНТОВ В ФОРМЕ СУБСИДИЙ ИЗ ОБЛАСТНОГО БЮДЖЕТА НА РЕАЛИЗАЦИЮ МОЛОДЕЖНЫХ СОЦИАЛЬНО-ЗНАЧИМЫХ ПРОЕКТОВ И ПРОГРАММ.</a:t>
            </a:r>
            <a:endParaRPr lang="ru-RU" sz="1600" dirty="0">
              <a:latin typeface="Muller Narrow Light" panose="00000400000000000000" pitchFamily="50" charset="-52"/>
            </a:endParaRPr>
          </a:p>
        </p:txBody>
      </p:sp>
      <p:pic>
        <p:nvPicPr>
          <p:cNvPr id="47" name="Рисунок 46">
            <a:extLst>
              <a:ext uri="{FF2B5EF4-FFF2-40B4-BE49-F238E27FC236}">
                <a16:creationId xmlns:a16="http://schemas.microsoft.com/office/drawing/2014/main" xmlns="" id="{34BC5B61-EAAA-7845-89A4-47DF752B80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2830" y="1701794"/>
            <a:ext cx="470055" cy="470055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xmlns="" id="{34BC5B61-EAAA-7845-89A4-47DF752B80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1695" y="3387146"/>
            <a:ext cx="471190" cy="471190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3849664" y="5093565"/>
            <a:ext cx="45615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ПРОВЕДЕН РЕГИОНАЛЬНЫЙ КОНКУРС "ДОБРОВОЛЕЦ ГОДА" </a:t>
            </a:r>
            <a:endParaRPr lang="ru-RU" dirty="0">
              <a:latin typeface="Muller Narrow Light" panose="00000400000000000000" pitchFamily="50" charset="-52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16541" y="582706"/>
            <a:ext cx="841422" cy="5837748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142705" y="691074"/>
            <a:ext cx="738664" cy="554915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Muller Narrow ExtraBold" panose="00000900000000000000" pitchFamily="50" charset="-52"/>
              </a:rPr>
              <a:t>ГП «ГОСУДАРСТВЕННОЕ УПРАВЛЕНИЕ И ГРАЖДАНСКОЕ ОБЩЕСТВО»</a:t>
            </a:r>
          </a:p>
        </p:txBody>
      </p:sp>
    </p:spTree>
    <p:extLst>
      <p:ext uri="{BB962C8B-B14F-4D97-AF65-F5344CB8AC3E}">
        <p14:creationId xmlns:p14="http://schemas.microsoft.com/office/powerpoint/2010/main" val="929687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63A5BFE0-E91D-0D46-B321-6319175DD0AB}"/>
              </a:ext>
            </a:extLst>
          </p:cNvPr>
          <p:cNvSpPr/>
          <p:nvPr/>
        </p:nvSpPr>
        <p:spPr>
          <a:xfrm>
            <a:off x="-1284" y="538219"/>
            <a:ext cx="12236928" cy="6163759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199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8C567C77-E1F5-B046-BA27-CDE1EB8EB7EF}"/>
              </a:ext>
            </a:extLst>
          </p:cNvPr>
          <p:cNvSpPr/>
          <p:nvPr/>
        </p:nvSpPr>
        <p:spPr>
          <a:xfrm>
            <a:off x="203133" y="35733"/>
            <a:ext cx="112149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Muller Narrow Light" pitchFamily="2" charset="0"/>
              </a:rPr>
              <a:t>О ВЫПОЛНЕНИИ ЦЕЛЕВЫХ ПОКАЗАТЕЛЕЙ ГОСУДАРСТВЕННОЙ ПРОГРАММЫ В 2019 ГОДУ*</a:t>
            </a:r>
            <a:endParaRPr lang="ru-RU" sz="2400" dirty="0">
              <a:latin typeface="Muller Narrow Light" pitchFamily="2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68D8E1A3-B80A-274C-9B65-C3746CA77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t>15</a:t>
            </a:fld>
            <a:endParaRPr lang="ru-RU" dirty="0"/>
          </a:p>
        </p:txBody>
      </p:sp>
      <p:grpSp>
        <p:nvGrpSpPr>
          <p:cNvPr id="10" name="Группа 9"/>
          <p:cNvGrpSpPr/>
          <p:nvPr/>
        </p:nvGrpSpPr>
        <p:grpSpPr>
          <a:xfrm>
            <a:off x="816296" y="1545962"/>
            <a:ext cx="10601767" cy="5236596"/>
            <a:chOff x="308266" y="2075736"/>
            <a:chExt cx="7883622" cy="6062111"/>
          </a:xfrm>
        </p:grpSpPr>
        <p:grpSp>
          <p:nvGrpSpPr>
            <p:cNvPr id="40" name="Группа 39"/>
            <p:cNvGrpSpPr/>
            <p:nvPr/>
          </p:nvGrpSpPr>
          <p:grpSpPr>
            <a:xfrm>
              <a:off x="308266" y="2075736"/>
              <a:ext cx="7883622" cy="6062111"/>
              <a:chOff x="2979659" y="2313574"/>
              <a:chExt cx="7457474" cy="6062111"/>
            </a:xfrm>
          </p:grpSpPr>
          <p:sp>
            <p:nvSpPr>
              <p:cNvPr id="75" name="Скругленный прямоугольник 74"/>
              <p:cNvSpPr/>
              <p:nvPr/>
            </p:nvSpPr>
            <p:spPr>
              <a:xfrm>
                <a:off x="2979659" y="2313574"/>
                <a:ext cx="7457474" cy="6062111"/>
              </a:xfrm>
              <a:prstGeom prst="roundRect">
                <a:avLst>
                  <a:gd name="adj" fmla="val 2528"/>
                </a:avLst>
              </a:prstGeom>
              <a:solidFill>
                <a:schemeClr val="bg1"/>
              </a:solidFill>
              <a:ln w="1905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76" name="TextBox 75"/>
              <p:cNvSpPr txBox="1"/>
              <p:nvPr/>
            </p:nvSpPr>
            <p:spPr>
              <a:xfrm>
                <a:off x="7624090" y="3143748"/>
                <a:ext cx="1172329" cy="3562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400" dirty="0" smtClean="0">
                    <a:latin typeface="Muller Narrow ExtraBold" pitchFamily="50" charset="-52"/>
                  </a:rPr>
                  <a:t>29</a:t>
                </a:r>
                <a:endParaRPr lang="ru-RU" sz="1400" dirty="0">
                  <a:latin typeface="Muller Narrow ExtraBold" pitchFamily="50" charset="-52"/>
                </a:endParaRPr>
              </a:p>
            </p:txBody>
          </p:sp>
          <p:sp>
            <p:nvSpPr>
              <p:cNvPr id="85" name="TextBox 84"/>
              <p:cNvSpPr txBox="1"/>
              <p:nvPr/>
            </p:nvSpPr>
            <p:spPr>
              <a:xfrm>
                <a:off x="3452927" y="3771633"/>
                <a:ext cx="3332517" cy="320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ru-RU" sz="1200" b="1" dirty="0">
                  <a:solidFill>
                    <a:schemeClr val="accent6"/>
                  </a:solidFill>
                  <a:latin typeface="Muller Narrow Light" pitchFamily="50" charset="-52"/>
                </a:endParaRPr>
              </a:p>
            </p:txBody>
          </p:sp>
          <p:sp>
            <p:nvSpPr>
              <p:cNvPr id="86" name="TextBox 85"/>
              <p:cNvSpPr txBox="1"/>
              <p:nvPr/>
            </p:nvSpPr>
            <p:spPr>
              <a:xfrm>
                <a:off x="3456621" y="2999322"/>
                <a:ext cx="3258474" cy="320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ru-RU" sz="1200" b="1" dirty="0">
                  <a:solidFill>
                    <a:schemeClr val="accent5"/>
                  </a:solidFill>
                  <a:latin typeface="Muller Narrow Light" pitchFamily="50" charset="-52"/>
                </a:endParaRPr>
              </a:p>
            </p:txBody>
          </p:sp>
          <p:sp>
            <p:nvSpPr>
              <p:cNvPr id="89" name="TextBox 88"/>
              <p:cNvSpPr txBox="1"/>
              <p:nvPr/>
            </p:nvSpPr>
            <p:spPr>
              <a:xfrm>
                <a:off x="7561812" y="4298124"/>
                <a:ext cx="1319322" cy="3562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400" dirty="0" smtClean="0">
                    <a:latin typeface="Muller Narrow ExtraBold" pitchFamily="50" charset="-52"/>
                  </a:rPr>
                  <a:t>14</a:t>
                </a:r>
                <a:endParaRPr lang="ru-RU" sz="1400" dirty="0">
                  <a:latin typeface="Muller Narrow ExtraBold" pitchFamily="50" charset="-52"/>
                </a:endParaRPr>
              </a:p>
            </p:txBody>
          </p:sp>
          <p:sp>
            <p:nvSpPr>
              <p:cNvPr id="90" name="Прямоугольник 89"/>
              <p:cNvSpPr/>
              <p:nvPr/>
            </p:nvSpPr>
            <p:spPr>
              <a:xfrm>
                <a:off x="3757800" y="2532994"/>
                <a:ext cx="1276012" cy="4631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2000" b="1" dirty="0" smtClean="0">
                    <a:solidFill>
                      <a:schemeClr val="accent3"/>
                    </a:solidFill>
                    <a:latin typeface="Muller Narrow ExtraBold" pitchFamily="50" charset="-52"/>
                  </a:rPr>
                  <a:t>Наименование</a:t>
                </a:r>
                <a:endParaRPr lang="ru-RU" sz="2000" b="1" dirty="0">
                  <a:solidFill>
                    <a:schemeClr val="accent3"/>
                  </a:solidFill>
                  <a:latin typeface="Muller Narrow ExtraBold" pitchFamily="50" charset="-52"/>
                </a:endParaRPr>
              </a:p>
            </p:txBody>
          </p:sp>
          <p:cxnSp>
            <p:nvCxnSpPr>
              <p:cNvPr id="100" name="Прямая соединительная линия 99"/>
              <p:cNvCxnSpPr/>
              <p:nvPr/>
            </p:nvCxnSpPr>
            <p:spPr>
              <a:xfrm>
                <a:off x="3171250" y="4199178"/>
                <a:ext cx="7148734" cy="11630"/>
              </a:xfrm>
              <a:prstGeom prst="line">
                <a:avLst/>
              </a:prstGeom>
              <a:ln w="19050">
                <a:solidFill>
                  <a:schemeClr val="accent3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Прямая соединительная линия 100"/>
              <p:cNvCxnSpPr/>
              <p:nvPr/>
            </p:nvCxnSpPr>
            <p:spPr>
              <a:xfrm>
                <a:off x="3219024" y="4919941"/>
                <a:ext cx="7148329" cy="0"/>
              </a:xfrm>
              <a:prstGeom prst="line">
                <a:avLst/>
              </a:prstGeom>
              <a:ln w="19050">
                <a:solidFill>
                  <a:schemeClr val="accent3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54" name="Рисунок 53">
              <a:extLst>
                <a:ext uri="{FF2B5EF4-FFF2-40B4-BE49-F238E27FC236}">
                  <a16:creationId xmlns:a16="http://schemas.microsoft.com/office/drawing/2014/main" xmlns="" id="{D7210061-F2C7-A740-8AB8-801686A2EAE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0065" y="2880535"/>
              <a:ext cx="355600" cy="317499"/>
            </a:xfrm>
            <a:prstGeom prst="rect">
              <a:avLst/>
            </a:prstGeom>
          </p:spPr>
        </p:pic>
        <p:pic>
          <p:nvPicPr>
            <p:cNvPr id="57" name="Рисунок 56">
              <a:extLst>
                <a:ext uri="{FF2B5EF4-FFF2-40B4-BE49-F238E27FC236}">
                  <a16:creationId xmlns:a16="http://schemas.microsoft.com/office/drawing/2014/main" xmlns="" id="{B981C3AE-0D68-2849-9510-C16D4079645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5940" y="4099084"/>
              <a:ext cx="355600" cy="317499"/>
            </a:xfrm>
            <a:prstGeom prst="rect">
              <a:avLst/>
            </a:prstGeom>
          </p:spPr>
        </p:pic>
      </p:grpSp>
      <p:sp>
        <p:nvSpPr>
          <p:cNvPr id="102" name="Прямоугольник 101"/>
          <p:cNvSpPr/>
          <p:nvPr/>
        </p:nvSpPr>
        <p:spPr>
          <a:xfrm>
            <a:off x="3568399" y="4917387"/>
            <a:ext cx="67197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Muller Narrow ExtraBold" pitchFamily="50" charset="-52"/>
              </a:rPr>
              <a:t>903,9</a:t>
            </a:r>
            <a:endParaRPr lang="ru-RU" sz="1600" dirty="0">
              <a:solidFill>
                <a:schemeClr val="bg1"/>
              </a:solidFill>
              <a:latin typeface="Muller Narrow Light" pitchFamily="50" charset="-52"/>
            </a:endParaRPr>
          </a:p>
        </p:txBody>
      </p:sp>
      <p:sp>
        <p:nvSpPr>
          <p:cNvPr id="123" name="Прямоугольник 122"/>
          <p:cNvSpPr/>
          <p:nvPr/>
        </p:nvSpPr>
        <p:spPr>
          <a:xfrm>
            <a:off x="7479816" y="4065583"/>
            <a:ext cx="67518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Muller Narrow ExtraBold" pitchFamily="50" charset="-52"/>
              </a:rPr>
              <a:t>1 63,8</a:t>
            </a:r>
            <a:endParaRPr lang="ru-RU" sz="1600" dirty="0">
              <a:solidFill>
                <a:schemeClr val="bg1"/>
              </a:solidFill>
              <a:latin typeface="Muller Narrow Light" pitchFamily="50" charset="-52"/>
            </a:endParaRPr>
          </a:p>
        </p:txBody>
      </p:sp>
      <p:sp>
        <p:nvSpPr>
          <p:cNvPr id="124" name="Прямоугольник 123"/>
          <p:cNvSpPr/>
          <p:nvPr/>
        </p:nvSpPr>
        <p:spPr>
          <a:xfrm>
            <a:off x="7612994" y="4901729"/>
            <a:ext cx="44435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Muller Narrow ExtraBold" pitchFamily="50" charset="-52"/>
              </a:rPr>
              <a:t>6,5</a:t>
            </a:r>
            <a:endParaRPr lang="ru-RU" sz="1600" dirty="0">
              <a:solidFill>
                <a:schemeClr val="bg1"/>
              </a:solidFill>
              <a:latin typeface="Muller Narrow Light" pitchFamily="50" charset="-52"/>
            </a:endParaRPr>
          </a:p>
        </p:txBody>
      </p:sp>
      <p:grpSp>
        <p:nvGrpSpPr>
          <p:cNvPr id="58" name="Группа 57"/>
          <p:cNvGrpSpPr/>
          <p:nvPr/>
        </p:nvGrpSpPr>
        <p:grpSpPr>
          <a:xfrm>
            <a:off x="6567904" y="834948"/>
            <a:ext cx="4670471" cy="597477"/>
            <a:chOff x="2603046" y="7079219"/>
            <a:chExt cx="4226637" cy="597477"/>
          </a:xfrm>
        </p:grpSpPr>
        <p:sp>
          <p:nvSpPr>
            <p:cNvPr id="60" name="Прямоугольник 59"/>
            <p:cNvSpPr/>
            <p:nvPr/>
          </p:nvSpPr>
          <p:spPr>
            <a:xfrm>
              <a:off x="2603046" y="7093886"/>
              <a:ext cx="736388" cy="369332"/>
            </a:xfrm>
            <a:prstGeom prst="rect">
              <a:avLst/>
            </a:prstGeom>
            <a:solidFill>
              <a:srgbClr val="0082C8"/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ru-RU" dirty="0">
                  <a:solidFill>
                    <a:schemeClr val="bg1"/>
                  </a:solidFill>
                  <a:latin typeface="Muller Narrow ExtraBold" pitchFamily="50" charset="-52"/>
                </a:rPr>
                <a:t>2014</a:t>
              </a:r>
            </a:p>
          </p:txBody>
        </p:sp>
        <p:sp>
          <p:nvSpPr>
            <p:cNvPr id="61" name="Прямоугольник 60"/>
            <p:cNvSpPr/>
            <p:nvPr/>
          </p:nvSpPr>
          <p:spPr>
            <a:xfrm>
              <a:off x="3197102" y="7297336"/>
              <a:ext cx="736389" cy="369332"/>
            </a:xfrm>
            <a:prstGeom prst="rect">
              <a:avLst/>
            </a:prstGeom>
            <a:solidFill>
              <a:srgbClr val="0082C8"/>
            </a:solidFill>
            <a:ln>
              <a:solidFill>
                <a:srgbClr val="0082C8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ru-RU" dirty="0">
                  <a:solidFill>
                    <a:schemeClr val="bg1"/>
                  </a:solidFill>
                  <a:latin typeface="Muller Narrow ExtraBold" pitchFamily="50" charset="-52"/>
                </a:rPr>
                <a:t>2015</a:t>
              </a:r>
            </a:p>
          </p:txBody>
        </p:sp>
        <p:sp>
          <p:nvSpPr>
            <p:cNvPr id="63" name="Прямоугольник 62"/>
            <p:cNvSpPr/>
            <p:nvPr/>
          </p:nvSpPr>
          <p:spPr>
            <a:xfrm>
              <a:off x="3793975" y="7082594"/>
              <a:ext cx="736389" cy="369332"/>
            </a:xfrm>
            <a:prstGeom prst="rect">
              <a:avLst/>
            </a:prstGeom>
            <a:solidFill>
              <a:srgbClr val="0082C8"/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ru-RU" dirty="0">
                  <a:solidFill>
                    <a:schemeClr val="bg1"/>
                  </a:solidFill>
                  <a:latin typeface="Muller Narrow ExtraBold" pitchFamily="50" charset="-52"/>
                </a:rPr>
                <a:t>2016</a:t>
              </a:r>
            </a:p>
          </p:txBody>
        </p:sp>
        <p:sp>
          <p:nvSpPr>
            <p:cNvPr id="67" name="Прямоугольник 66"/>
            <p:cNvSpPr/>
            <p:nvPr/>
          </p:nvSpPr>
          <p:spPr>
            <a:xfrm>
              <a:off x="4354382" y="7297337"/>
              <a:ext cx="736389" cy="369332"/>
            </a:xfrm>
            <a:prstGeom prst="rect">
              <a:avLst/>
            </a:prstGeom>
            <a:solidFill>
              <a:srgbClr val="0082C8"/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ru-RU" dirty="0">
                  <a:solidFill>
                    <a:schemeClr val="bg1"/>
                  </a:solidFill>
                  <a:latin typeface="Muller Narrow ExtraBold" pitchFamily="50" charset="-52"/>
                </a:rPr>
                <a:t>2017</a:t>
              </a:r>
            </a:p>
          </p:txBody>
        </p:sp>
        <p:sp>
          <p:nvSpPr>
            <p:cNvPr id="68" name="Прямоугольник 67"/>
            <p:cNvSpPr/>
            <p:nvPr/>
          </p:nvSpPr>
          <p:spPr>
            <a:xfrm>
              <a:off x="4937375" y="7082593"/>
              <a:ext cx="736389" cy="369332"/>
            </a:xfrm>
            <a:prstGeom prst="rect">
              <a:avLst/>
            </a:prstGeom>
            <a:solidFill>
              <a:srgbClr val="0082C8"/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ru-RU" dirty="0">
                  <a:solidFill>
                    <a:schemeClr val="bg1"/>
                  </a:solidFill>
                  <a:latin typeface="Muller Narrow ExtraBold" pitchFamily="50" charset="-52"/>
                </a:rPr>
                <a:t>2018</a:t>
              </a:r>
            </a:p>
          </p:txBody>
        </p:sp>
        <p:sp>
          <p:nvSpPr>
            <p:cNvPr id="70" name="Прямоугольник 69"/>
            <p:cNvSpPr/>
            <p:nvPr/>
          </p:nvSpPr>
          <p:spPr>
            <a:xfrm>
              <a:off x="5536364" y="7307364"/>
              <a:ext cx="736389" cy="369332"/>
            </a:xfrm>
            <a:prstGeom prst="rect">
              <a:avLst/>
            </a:prstGeom>
            <a:solidFill>
              <a:srgbClr val="F05A28"/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ru-RU" dirty="0">
                  <a:solidFill>
                    <a:schemeClr val="bg1"/>
                  </a:solidFill>
                  <a:latin typeface="Muller Narrow ExtraBold" pitchFamily="50" charset="-52"/>
                </a:rPr>
                <a:t>2019</a:t>
              </a:r>
            </a:p>
          </p:txBody>
        </p:sp>
        <p:sp>
          <p:nvSpPr>
            <p:cNvPr id="74" name="Прямоугольник 73"/>
            <p:cNvSpPr/>
            <p:nvPr/>
          </p:nvSpPr>
          <p:spPr>
            <a:xfrm>
              <a:off x="6093294" y="7079219"/>
              <a:ext cx="736389" cy="369332"/>
            </a:xfrm>
            <a:prstGeom prst="rect">
              <a:avLst/>
            </a:prstGeom>
            <a:solidFill>
              <a:srgbClr val="0082C8"/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ru-RU" dirty="0">
                  <a:solidFill>
                    <a:schemeClr val="bg1"/>
                  </a:solidFill>
                  <a:latin typeface="Muller Narrow ExtraBold" pitchFamily="50" charset="-52"/>
                </a:rPr>
                <a:t>2020</a:t>
              </a:r>
            </a:p>
          </p:txBody>
        </p:sp>
      </p:grpSp>
      <p:sp>
        <p:nvSpPr>
          <p:cNvPr id="78" name="TextBox 111"/>
          <p:cNvSpPr txBox="1"/>
          <p:nvPr/>
        </p:nvSpPr>
        <p:spPr>
          <a:xfrm>
            <a:off x="1616916" y="876770"/>
            <a:ext cx="2623462" cy="400110"/>
          </a:xfrm>
          <a:prstGeom prst="rect">
            <a:avLst/>
          </a:prstGeom>
          <a:noFill/>
          <a:ln>
            <a:solidFill>
              <a:srgbClr val="0082C8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 smtClean="0">
                <a:solidFill>
                  <a:srgbClr val="0082C8"/>
                </a:solidFill>
                <a:latin typeface="Muller Narrow ExtraBold" pitchFamily="50" charset="-52"/>
              </a:rPr>
              <a:t>СРОКИ РЕАЛИЗАЦИИ:</a:t>
            </a:r>
            <a:endParaRPr lang="ru-RU" sz="2000" dirty="0">
              <a:solidFill>
                <a:srgbClr val="0082C8"/>
              </a:solidFill>
              <a:latin typeface="Muller Narrow ExtraBold" pitchFamily="50" charset="-52"/>
            </a:endParaRPr>
          </a:p>
        </p:txBody>
      </p:sp>
      <p:pic>
        <p:nvPicPr>
          <p:cNvPr id="84" name="Рисунок 83">
            <a:extLst>
              <a:ext uri="{FF2B5EF4-FFF2-40B4-BE49-F238E27FC236}">
                <a16:creationId xmlns:a16="http://schemas.microsoft.com/office/drawing/2014/main" xmlns="" id="{28C6E572-4E0A-644C-A687-9F0E635A8E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7279" y="1076825"/>
            <a:ext cx="355600" cy="355600"/>
          </a:xfrm>
          <a:prstGeom prst="rect">
            <a:avLst/>
          </a:prstGeom>
        </p:spPr>
      </p:pic>
      <p:sp>
        <p:nvSpPr>
          <p:cNvPr id="91" name="TextBox 90"/>
          <p:cNvSpPr txBox="1"/>
          <p:nvPr/>
        </p:nvSpPr>
        <p:spPr>
          <a:xfrm>
            <a:off x="7587206" y="1587610"/>
            <a:ext cx="14070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600" dirty="0" smtClean="0">
              <a:solidFill>
                <a:schemeClr val="accent3"/>
              </a:solidFill>
              <a:latin typeface="Muller Narrow Light" pitchFamily="50" charset="-52"/>
            </a:endParaRPr>
          </a:p>
          <a:p>
            <a:pPr algn="ctr"/>
            <a:r>
              <a:rPr lang="ru-RU" sz="1600" dirty="0" smtClean="0">
                <a:solidFill>
                  <a:schemeClr val="accent6"/>
                </a:solidFill>
                <a:latin typeface="Muller Narrow ExtraBold" pitchFamily="50" charset="-52"/>
              </a:rPr>
              <a:t>План  2019</a:t>
            </a:r>
            <a:endParaRPr lang="ru-RU" sz="1600" dirty="0">
              <a:solidFill>
                <a:schemeClr val="accent6"/>
              </a:solidFill>
              <a:latin typeface="Muller Narrow ExtraBold" pitchFamily="50" charset="-52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8910004" y="1605066"/>
            <a:ext cx="14070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600" dirty="0" smtClean="0">
              <a:solidFill>
                <a:srgbClr val="F05A28"/>
              </a:solidFill>
              <a:latin typeface="Muller Narrow Light" pitchFamily="50" charset="-52"/>
            </a:endParaRPr>
          </a:p>
          <a:p>
            <a:pPr algn="ctr"/>
            <a:r>
              <a:rPr lang="ru-RU" sz="1600" dirty="0" smtClean="0">
                <a:solidFill>
                  <a:srgbClr val="F05A28"/>
                </a:solidFill>
                <a:latin typeface="Muller Narrow ExtraBold" pitchFamily="50" charset="-52"/>
              </a:rPr>
              <a:t>Факт  2019</a:t>
            </a:r>
            <a:endParaRPr lang="ru-RU" sz="1600" dirty="0">
              <a:solidFill>
                <a:srgbClr val="F05A28"/>
              </a:solidFill>
              <a:latin typeface="Muller Narrow ExtraBold" pitchFamily="50" charset="-52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10127974" y="1605066"/>
            <a:ext cx="14070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600" dirty="0" smtClean="0">
              <a:solidFill>
                <a:schemeClr val="accent3"/>
              </a:solidFill>
              <a:latin typeface="Muller Narrow Light" pitchFamily="50" charset="-52"/>
            </a:endParaRPr>
          </a:p>
          <a:p>
            <a:pPr algn="ctr"/>
            <a:r>
              <a:rPr lang="ru-RU" sz="1600" dirty="0" smtClean="0">
                <a:solidFill>
                  <a:schemeClr val="accent6"/>
                </a:solidFill>
                <a:latin typeface="Muller Narrow ExtraBold" pitchFamily="50" charset="-52"/>
              </a:rPr>
              <a:t>План  2020</a:t>
            </a:r>
            <a:endParaRPr lang="ru-RU" sz="1600" dirty="0">
              <a:solidFill>
                <a:schemeClr val="accent6"/>
              </a:solidFill>
              <a:latin typeface="Muller Narrow ExtraBold" pitchFamily="50" charset="-52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8798397" y="2306657"/>
            <a:ext cx="15879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Muller Narrow ExtraBold" pitchFamily="50" charset="-52"/>
              </a:rPr>
              <a:t>29</a:t>
            </a:r>
            <a:endParaRPr lang="ru-RU" sz="1400" dirty="0">
              <a:latin typeface="Muller Narrow ExtraBold" pitchFamily="50" charset="-52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8867596" y="3260264"/>
            <a:ext cx="15879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Muller Narrow ExtraBold" pitchFamily="50" charset="-52"/>
              </a:rPr>
              <a:t>9,7</a:t>
            </a:r>
            <a:endParaRPr lang="ru-RU" sz="1400" dirty="0">
              <a:latin typeface="Muller Narrow ExtraBold" pitchFamily="50" charset="-52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9997854" y="2300107"/>
            <a:ext cx="15879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Muller Narrow ExtraBold" pitchFamily="50" charset="-52"/>
              </a:rPr>
              <a:t>30</a:t>
            </a:r>
            <a:endParaRPr lang="ru-RU" sz="1400" dirty="0">
              <a:latin typeface="Muller Narrow ExtraBold" pitchFamily="50" charset="-52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10007442" y="3269209"/>
            <a:ext cx="15879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Muller Narrow ExtraBold" pitchFamily="50" charset="-52"/>
              </a:rPr>
              <a:t>-</a:t>
            </a:r>
            <a:endParaRPr lang="ru-RU" sz="1400" dirty="0">
              <a:latin typeface="Muller Narrow ExtraBold" pitchFamily="50" charset="-52"/>
            </a:endParaRPr>
          </a:p>
        </p:txBody>
      </p:sp>
      <p:pic>
        <p:nvPicPr>
          <p:cNvPr id="99" name="Рисунок 98">
            <a:extLst>
              <a:ext uri="{FF2B5EF4-FFF2-40B4-BE49-F238E27FC236}">
                <a16:creationId xmlns:a16="http://schemas.microsoft.com/office/drawing/2014/main" xmlns="" id="{D7210061-F2C7-A740-8AB8-801686A2EA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523" y="4273464"/>
            <a:ext cx="455624" cy="261346"/>
          </a:xfrm>
          <a:prstGeom prst="rect">
            <a:avLst/>
          </a:prstGeom>
        </p:spPr>
      </p:pic>
      <p:cxnSp>
        <p:nvCxnSpPr>
          <p:cNvPr id="113" name="Прямая соединительная линия 112"/>
          <p:cNvCxnSpPr/>
          <p:nvPr/>
        </p:nvCxnSpPr>
        <p:spPr>
          <a:xfrm>
            <a:off x="1234738" y="5086664"/>
            <a:ext cx="10239964" cy="0"/>
          </a:xfrm>
          <a:prstGeom prst="line">
            <a:avLst/>
          </a:prstGeom>
          <a:ln w="19050">
            <a:solidFill>
              <a:schemeClr val="accent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TextBox 128"/>
          <p:cNvSpPr txBox="1"/>
          <p:nvPr/>
        </p:nvSpPr>
        <p:spPr>
          <a:xfrm>
            <a:off x="7631199" y="4204435"/>
            <a:ext cx="16481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Muller Narrow ExtraBold" pitchFamily="50" charset="-52"/>
              </a:rPr>
              <a:t>-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8867596" y="4204434"/>
            <a:ext cx="16481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Muller Narrow ExtraBold" pitchFamily="50" charset="-52"/>
              </a:rPr>
              <a:t>-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10007442" y="4181443"/>
            <a:ext cx="16481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Muller Narrow ExtraBold" pitchFamily="50" charset="-52"/>
              </a:rPr>
              <a:t>0,056</a:t>
            </a:r>
            <a:endParaRPr lang="ru-RU" sz="1400" dirty="0">
              <a:latin typeface="Muller Narrow ExtraBold" pitchFamily="50" charset="-52"/>
            </a:endParaRPr>
          </a:p>
        </p:txBody>
      </p:sp>
      <p:pic>
        <p:nvPicPr>
          <p:cNvPr id="167" name="Рисунок 166">
            <a:extLst>
              <a:ext uri="{FF2B5EF4-FFF2-40B4-BE49-F238E27FC236}">
                <a16:creationId xmlns="" xmlns:a16="http://schemas.microsoft.com/office/drawing/2014/main" id="{C67F30CE-47A8-4340-B8A4-E50CC2F51B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80172" y="828634"/>
            <a:ext cx="519544" cy="593764"/>
          </a:xfrm>
          <a:prstGeom prst="rect">
            <a:avLst/>
          </a:prstGeom>
        </p:spPr>
      </p:pic>
      <p:sp>
        <p:nvSpPr>
          <p:cNvPr id="88" name="TextBox 87"/>
          <p:cNvSpPr txBox="1"/>
          <p:nvPr/>
        </p:nvSpPr>
        <p:spPr>
          <a:xfrm rot="16200000">
            <a:off x="-2809372" y="3408549"/>
            <a:ext cx="6430942" cy="941333"/>
          </a:xfrm>
          <a:prstGeom prst="roundRect">
            <a:avLst/>
          </a:prstGeom>
          <a:solidFill>
            <a:srgbClr val="F05A28"/>
          </a:solidFill>
          <a:ln>
            <a:solidFill>
              <a:srgbClr val="F05A28"/>
            </a:solidFill>
          </a:ln>
        </p:spPr>
        <p:txBody>
          <a:bodyPr wrap="square" lIns="111072" tIns="55536" rIns="111072" bIns="55536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bg1"/>
                </a:solidFill>
                <a:latin typeface="Muller Narrow ExtraBold" pitchFamily="50" charset="-52"/>
                <a:cs typeface="Times New Roman" pitchFamily="18" charset="0"/>
              </a:rPr>
              <a:t>ЦЕЛЬ - </a:t>
            </a:r>
            <a:r>
              <a:rPr lang="ru-RU" sz="2000" dirty="0">
                <a:latin typeface="Arial"/>
              </a:rPr>
              <a:t> </a:t>
            </a:r>
            <a:r>
              <a:rPr lang="ru-RU" sz="1400" dirty="0">
                <a:solidFill>
                  <a:schemeClr val="bg1"/>
                </a:solidFill>
                <a:latin typeface="Arial Black" panose="020B0A04020102020204" pitchFamily="34" charset="0"/>
              </a:rPr>
              <a:t>Содействие формированию и развитию общероссийского самосознания в Мурманской области, повышению гражданской активности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1168089" y="6782558"/>
            <a:ext cx="87929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Muller Narrow Light" pitchFamily="50" charset="-52"/>
              </a:rPr>
              <a:t>* - слайд представляется ведомством по итогам отчетного года</a:t>
            </a:r>
            <a:endParaRPr lang="ru-RU" sz="1200" b="1" dirty="0">
              <a:latin typeface="Muller Narrow Light" pitchFamily="50" charset="-52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38050" y="2233076"/>
            <a:ext cx="568629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F05A28"/>
                </a:solidFill>
                <a:latin typeface="Arial"/>
              </a:rPr>
              <a:t>Удельный вес численности молодых людей, вовлеченных в мероприятия, направленные на повышение гражданской активности молодежи, в общей численности молодежи в возрасте от 14 до 30 </a:t>
            </a:r>
            <a:r>
              <a:rPr lang="ru-RU" sz="1400" dirty="0" smtClean="0">
                <a:solidFill>
                  <a:srgbClr val="F05A28"/>
                </a:solidFill>
                <a:latin typeface="Arial"/>
              </a:rPr>
              <a:t>лет, %</a:t>
            </a:r>
            <a:endParaRPr lang="ru-RU" sz="1400" dirty="0">
              <a:solidFill>
                <a:srgbClr val="F05A28"/>
              </a:solidFill>
              <a:latin typeface="Arial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18065" y="3250592"/>
            <a:ext cx="57062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0082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Доля граждан, проживающих на территории Мурманской области, вовлеченных в добровольческую </a:t>
            </a:r>
            <a:r>
              <a:rPr lang="ru-RU" sz="1400" dirty="0" smtClean="0">
                <a:solidFill>
                  <a:srgbClr val="0082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деятельность, </a:t>
            </a:r>
            <a:r>
              <a:rPr lang="ru-RU" sz="1400" dirty="0" smtClean="0">
                <a:solidFill>
                  <a:srgbClr val="0082C8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% </a:t>
            </a:r>
            <a:endParaRPr lang="ru-RU" sz="1400" dirty="0">
              <a:solidFill>
                <a:srgbClr val="0082C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459071" y="3879047"/>
            <a:ext cx="576527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F05A28"/>
                </a:solidFill>
                <a:latin typeface="Arial"/>
              </a:rPr>
              <a:t>Общая численность граждан, вовлеченных центрами (сообществами, объединениями) поддержки добровольчества (</a:t>
            </a:r>
            <a:r>
              <a:rPr lang="ru-RU" sz="1400" dirty="0" err="1">
                <a:solidFill>
                  <a:srgbClr val="F05A28"/>
                </a:solidFill>
                <a:latin typeface="Arial"/>
              </a:rPr>
              <a:t>волонтерства</a:t>
            </a:r>
            <a:r>
              <a:rPr lang="ru-RU" sz="1400" dirty="0">
                <a:solidFill>
                  <a:srgbClr val="F05A28"/>
                </a:solidFill>
                <a:latin typeface="Arial"/>
              </a:rPr>
              <a:t>) на базе образовательных организаций, некоммерческих организаций, государственных и муниципальных учреждений в добровольческую (волонтерскую) </a:t>
            </a:r>
            <a:r>
              <a:rPr lang="ru-RU" sz="1400" dirty="0" smtClean="0">
                <a:solidFill>
                  <a:srgbClr val="F05A28"/>
                </a:solidFill>
                <a:latin typeface="Arial"/>
              </a:rPr>
              <a:t>деятельность</a:t>
            </a:r>
            <a:r>
              <a:rPr lang="ru-RU" sz="1400" dirty="0" smtClean="0">
                <a:solidFill>
                  <a:srgbClr val="F05A28"/>
                </a:solidFill>
                <a:latin typeface="Muller Narrow Light" panose="00000400000000000000" pitchFamily="50" charset="-52"/>
                <a:ea typeface="Times New Roman" panose="02020603050405020304" pitchFamily="18" charset="0"/>
              </a:rPr>
              <a:t>, ед.</a:t>
            </a:r>
            <a:endParaRPr lang="ru-RU" sz="1400" dirty="0">
              <a:solidFill>
                <a:srgbClr val="F05A28"/>
              </a:solidFill>
              <a:latin typeface="Muller Narrow Light" panose="00000400000000000000" pitchFamily="50" charset="-52"/>
            </a:endParaRPr>
          </a:p>
        </p:txBody>
      </p:sp>
      <p:cxnSp>
        <p:nvCxnSpPr>
          <p:cNvPr id="98" name="Прямая со стрелкой 97"/>
          <p:cNvCxnSpPr/>
          <p:nvPr/>
        </p:nvCxnSpPr>
        <p:spPr>
          <a:xfrm>
            <a:off x="7452039" y="3307081"/>
            <a:ext cx="269700" cy="2483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Прямая со стрелкой 102"/>
          <p:cNvCxnSpPr/>
          <p:nvPr/>
        </p:nvCxnSpPr>
        <p:spPr>
          <a:xfrm rot="10800000">
            <a:off x="7471707" y="4193795"/>
            <a:ext cx="293226" cy="2954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Прямая со стрелкой 105"/>
          <p:cNvCxnSpPr/>
          <p:nvPr/>
        </p:nvCxnSpPr>
        <p:spPr>
          <a:xfrm rot="10800000">
            <a:off x="7381619" y="2453995"/>
            <a:ext cx="293226" cy="2954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5398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6655152D-456C-5E4D-9F23-F91BF730ABA5}"/>
              </a:ext>
            </a:extLst>
          </p:cNvPr>
          <p:cNvSpPr/>
          <p:nvPr/>
        </p:nvSpPr>
        <p:spPr>
          <a:xfrm>
            <a:off x="2697" y="2379542"/>
            <a:ext cx="12236928" cy="4819771"/>
          </a:xfrm>
          <a:prstGeom prst="rect">
            <a:avLst/>
          </a:prstGeom>
          <a:solidFill>
            <a:srgbClr val="0082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199" dirty="0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3318F8B2-B166-5E46-A87C-5E2B7B10EE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517" y="683077"/>
            <a:ext cx="3429532" cy="1008686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705440C4-E74B-1944-B487-7211DD8801A7}"/>
              </a:ext>
            </a:extLst>
          </p:cNvPr>
          <p:cNvSpPr/>
          <p:nvPr/>
        </p:nvSpPr>
        <p:spPr>
          <a:xfrm>
            <a:off x="718517" y="2609711"/>
            <a:ext cx="9108873" cy="29649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5599"/>
              </a:lnSpc>
            </a:pPr>
            <a:r>
              <a:rPr lang="ru-RU" sz="3600" b="1" dirty="0" smtClean="0">
                <a:solidFill>
                  <a:schemeClr val="bg1"/>
                </a:solidFill>
                <a:latin typeface="Muller Narrow ExtraBold" pitchFamily="2" charset="0"/>
              </a:rPr>
              <a:t>Контактная информация: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Muller Narrow Light" pitchFamily="50" charset="-52"/>
              </a:rPr>
              <a:t>Министерство спорта и молодежной политики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Muller Narrow Light" pitchFamily="50" charset="-52"/>
              </a:rPr>
              <a:t>Мурманской области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Muller Narrow Light" pitchFamily="50" charset="-52"/>
              </a:rPr>
              <a:t>Адрес: ул. Челюскинцев, 2А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Muller Narrow Light" pitchFamily="50" charset="-52"/>
              </a:rPr>
              <a:t>г. Мурманск, 183038,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Muller Narrow Light" pitchFamily="50" charset="-52"/>
              </a:rPr>
              <a:t>Тел. (8152) 48-78-91, факс (8152) 45-90-09,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Muller Narrow Light" pitchFamily="50" charset="-52"/>
              </a:rPr>
              <a:t>ОКПО 00099576, ОГРН 1025100848266,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Muller Narrow Light" pitchFamily="50" charset="-52"/>
              </a:rPr>
              <a:t>ИНН/КПП 5191501798/519001001</a:t>
            </a:r>
            <a:endParaRPr lang="ru-RU" sz="2000" b="1" dirty="0">
              <a:solidFill>
                <a:schemeClr val="bg1"/>
              </a:solidFill>
              <a:latin typeface="Muller Narrow Light" pitchFamily="50" charset="-52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9042580" y="4613271"/>
            <a:ext cx="3086666" cy="1849755"/>
            <a:chOff x="4518559" y="6478015"/>
            <a:chExt cx="2944522" cy="1849755"/>
          </a:xfrm>
        </p:grpSpPr>
        <p:grpSp>
          <p:nvGrpSpPr>
            <p:cNvPr id="8" name="Группа 7"/>
            <p:cNvGrpSpPr/>
            <p:nvPr/>
          </p:nvGrpSpPr>
          <p:grpSpPr>
            <a:xfrm>
              <a:off x="4524735" y="6478015"/>
              <a:ext cx="2938346" cy="1849755"/>
              <a:chOff x="4335774" y="4141623"/>
              <a:chExt cx="2938346" cy="1849755"/>
            </a:xfrm>
          </p:grpSpPr>
          <p:sp>
            <p:nvSpPr>
              <p:cNvPr id="11" name="Надпись 2"/>
              <p:cNvSpPr txBox="1">
                <a:spLocks noChangeArrowheads="1"/>
              </p:cNvSpPr>
              <p:nvPr/>
            </p:nvSpPr>
            <p:spPr bwMode="auto">
              <a:xfrm>
                <a:off x="4549961" y="4141623"/>
                <a:ext cx="2724159" cy="1849755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  <a:alpha val="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600"/>
                  </a:spcAft>
                </a:pPr>
                <a:r>
                  <a:rPr lang="ru-RU" sz="1800" dirty="0">
                    <a:effectLst/>
                    <a:latin typeface="Arial"/>
                    <a:ea typeface="Calibri"/>
                    <a:cs typeface="Times New Roman"/>
                  </a:rPr>
                  <a:t> </a:t>
                </a:r>
                <a:r>
                  <a:rPr lang="en-US" b="1" dirty="0" smtClean="0">
                    <a:solidFill>
                      <a:schemeClr val="bg1"/>
                    </a:solidFill>
                    <a:latin typeface="Muller Narrow Light" pitchFamily="50" charset="-52"/>
                    <a:ea typeface="Calibri"/>
                    <a:cs typeface="Arial"/>
                  </a:rPr>
                  <a:t>sport</a:t>
                </a:r>
                <a:r>
                  <a:rPr lang="en-US" sz="1800" b="1" dirty="0" smtClean="0">
                    <a:solidFill>
                      <a:schemeClr val="bg1"/>
                    </a:solidFill>
                    <a:effectLst/>
                    <a:latin typeface="Muller Narrow Light" pitchFamily="50" charset="-52"/>
                    <a:ea typeface="Calibri"/>
                    <a:cs typeface="Arial"/>
                  </a:rPr>
                  <a:t>.gov-murman.ru </a:t>
                </a:r>
                <a:endParaRPr lang="ru-RU" sz="1100" dirty="0">
                  <a:solidFill>
                    <a:schemeClr val="bg1"/>
                  </a:solidFill>
                  <a:effectLst/>
                  <a:latin typeface="Muller Narrow Light" pitchFamily="50" charset="-52"/>
                  <a:ea typeface="Calibri"/>
                  <a:cs typeface="Times New Roman"/>
                </a:endParaRPr>
              </a:p>
              <a:p>
                <a:pPr algn="just">
                  <a:lnSpc>
                    <a:spcPct val="115000"/>
                  </a:lnSpc>
                  <a:spcAft>
                    <a:spcPts val="600"/>
                  </a:spcAft>
                </a:pPr>
                <a:r>
                  <a:rPr lang="ru-RU" sz="1800" b="1" dirty="0">
                    <a:solidFill>
                      <a:schemeClr val="bg1"/>
                    </a:solidFill>
                    <a:effectLst/>
                    <a:latin typeface="Muller Narrow Light" pitchFamily="50" charset="-52"/>
                    <a:ea typeface="Calibri"/>
                    <a:cs typeface="Arial"/>
                  </a:rPr>
                  <a:t> </a:t>
                </a:r>
                <a:r>
                  <a:rPr lang="en-US" sz="1800" b="1" dirty="0">
                    <a:solidFill>
                      <a:schemeClr val="bg1"/>
                    </a:solidFill>
                    <a:effectLst/>
                    <a:latin typeface="Muller Narrow Light" pitchFamily="50" charset="-52"/>
                    <a:ea typeface="Calibri"/>
                    <a:cs typeface="Arial"/>
                  </a:rPr>
                  <a:t> </a:t>
                </a:r>
                <a:r>
                  <a:rPr lang="en-US" b="1" dirty="0">
                    <a:solidFill>
                      <a:schemeClr val="bg1"/>
                    </a:solidFill>
                    <a:latin typeface="Muller Narrow Light" pitchFamily="50" charset="-52"/>
                    <a:ea typeface="Calibri"/>
                    <a:cs typeface="Arial"/>
                  </a:rPr>
                  <a:t>@sport_and_young_51</a:t>
                </a:r>
                <a:endParaRPr lang="ru-RU" sz="1100" dirty="0">
                  <a:solidFill>
                    <a:schemeClr val="bg1"/>
                  </a:solidFill>
                  <a:effectLst/>
                  <a:latin typeface="Muller Narrow Light" pitchFamily="50" charset="-52"/>
                  <a:ea typeface="Calibri"/>
                  <a:cs typeface="Times New Roman"/>
                </a:endParaRPr>
              </a:p>
              <a:p>
                <a:pPr algn="just">
                  <a:lnSpc>
                    <a:spcPct val="115000"/>
                  </a:lnSpc>
                  <a:spcAft>
                    <a:spcPts val="600"/>
                  </a:spcAft>
                </a:pPr>
                <a:r>
                  <a:rPr lang="ru-RU" sz="1800" b="1" dirty="0">
                    <a:solidFill>
                      <a:schemeClr val="bg1"/>
                    </a:solidFill>
                    <a:effectLst/>
                    <a:latin typeface="Muller Narrow Light" pitchFamily="50" charset="-52"/>
                    <a:ea typeface="Calibri"/>
                    <a:cs typeface="Arial"/>
                  </a:rPr>
                  <a:t>  </a:t>
                </a:r>
                <a:r>
                  <a:rPr lang="en-US" b="1" dirty="0">
                    <a:solidFill>
                      <a:schemeClr val="bg1"/>
                    </a:solidFill>
                    <a:latin typeface="Muller Narrow Light" pitchFamily="50" charset="-52"/>
                    <a:ea typeface="Calibri"/>
                    <a:cs typeface="Arial"/>
                  </a:rPr>
                  <a:t>vk.com/sport_and_young_51</a:t>
                </a:r>
                <a:endParaRPr lang="ru-RU" sz="1100" dirty="0">
                  <a:solidFill>
                    <a:schemeClr val="bg1"/>
                  </a:solidFill>
                  <a:effectLst/>
                  <a:latin typeface="Muller Narrow Light" pitchFamily="50" charset="-52"/>
                  <a:ea typeface="Calibri"/>
                  <a:cs typeface="Times New Roman"/>
                </a:endParaRPr>
              </a:p>
              <a:p>
                <a:pPr algn="just">
                  <a:lnSpc>
                    <a:spcPct val="115000"/>
                  </a:lnSpc>
                  <a:spcAft>
                    <a:spcPts val="600"/>
                  </a:spcAft>
                </a:pPr>
                <a:r>
                  <a:rPr lang="en-US" sz="1600" b="1" dirty="0">
                    <a:solidFill>
                      <a:srgbClr val="5F497A"/>
                    </a:solidFill>
                    <a:effectLst/>
                    <a:latin typeface="Muller Narrow Light" pitchFamily="50" charset="-52"/>
                    <a:ea typeface="Calibri"/>
                    <a:cs typeface="Arial"/>
                  </a:rPr>
                  <a:t> </a:t>
                </a:r>
                <a:endParaRPr lang="ru-RU" sz="1100" dirty="0">
                  <a:effectLst/>
                  <a:latin typeface="Muller Narrow Light" pitchFamily="50" charset="-52"/>
                  <a:ea typeface="Calibri"/>
                  <a:cs typeface="Times New Roman"/>
                </a:endParaRPr>
              </a:p>
            </p:txBody>
          </p:sp>
          <p:pic>
            <p:nvPicPr>
              <p:cNvPr id="13" name="Рисунок 12" descr="H:\02_Управление БРиБП\21_ОТКРЫТЫЙ БЮДЖЕТ\2019\ФИНАНСОВАЯ ГРАМОТНОСТЬ\Материалы\image.jpg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471" b="48382" l="1324" r="48088">
                            <a14:foregroundMark x1="13382" y1="21324" x2="21912" y2="28676"/>
                            <a14:foregroundMark x1="27647" y1="29118" x2="37647" y2="19265"/>
                            <a14:foregroundMark x1="25147" y1="17206" x2="25147" y2="26618"/>
                            <a14:foregroundMark x1="10735" y1="17941" x2="15441" y2="24412"/>
                            <a14:foregroundMark x1="32353" y1="27794" x2="37500" y2="33088"/>
                            <a14:foregroundMark x1="37500" y1="30294" x2="40147" y2="33824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37" t="1513" r="51816" b="51512"/>
              <a:stretch/>
            </p:blipFill>
            <p:spPr bwMode="auto">
              <a:xfrm>
                <a:off x="4335774" y="5014735"/>
                <a:ext cx="302780" cy="304257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14" name="Рисунок 6" descr="лого.bmp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0" b="100000" l="0" r="100000">
                            <a14:foregroundMark x1="8140" y1="5294" x2="8140" y2="5294"/>
                            <a14:foregroundMark x1="45349" y1="5294" x2="45349" y2="5294"/>
                            <a14:foregroundMark x1="45736" y1="87059" x2="45736" y2="87059"/>
                            <a14:foregroundMark x1="4264" y1="87059" x2="4264" y2="87059"/>
                            <a14:foregroundMark x1="24419" y1="93529" x2="24419" y2="93529"/>
                            <a14:foregroundMark x1="9302" y1="40588" x2="9302" y2="40588"/>
                            <a14:foregroundMark x1="35659" y1="31765" x2="35659" y2="31765"/>
                            <a14:foregroundMark x1="25581" y1="27059" x2="25581" y2="27059"/>
                            <a14:foregroundMark x1="34884" y1="7059" x2="34884" y2="7059"/>
                            <a14:foregroundMark x1="3876" y1="16471" x2="3876" y2="16471"/>
                            <a14:foregroundMark x1="3488" y1="3529" x2="3488" y2="3529"/>
                            <a14:foregroundMark x1="3101" y1="38824" x2="3101" y2="38824"/>
                            <a14:foregroundMark x1="1938" y1="62353" x2="1938" y2="62353"/>
                            <a14:foregroundMark x1="3488" y1="79412" x2="3488" y2="79412"/>
                            <a14:foregroundMark x1="16279" y1="71176" x2="16279" y2="71176"/>
                            <a14:foregroundMark x1="31008" y1="70588" x2="31008" y2="70588"/>
                            <a14:foregroundMark x1="48062" y1="51765" x2="48062" y2="51765"/>
                            <a14:foregroundMark x1="48062" y1="29412" x2="48062" y2="29412"/>
                            <a14:foregroundMark x1="46899" y1="14706" x2="46899" y2="14706"/>
                            <a14:foregroundMark x1="30233" y1="8235" x2="30233" y2="8235"/>
                            <a14:foregroundMark x1="26357" y1="4118" x2="26357" y2="4118"/>
                            <a14:foregroundMark x1="17054" y1="3529" x2="17054" y2="3529"/>
                            <a14:foregroundMark x1="13953" y1="11176" x2="13953" y2="11176"/>
                            <a14:foregroundMark x1="10465" y1="28235" x2="10465" y2="28235"/>
                            <a14:foregroundMark x1="15116" y1="31765" x2="15116" y2="31765"/>
                            <a14:foregroundMark x1="21318" y1="40588" x2="21318" y2="40588"/>
                            <a14:foregroundMark x1="31395" y1="42941" x2="31395" y2="42941"/>
                            <a14:foregroundMark x1="31008" y1="57059" x2="31008" y2="57059"/>
                            <a14:foregroundMark x1="25581" y1="62941" x2="25581" y2="62941"/>
                            <a14:foregroundMark x1="20543" y1="71765" x2="20543" y2="71765"/>
                            <a14:foregroundMark x1="13178" y1="85294" x2="13178" y2="85294"/>
                            <a14:foregroundMark x1="11628" y1="60000" x2="11628" y2="60000"/>
                            <a14:foregroundMark x1="23643" y1="48235" x2="23643" y2="48235"/>
                            <a14:foregroundMark x1="25581" y1="74706" x2="25969" y2="76471"/>
                            <a14:foregroundMark x1="31783" y1="90000" x2="31783" y2="90000"/>
                            <a14:foregroundMark x1="41473" y1="84118" x2="41473" y2="84118"/>
                            <a14:foregroundMark x1="45349" y1="71765" x2="45349" y2="71765"/>
                            <a14:foregroundMark x1="47674" y1="59412" x2="47674" y2="59412"/>
                            <a14:foregroundMark x1="47674" y1="41765" x2="47674" y2="41765"/>
                            <a14:foregroundMark x1="44186" y1="34118" x2="44186" y2="34118"/>
                            <a14:foregroundMark x1="41860" y1="41176" x2="40698" y2="42941"/>
                            <a14:foregroundMark x1="40698" y1="15882" x2="40698" y2="15882"/>
                            <a14:foregroundMark x1="42248" y1="11765" x2="42248" y2="11765"/>
                            <a14:foregroundMark x1="25194" y1="12941" x2="25194" y2="12941"/>
                            <a14:foregroundMark x1="19767" y1="20000" x2="19767" y2="20000"/>
                            <a14:foregroundMark x1="20930" y1="28235" x2="22868" y2="28824"/>
                            <a14:foregroundMark x1="29070" y1="31176" x2="29070" y2="31176"/>
                            <a14:foregroundMark x1="30620" y1="33529" x2="34496" y2="44706"/>
                            <a14:foregroundMark x1="18992" y1="48235" x2="18992" y2="48235"/>
                            <a14:foregroundMark x1="20930" y1="59412" x2="20930" y2="59412"/>
                            <a14:foregroundMark x1="27907" y1="55882" x2="27907" y2="55882"/>
                            <a14:foregroundMark x1="34884" y1="69412" x2="34884" y2="69412"/>
                            <a14:foregroundMark x1="34109" y1="81765" x2="34109" y2="81765"/>
                            <a14:foregroundMark x1="38372" y1="86471" x2="38372" y2="86471"/>
                            <a14:foregroundMark x1="32558" y1="84118" x2="32558" y2="84118"/>
                            <a14:foregroundMark x1="26357" y1="85294" x2="26357" y2="85294"/>
                            <a14:foregroundMark x1="27132" y1="78824" x2="27907" y2="75294"/>
                            <a14:foregroundMark x1="31783" y1="68824" x2="31395" y2="67059"/>
                            <a14:foregroundMark x1="32558" y1="64706" x2="32558" y2="64706"/>
                            <a14:foregroundMark x1="33333" y1="59412" x2="33333" y2="59412"/>
                            <a14:foregroundMark x1="34884" y1="56471" x2="34884" y2="56471"/>
                            <a14:foregroundMark x1="27519" y1="71176" x2="27519" y2="71176"/>
                            <a14:foregroundMark x1="16279" y1="73529" x2="16279" y2="73529"/>
                            <a14:foregroundMark x1="13566" y1="67647" x2="13566" y2="67647"/>
                            <a14:foregroundMark x1="14729" y1="54706" x2="14729" y2="54706"/>
                            <a14:foregroundMark x1="12016" y1="45882" x2="12016" y2="45882"/>
                            <a14:foregroundMark x1="5039" y1="27647" x2="5039" y2="27647"/>
                            <a14:foregroundMark x1="7752" y1="17647" x2="7752" y2="17647"/>
                            <a14:foregroundMark x1="6589" y1="7647" x2="6589" y2="7647"/>
                            <a14:foregroundMark x1="25581" y1="29412" x2="25581" y2="29412"/>
                            <a14:foregroundMark x1="37209" y1="77059" x2="37209" y2="77059"/>
                            <a14:foregroundMark x1="10853" y1="54118" x2="10853" y2="54118"/>
                            <a14:foregroundMark x1="18992" y1="61176" x2="18992" y2="61176"/>
                            <a14:foregroundMark x1="22093" y1="18824" x2="22093" y2="18824"/>
                            <a14:foregroundMark x1="24806" y1="11765" x2="24806" y2="11765"/>
                            <a14:foregroundMark x1="28295" y1="9412" x2="28295" y2="9412"/>
                            <a14:foregroundMark x1="32946" y1="13529" x2="34496" y2="13529"/>
                            <a14:foregroundMark x1="39147" y1="16471" x2="39147" y2="16471"/>
                            <a14:foregroundMark x1="39147" y1="21176" x2="39147" y2="21176"/>
                            <a14:foregroundMark x1="42248" y1="30588" x2="42248" y2="30588"/>
                            <a14:foregroundMark x1="43023" y1="24706" x2="43023" y2="24706"/>
                            <a14:foregroundMark x1="26357" y1="38824" x2="26357" y2="38824"/>
                            <a14:foregroundMark x1="6202" y1="18824" x2="6202" y2="18824"/>
                            <a14:foregroundMark x1="6977" y1="10000" x2="6977" y2="10000"/>
                            <a14:foregroundMark x1="8915" y1="5294" x2="8915" y2="5294"/>
                            <a14:foregroundMark x1="15116" y1="7059" x2="15116" y2="7059"/>
                            <a14:foregroundMark x1="14729" y1="42941" x2="14729" y2="42941"/>
                            <a14:foregroundMark x1="4651" y1="43529" x2="4651" y2="43529"/>
                            <a14:foregroundMark x1="46512" y1="5294" x2="46512" y2="5294"/>
                            <a14:foregroundMark x1="37597" y1="7059" x2="37597" y2="7059"/>
                            <a14:foregroundMark x1="25194" y1="97647" x2="25194" y2="97647"/>
                          </a14:backgroundRemoval>
                        </a14:imgEffect>
                      </a14:imgLayer>
                    </a14:imgProps>
                  </a:ext>
                </a:extLst>
              </a:blip>
              <a:srcRect l="50000"/>
              <a:stretch/>
            </p:blipFill>
            <p:spPr bwMode="auto">
              <a:xfrm>
                <a:off x="4342132" y="4154834"/>
                <a:ext cx="272567" cy="3575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  <p:pic>
          <p:nvPicPr>
            <p:cNvPr id="9" name="Picture 6" descr="ÐÐ°ÑÑÐ¸Ð½ÐºÐ¸ Ð¿Ð¾ Ð·Ð°Ð¿ÑÐ¾ÑÑ ÐÐÐ¡Ð¢ÐÐÐ ÐÐ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21806" r="78889">
                          <a14:foregroundMark x1="33889" y1="16870" x2="28472" y2="53790"/>
                          <a14:foregroundMark x1="29444" y1="26650" x2="28889" y2="69438"/>
                          <a14:foregroundMark x1="29444" y1="73594" x2="34583" y2="87042"/>
                          <a14:foregroundMark x1="37778" y1="88264" x2="64028" y2="88264"/>
                          <a14:foregroundMark x1="66667" y1="85575" x2="72083" y2="69682"/>
                          <a14:foregroundMark x1="71528" y1="67482" x2="71528" y2="22983"/>
                          <a14:foregroundMark x1="70556" y1="26895" x2="62778" y2="11736"/>
                          <a14:foregroundMark x1="62917" y1="13203" x2="33333" y2="15159"/>
                          <a14:foregroundMark x1="63472" y1="26895" x2="63333" y2="31785"/>
                          <a14:foregroundMark x1="45694" y1="38142" x2="40000" y2="48900"/>
                          <a14:foregroundMark x1="41528" y1="60880" x2="47778" y2="70905"/>
                          <a14:foregroundMark x1="53194" y1="70660" x2="60417" y2="60636"/>
                          <a14:foregroundMark x1="52083" y1="35697" x2="60556" y2="4596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650" r="21204"/>
            <a:stretch/>
          </p:blipFill>
          <p:spPr bwMode="auto">
            <a:xfrm>
              <a:off x="4518559" y="6971880"/>
              <a:ext cx="308956" cy="3071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696403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/>
            </a:extLst>
          </p:cNvPr>
          <p:cNvSpPr/>
          <p:nvPr/>
        </p:nvSpPr>
        <p:spPr>
          <a:xfrm>
            <a:off x="76200" y="697899"/>
            <a:ext cx="12236450" cy="6347666"/>
          </a:xfrm>
          <a:prstGeom prst="rect">
            <a:avLst/>
          </a:prstGeom>
          <a:solidFill>
            <a:srgbClr val="EBEBEB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199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592543" y="965771"/>
            <a:ext cx="6137002" cy="8451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55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10072992" y="6816725"/>
            <a:ext cx="2166633" cy="382588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5FC6EA9-0C90-458B-AA00-894FE4ED6352}" type="slidenum">
              <a:rPr lang="ru-RU" sz="1200" smtClean="0">
                <a:solidFill>
                  <a:schemeClr val="bg1">
                    <a:lumMod val="50000"/>
                  </a:schemeClr>
                </a:solidFill>
                <a:latin typeface="Muller Narrow Light" pitchFamily="50" charset="-5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 sz="1200" dirty="0" smtClean="0">
              <a:solidFill>
                <a:schemeClr val="bg1">
                  <a:lumMod val="50000"/>
                </a:schemeClr>
              </a:solidFill>
              <a:latin typeface="Muller Narrow Light" pitchFamily="50" charset="-52"/>
            </a:endParaRPr>
          </a:p>
        </p:txBody>
      </p:sp>
      <p:sp>
        <p:nvSpPr>
          <p:cNvPr id="48" name="Скругленный прямоугольник 47">
            <a:extLst>
              <a:ext uri="{FF2B5EF4-FFF2-40B4-BE49-F238E27FC236}"/>
            </a:extLst>
          </p:cNvPr>
          <p:cNvSpPr/>
          <p:nvPr/>
        </p:nvSpPr>
        <p:spPr>
          <a:xfrm>
            <a:off x="290945" y="860887"/>
            <a:ext cx="11806959" cy="986123"/>
          </a:xfrm>
          <a:prstGeom prst="roundRect">
            <a:avLst/>
          </a:prstGeom>
          <a:solidFill>
            <a:srgbClr val="F05A28"/>
          </a:solidFill>
          <a:ln w="12700">
            <a:solidFill>
              <a:srgbClr val="F05A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811213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i="1" dirty="0">
              <a:solidFill>
                <a:schemeClr val="bg1"/>
              </a:solidFill>
              <a:latin typeface="Muller Narrow Light" pitchFamily="50" charset="-52"/>
            </a:endParaRPr>
          </a:p>
        </p:txBody>
      </p:sp>
      <p:sp>
        <p:nvSpPr>
          <p:cNvPr id="35" name="Прямоугольник 36"/>
          <p:cNvSpPr>
            <a:spLocks noChangeArrowheads="1"/>
          </p:cNvSpPr>
          <p:nvPr/>
        </p:nvSpPr>
        <p:spPr bwMode="auto">
          <a:xfrm>
            <a:off x="220170" y="122238"/>
            <a:ext cx="115093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dirty="0" smtClean="0">
                <a:solidFill>
                  <a:prstClr val="black"/>
                </a:solidFill>
                <a:latin typeface="Muller Narrow Light" pitchFamily="2" charset="0"/>
              </a:rPr>
              <a:t>СТРУКТУРА МИНИСТЕРСТВА СПОРТА И МОЛОДЕЖНОЙ ПОЛИТИКИ МУРМАНСКОЙ ОБЛАСТИ</a:t>
            </a:r>
            <a:endParaRPr lang="ru-RU" sz="2400" dirty="0">
              <a:latin typeface="Muller Narrow Light" pitchFamily="2" charset="0"/>
            </a:endParaRPr>
          </a:p>
        </p:txBody>
      </p:sp>
      <p:pic>
        <p:nvPicPr>
          <p:cNvPr id="67" name="Рисунок 66">
            <a:extLst>
              <a:ext uri="{FF2B5EF4-FFF2-40B4-BE49-F238E27FC236}">
                <a16:creationId xmlns="" xmlns:a16="http://schemas.microsoft.com/office/drawing/2014/main" id="{F1DFB1CA-21A1-2245-B207-195CB8EF8CB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8225" y="995956"/>
            <a:ext cx="815004" cy="815004"/>
          </a:xfrm>
          <a:prstGeom prst="rect">
            <a:avLst/>
          </a:prstGeom>
        </p:spPr>
      </p:pic>
      <p:sp>
        <p:nvSpPr>
          <p:cNvPr id="2051" name="Прямоугольник 7"/>
          <p:cNvSpPr>
            <a:spLocks noChangeArrowheads="1"/>
          </p:cNvSpPr>
          <p:nvPr/>
        </p:nvSpPr>
        <p:spPr bwMode="auto">
          <a:xfrm>
            <a:off x="1677126" y="928276"/>
            <a:ext cx="438623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Muller Narrow ExtraBold" pitchFamily="50" charset="-52"/>
              </a:rPr>
              <a:t>12.12.2019</a:t>
            </a:r>
          </a:p>
          <a:p>
            <a:pPr algn="ctr"/>
            <a:r>
              <a:rPr lang="ru-RU" sz="1600" dirty="0" smtClean="0">
                <a:solidFill>
                  <a:schemeClr val="bg1"/>
                </a:solidFill>
                <a:latin typeface="Muller Narrow ExtraBold" pitchFamily="50" charset="-52"/>
              </a:rPr>
              <a:t>НАЧАЛО ОСУЩЕСТВЛЕНИЯ ФУНКЦИЙ</a:t>
            </a:r>
          </a:p>
          <a:p>
            <a:pPr algn="ctr"/>
            <a:r>
              <a:rPr lang="ru-RU" sz="1600" dirty="0" smtClean="0">
                <a:solidFill>
                  <a:schemeClr val="bg1"/>
                </a:solidFill>
                <a:latin typeface="Muller Narrow ExtraBold" pitchFamily="50" charset="-52"/>
              </a:rPr>
              <a:t> В СФЕРЕ СПОРТА И МОЛОДЕЖНОЙ ПОЛИТИКИ</a:t>
            </a:r>
          </a:p>
        </p:txBody>
      </p:sp>
      <p:pic>
        <p:nvPicPr>
          <p:cNvPr id="63" name="Рисунок 62">
            <a:extLst>
              <a:ext uri="{FF2B5EF4-FFF2-40B4-BE49-F238E27FC236}">
                <a16:creationId xmlns="" xmlns:a16="http://schemas.microsoft.com/office/drawing/2014/main" id="{08845505-9574-AF4F-8A18-E9F8BF673C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474" y="918529"/>
            <a:ext cx="1190690" cy="850493"/>
          </a:xfrm>
          <a:prstGeom prst="rect">
            <a:avLst/>
          </a:prstGeom>
        </p:spPr>
      </p:pic>
      <p:sp>
        <p:nvSpPr>
          <p:cNvPr id="73" name="Скругленный прямоугольник 72">
            <a:extLst>
              <a:ext uri="{FF2B5EF4-FFF2-40B4-BE49-F238E27FC236}"/>
            </a:extLst>
          </p:cNvPr>
          <p:cNvSpPr/>
          <p:nvPr/>
        </p:nvSpPr>
        <p:spPr>
          <a:xfrm>
            <a:off x="4876997" y="3584265"/>
            <a:ext cx="2834242" cy="946327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schemeClr val="tx1"/>
                </a:solidFill>
                <a:latin typeface="Muller Narrow Light" pitchFamily="50" charset="-52"/>
              </a:rPr>
              <a:t>Управление молодежной</a:t>
            </a:r>
          </a:p>
          <a:p>
            <a:pPr algn="ctr">
              <a:defRPr/>
            </a:pPr>
            <a:r>
              <a:rPr lang="ru-RU" sz="1600" dirty="0">
                <a:solidFill>
                  <a:schemeClr val="tx1"/>
                </a:solidFill>
                <a:latin typeface="Muller Narrow Light" pitchFamily="50" charset="-52"/>
              </a:rPr>
              <a:t>политики и общественных</a:t>
            </a:r>
          </a:p>
          <a:p>
            <a:pPr algn="ctr">
              <a:defRPr/>
            </a:pPr>
            <a:r>
              <a:rPr lang="ru-RU" sz="1600" dirty="0">
                <a:solidFill>
                  <a:schemeClr val="tx1"/>
                </a:solidFill>
                <a:latin typeface="Muller Narrow Light" pitchFamily="50" charset="-52"/>
              </a:rPr>
              <a:t>проектов</a:t>
            </a:r>
          </a:p>
        </p:txBody>
      </p:sp>
      <p:sp>
        <p:nvSpPr>
          <p:cNvPr id="84" name="Номер слайда 1"/>
          <p:cNvSpPr txBox="1">
            <a:spLocks/>
          </p:cNvSpPr>
          <p:nvPr/>
        </p:nvSpPr>
        <p:spPr bwMode="auto">
          <a:xfrm>
            <a:off x="15949076" y="13168664"/>
            <a:ext cx="2166633" cy="255306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457200" rtl="0" eaLnBrk="1" latinLnBrk="0" hangingPunct="1">
              <a:defRPr sz="120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5FC6EA9-0C90-458B-AA00-894FE4ED6352}" type="slidenum">
              <a:rPr lang="ru-RU" sz="1200" smtClean="0">
                <a:solidFill>
                  <a:schemeClr val="bg1">
                    <a:lumMod val="50000"/>
                  </a:schemeClr>
                </a:solidFill>
                <a:latin typeface="Muller Narrow Light" pitchFamily="50" charset="-5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 sz="1200" dirty="0" smtClean="0">
              <a:solidFill>
                <a:schemeClr val="bg1">
                  <a:lumMod val="50000"/>
                </a:schemeClr>
              </a:solidFill>
              <a:latin typeface="Muller Narrow Light" pitchFamily="50" charset="-52"/>
            </a:endParaRPr>
          </a:p>
        </p:txBody>
      </p:sp>
      <p:sp>
        <p:nvSpPr>
          <p:cNvPr id="114" name="Скругленный прямоугольник 113"/>
          <p:cNvSpPr/>
          <p:nvPr/>
        </p:nvSpPr>
        <p:spPr>
          <a:xfrm>
            <a:off x="4027289" y="1971334"/>
            <a:ext cx="4334271" cy="77368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accent6"/>
                </a:solidFill>
                <a:latin typeface="Muller Narrow ExtraBold" pitchFamily="50" charset="-52"/>
              </a:rPr>
              <a:t>Министр спорта и молодежной политики </a:t>
            </a:r>
          </a:p>
          <a:p>
            <a:pPr algn="ctr"/>
            <a:r>
              <a:rPr lang="ru-RU" sz="1400" dirty="0" smtClean="0">
                <a:solidFill>
                  <a:schemeClr val="accent6"/>
                </a:solidFill>
                <a:latin typeface="Muller Narrow ExtraBold" pitchFamily="50" charset="-52"/>
              </a:rPr>
              <a:t>Мурманской </a:t>
            </a:r>
            <a:r>
              <a:rPr lang="ru-RU" sz="1400" dirty="0">
                <a:solidFill>
                  <a:schemeClr val="accent6"/>
                </a:solidFill>
                <a:latin typeface="Muller Narrow ExtraBold" pitchFamily="50" charset="-52"/>
              </a:rPr>
              <a:t>области</a:t>
            </a:r>
          </a:p>
          <a:p>
            <a:pPr algn="ctr"/>
            <a:r>
              <a:rPr lang="ru-RU" sz="1400" dirty="0" err="1" smtClean="0">
                <a:solidFill>
                  <a:srgbClr val="F05A28"/>
                </a:solidFill>
                <a:latin typeface="Muller Narrow ExtraBold" pitchFamily="50" charset="-52"/>
              </a:rPr>
              <a:t>Клебанов</a:t>
            </a:r>
            <a:r>
              <a:rPr lang="ru-RU" sz="1400" dirty="0" smtClean="0">
                <a:solidFill>
                  <a:srgbClr val="F05A28"/>
                </a:solidFill>
                <a:latin typeface="Muller Narrow ExtraBold" pitchFamily="50" charset="-52"/>
              </a:rPr>
              <a:t> Денис Вадимович</a:t>
            </a:r>
            <a:endParaRPr lang="ru-RU" sz="1400" dirty="0">
              <a:solidFill>
                <a:srgbClr val="F05A28"/>
              </a:solidFill>
              <a:latin typeface="Muller Narrow Light" pitchFamily="50" charset="-52"/>
            </a:endParaRPr>
          </a:p>
        </p:txBody>
      </p:sp>
      <p:sp>
        <p:nvSpPr>
          <p:cNvPr id="39" name="Содержимое 2"/>
          <p:cNvSpPr txBox="1">
            <a:spLocks/>
          </p:cNvSpPr>
          <p:nvPr/>
        </p:nvSpPr>
        <p:spPr bwMode="auto">
          <a:xfrm>
            <a:off x="6933228" y="1123212"/>
            <a:ext cx="5136718" cy="577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228600" indent="-228600" algn="ctr" defTabSz="917575">
              <a:buFont typeface="Arial" charset="0"/>
              <a:buNone/>
            </a:pPr>
            <a:r>
              <a:rPr lang="ru-RU" sz="1600" dirty="0">
                <a:solidFill>
                  <a:schemeClr val="bg1"/>
                </a:solidFill>
                <a:latin typeface="Muller Narrow ExtraBold" pitchFamily="50" charset="-52"/>
              </a:rPr>
              <a:t>ПОЛОЖЕНИЕ О МИНИСТЕРСТВЕ </a:t>
            </a:r>
            <a:r>
              <a:rPr lang="ru-RU" sz="1600" dirty="0" smtClean="0">
                <a:solidFill>
                  <a:schemeClr val="bg1"/>
                </a:solidFill>
                <a:latin typeface="Muller Narrow ExtraBold" pitchFamily="50" charset="-52"/>
              </a:rPr>
              <a:t>СПОРТА И МОЛОДЕЖНОЙ ПОЛИТИКИ </a:t>
            </a:r>
            <a:r>
              <a:rPr lang="ru-RU" sz="1600" dirty="0">
                <a:solidFill>
                  <a:schemeClr val="bg1"/>
                </a:solidFill>
                <a:latin typeface="Muller Narrow ExtraBold" pitchFamily="50" charset="-52"/>
              </a:rPr>
              <a:t>МУРМАНСКОЙ ОБЛАСТИ </a:t>
            </a:r>
            <a:endParaRPr lang="ru-RU" sz="1600" dirty="0" smtClean="0">
              <a:solidFill>
                <a:schemeClr val="bg1"/>
              </a:solidFill>
              <a:latin typeface="Muller Narrow ExtraBold" pitchFamily="50" charset="-52"/>
            </a:endParaRPr>
          </a:p>
          <a:p>
            <a:pPr marL="228600" indent="-228600" algn="ctr" defTabSz="917575">
              <a:buFont typeface="Arial" charset="0"/>
              <a:buNone/>
            </a:pPr>
            <a:r>
              <a:rPr lang="ru-RU" sz="1600" dirty="0" smtClean="0">
                <a:solidFill>
                  <a:schemeClr val="bg1"/>
                </a:solidFill>
                <a:latin typeface="Muller Narrow ExtraBold" pitchFamily="50" charset="-52"/>
              </a:rPr>
              <a:t>ОТ 03.12.2019 </a:t>
            </a:r>
            <a:r>
              <a:rPr lang="ru-RU" sz="1600" dirty="0">
                <a:solidFill>
                  <a:schemeClr val="bg1"/>
                </a:solidFill>
                <a:latin typeface="Muller Narrow ExtraBold" pitchFamily="50" charset="-52"/>
              </a:rPr>
              <a:t>№ </a:t>
            </a:r>
            <a:r>
              <a:rPr lang="ru-RU" sz="1600" dirty="0" smtClean="0">
                <a:solidFill>
                  <a:schemeClr val="bg1"/>
                </a:solidFill>
                <a:latin typeface="Muller Narrow ExtraBold" pitchFamily="50" charset="-52"/>
              </a:rPr>
              <a:t>553-пп</a:t>
            </a:r>
            <a:endParaRPr lang="ru-RU" sz="1600" dirty="0">
              <a:solidFill>
                <a:schemeClr val="bg1"/>
              </a:solidFill>
              <a:latin typeface="Muller Narrow ExtraBold" pitchFamily="50" charset="-52"/>
            </a:endParaRPr>
          </a:p>
        </p:txBody>
      </p:sp>
      <p:pic>
        <p:nvPicPr>
          <p:cNvPr id="42" name="Рисунок 41">
            <a:extLst>
              <a:ext uri="{FF2B5EF4-FFF2-40B4-BE49-F238E27FC236}">
                <a16:creationId xmlns="" xmlns:a16="http://schemas.microsoft.com/office/drawing/2014/main" id="{8DC5D961-2CD2-B24B-B7F3-332B1745AA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35212" y="1991551"/>
            <a:ext cx="586370" cy="649196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lc="http://schemas.openxmlformats.org/drawingml/2006/lockedCanvas" xmlns="" xmlns:a16="http://schemas.microsoft.com/office/drawing/2014/main" id="{8799F3D2-8F59-9048-AE9F-F7827C8562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65076" y="4933085"/>
            <a:ext cx="498868" cy="498868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lc="http://schemas.openxmlformats.org/drawingml/2006/lockedCanvas" xmlns="" xmlns:a16="http://schemas.microsoft.com/office/drawing/2014/main" id="{8799F3D2-8F59-9048-AE9F-F7827C8562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65076" y="6035241"/>
            <a:ext cx="498868" cy="498868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lc="http://schemas.openxmlformats.org/drawingml/2006/lockedCanvas" xmlns="" xmlns:a16="http://schemas.microsoft.com/office/drawing/2014/main" id="{8799F3D2-8F59-9048-AE9F-F7827C8562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56238" y="5078986"/>
            <a:ext cx="498868" cy="498868"/>
          </a:xfrm>
          <a:prstGeom prst="rect">
            <a:avLst/>
          </a:prstGeom>
        </p:spPr>
      </p:pic>
      <p:sp>
        <p:nvSpPr>
          <p:cNvPr id="71" name="Скругленный прямоугольник 70"/>
          <p:cNvSpPr/>
          <p:nvPr/>
        </p:nvSpPr>
        <p:spPr>
          <a:xfrm>
            <a:off x="274821" y="2809679"/>
            <a:ext cx="3949437" cy="80159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accent6"/>
                </a:solidFill>
                <a:latin typeface="Muller Narrow ExtraBold" pitchFamily="50" charset="-52"/>
              </a:rPr>
              <a:t>Заместитель министра спорта и молодежной политики </a:t>
            </a:r>
            <a:r>
              <a:rPr lang="ru-RU" sz="1400" dirty="0">
                <a:solidFill>
                  <a:schemeClr val="accent6"/>
                </a:solidFill>
                <a:latin typeface="Muller Narrow ExtraBold" pitchFamily="50" charset="-52"/>
              </a:rPr>
              <a:t>Мурманской области</a:t>
            </a:r>
          </a:p>
          <a:p>
            <a:pPr algn="ctr"/>
            <a:r>
              <a:rPr lang="ru-RU" sz="1400" dirty="0" smtClean="0">
                <a:solidFill>
                  <a:srgbClr val="F05A28"/>
                </a:solidFill>
                <a:latin typeface="Muller Narrow ExtraBold" pitchFamily="50" charset="-52"/>
              </a:rPr>
              <a:t>Наумова Светлана Ивановна </a:t>
            </a:r>
            <a:endParaRPr lang="ru-RU" sz="1400" dirty="0">
              <a:solidFill>
                <a:srgbClr val="F05A28"/>
              </a:solidFill>
              <a:latin typeface="Muller Narrow Light" pitchFamily="50" charset="-52"/>
            </a:endParaRPr>
          </a:p>
        </p:txBody>
      </p:sp>
      <p:pic>
        <p:nvPicPr>
          <p:cNvPr id="62" name="Рисунок 61">
            <a:extLst>
              <a:ext uri="{FF2B5EF4-FFF2-40B4-BE49-F238E27FC236}">
                <a16:creationId xmlns:lc="http://schemas.openxmlformats.org/drawingml/2006/lockedCanvas" xmlns="" xmlns:a16="http://schemas.microsoft.com/office/drawing/2014/main" id="{8799F3D2-8F59-9048-AE9F-F7827C8562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86699" y="6126544"/>
            <a:ext cx="498868" cy="498868"/>
          </a:xfrm>
          <a:prstGeom prst="rect">
            <a:avLst/>
          </a:prstGeom>
        </p:spPr>
      </p:pic>
      <p:cxnSp>
        <p:nvCxnSpPr>
          <p:cNvPr id="74" name="Прямая соединительная линия 73"/>
          <p:cNvCxnSpPr/>
          <p:nvPr/>
        </p:nvCxnSpPr>
        <p:spPr>
          <a:xfrm flipH="1">
            <a:off x="4224258" y="2752301"/>
            <a:ext cx="454900" cy="3583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/>
          <p:cNvCxnSpPr/>
          <p:nvPr/>
        </p:nvCxnSpPr>
        <p:spPr>
          <a:xfrm flipV="1">
            <a:off x="5050534" y="4561428"/>
            <a:ext cx="2" cy="18947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0" name="Прямая соединительная линия 2049"/>
          <p:cNvCxnSpPr>
            <a:endCxn id="73" idx="0"/>
          </p:cNvCxnSpPr>
          <p:nvPr/>
        </p:nvCxnSpPr>
        <p:spPr>
          <a:xfrm>
            <a:off x="6290269" y="2752301"/>
            <a:ext cx="3849" cy="8319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Скругленный прямоугольник 45"/>
          <p:cNvSpPr/>
          <p:nvPr/>
        </p:nvSpPr>
        <p:spPr>
          <a:xfrm>
            <a:off x="8166138" y="2809100"/>
            <a:ext cx="3949437" cy="80159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accent6"/>
                </a:solidFill>
                <a:latin typeface="Muller Narrow ExtraBold" pitchFamily="50" charset="-52"/>
              </a:rPr>
              <a:t>Заместитель министра спорта и молодежной политики </a:t>
            </a:r>
            <a:r>
              <a:rPr lang="ru-RU" sz="1400" dirty="0">
                <a:solidFill>
                  <a:schemeClr val="accent6"/>
                </a:solidFill>
                <a:latin typeface="Muller Narrow ExtraBold" pitchFamily="50" charset="-52"/>
              </a:rPr>
              <a:t>Мурманской области</a:t>
            </a:r>
          </a:p>
          <a:p>
            <a:pPr algn="ctr"/>
            <a:r>
              <a:rPr lang="ru-RU" sz="1400" dirty="0" smtClean="0">
                <a:solidFill>
                  <a:srgbClr val="F05A28"/>
                </a:solidFill>
                <a:latin typeface="Muller Narrow ExtraBold" pitchFamily="50" charset="-52"/>
              </a:rPr>
              <a:t>Марковина Наталья Петровна</a:t>
            </a:r>
            <a:endParaRPr lang="ru-RU" sz="1400" dirty="0">
              <a:solidFill>
                <a:srgbClr val="F05A28"/>
              </a:solidFill>
              <a:latin typeface="Muller Narrow Light" pitchFamily="50" charset="-52"/>
            </a:endParaRPr>
          </a:p>
        </p:txBody>
      </p:sp>
      <p:cxnSp>
        <p:nvCxnSpPr>
          <p:cNvPr id="53" name="Прямая соединительная линия 52"/>
          <p:cNvCxnSpPr/>
          <p:nvPr/>
        </p:nvCxnSpPr>
        <p:spPr>
          <a:xfrm>
            <a:off x="7787440" y="2752301"/>
            <a:ext cx="378698" cy="3583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Скругленный прямоугольник 56">
            <a:extLst>
              <a:ext uri="{FF2B5EF4-FFF2-40B4-BE49-F238E27FC236}"/>
            </a:extLst>
          </p:cNvPr>
          <p:cNvSpPr/>
          <p:nvPr/>
        </p:nvSpPr>
        <p:spPr>
          <a:xfrm>
            <a:off x="5338045" y="4742290"/>
            <a:ext cx="2373196" cy="946327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 smtClean="0">
                <a:solidFill>
                  <a:schemeClr val="tx1"/>
                </a:solidFill>
                <a:latin typeface="Muller Narrow Light" pitchFamily="50" charset="-52"/>
              </a:rPr>
              <a:t>Сектор по работе с территориями</a:t>
            </a:r>
            <a:endParaRPr lang="ru-RU" sz="1600" dirty="0">
              <a:solidFill>
                <a:schemeClr val="tx1"/>
              </a:solidFill>
              <a:latin typeface="Muller Narrow Light" pitchFamily="50" charset="-52"/>
            </a:endParaRPr>
          </a:p>
        </p:txBody>
      </p:sp>
      <p:sp>
        <p:nvSpPr>
          <p:cNvPr id="58" name="Скругленный прямоугольник 57">
            <a:extLst>
              <a:ext uri="{FF2B5EF4-FFF2-40B4-BE49-F238E27FC236}"/>
            </a:extLst>
          </p:cNvPr>
          <p:cNvSpPr/>
          <p:nvPr/>
        </p:nvSpPr>
        <p:spPr>
          <a:xfrm>
            <a:off x="5338045" y="5902815"/>
            <a:ext cx="2373194" cy="946327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 smtClean="0">
                <a:solidFill>
                  <a:schemeClr val="tx1"/>
                </a:solidFill>
                <a:latin typeface="Muller Narrow Light" pitchFamily="50" charset="-52"/>
              </a:rPr>
              <a:t>Сектор по работе с молодежными НКО и </a:t>
            </a:r>
            <a:r>
              <a:rPr lang="ru-RU" sz="1600" dirty="0" err="1" smtClean="0">
                <a:solidFill>
                  <a:schemeClr val="tx1"/>
                </a:solidFill>
                <a:latin typeface="Muller Narrow Light" pitchFamily="50" charset="-52"/>
              </a:rPr>
              <a:t>грантовой</a:t>
            </a:r>
            <a:r>
              <a:rPr lang="ru-RU" sz="1600" dirty="0" smtClean="0">
                <a:solidFill>
                  <a:schemeClr val="tx1"/>
                </a:solidFill>
                <a:latin typeface="Muller Narrow Light" pitchFamily="50" charset="-52"/>
              </a:rPr>
              <a:t> поддержке</a:t>
            </a:r>
            <a:endParaRPr lang="ru-RU" sz="1600" dirty="0">
              <a:solidFill>
                <a:schemeClr val="tx1"/>
              </a:solidFill>
              <a:latin typeface="Muller Narrow Light" pitchFamily="50" charset="-52"/>
            </a:endParaRPr>
          </a:p>
        </p:txBody>
      </p:sp>
      <p:cxnSp>
        <p:nvCxnSpPr>
          <p:cNvPr id="59" name="Прямая соединительная линия 58"/>
          <p:cNvCxnSpPr/>
          <p:nvPr/>
        </p:nvCxnSpPr>
        <p:spPr>
          <a:xfrm flipH="1" flipV="1">
            <a:off x="5050535" y="5263183"/>
            <a:ext cx="287510" cy="60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 flipH="1" flipV="1">
            <a:off x="5056380" y="6456133"/>
            <a:ext cx="287510" cy="60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Скругленный прямоугольник 81">
            <a:extLst>
              <a:ext uri="{FF2B5EF4-FFF2-40B4-BE49-F238E27FC236}"/>
            </a:extLst>
          </p:cNvPr>
          <p:cNvSpPr/>
          <p:nvPr/>
        </p:nvSpPr>
        <p:spPr>
          <a:xfrm>
            <a:off x="8661044" y="3842624"/>
            <a:ext cx="3235004" cy="946327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schemeClr val="tx1"/>
                </a:solidFill>
                <a:latin typeface="Muller Narrow Light" pitchFamily="50" charset="-52"/>
              </a:rPr>
              <a:t>Управление экономики, </a:t>
            </a:r>
            <a:r>
              <a:rPr lang="ru-RU" sz="1600" dirty="0" smtClean="0">
                <a:solidFill>
                  <a:schemeClr val="tx1"/>
                </a:solidFill>
                <a:latin typeface="Muller Narrow Light" pitchFamily="50" charset="-52"/>
              </a:rPr>
              <a:t>правового и </a:t>
            </a:r>
            <a:r>
              <a:rPr lang="ru-RU" sz="1600" dirty="0">
                <a:solidFill>
                  <a:schemeClr val="tx1"/>
                </a:solidFill>
                <a:latin typeface="Muller Narrow Light" pitchFamily="50" charset="-52"/>
              </a:rPr>
              <a:t>кадрового обеспечения, работы</a:t>
            </a:r>
          </a:p>
          <a:p>
            <a:pPr algn="ctr">
              <a:defRPr/>
            </a:pPr>
            <a:r>
              <a:rPr lang="ru-RU" sz="1600" dirty="0">
                <a:solidFill>
                  <a:schemeClr val="tx1"/>
                </a:solidFill>
                <a:latin typeface="Muller Narrow Light" pitchFamily="50" charset="-52"/>
              </a:rPr>
              <a:t>с подведомственными</a:t>
            </a:r>
          </a:p>
          <a:p>
            <a:pPr algn="ctr">
              <a:defRPr/>
            </a:pPr>
            <a:r>
              <a:rPr lang="ru-RU" sz="1600" dirty="0">
                <a:solidFill>
                  <a:schemeClr val="tx1"/>
                </a:solidFill>
                <a:latin typeface="Muller Narrow Light" pitchFamily="50" charset="-52"/>
              </a:rPr>
              <a:t>организациями</a:t>
            </a:r>
          </a:p>
        </p:txBody>
      </p:sp>
      <p:cxnSp>
        <p:nvCxnSpPr>
          <p:cNvPr id="83" name="Прямая соединительная линия 82"/>
          <p:cNvCxnSpPr/>
          <p:nvPr/>
        </p:nvCxnSpPr>
        <p:spPr>
          <a:xfrm flipH="1">
            <a:off x="10146149" y="3608343"/>
            <a:ext cx="1" cy="2342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Скругленный прямоугольник 84">
            <a:extLst>
              <a:ext uri="{FF2B5EF4-FFF2-40B4-BE49-F238E27FC236}"/>
            </a:extLst>
          </p:cNvPr>
          <p:cNvSpPr/>
          <p:nvPr/>
        </p:nvSpPr>
        <p:spPr>
          <a:xfrm>
            <a:off x="9322096" y="5952452"/>
            <a:ext cx="2373196" cy="946327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>
                <a:solidFill>
                  <a:schemeClr val="tx1"/>
                </a:solidFill>
                <a:latin typeface="Muller Narrow Light" pitchFamily="50" charset="-52"/>
              </a:rPr>
              <a:t>Сектор правового</a:t>
            </a:r>
          </a:p>
          <a:p>
            <a:pPr algn="ctr">
              <a:defRPr/>
            </a:pPr>
            <a:r>
              <a:rPr lang="ru-RU" sz="1600">
                <a:solidFill>
                  <a:schemeClr val="tx1"/>
                </a:solidFill>
                <a:latin typeface="Muller Narrow Light" pitchFamily="50" charset="-52"/>
              </a:rPr>
              <a:t>и кадрового обеспечения</a:t>
            </a:r>
            <a:endParaRPr lang="ru-RU" sz="1600" dirty="0">
              <a:solidFill>
                <a:schemeClr val="tx1"/>
              </a:solidFill>
              <a:latin typeface="Muller Narrow Light" pitchFamily="50" charset="-52"/>
            </a:endParaRPr>
          </a:p>
        </p:txBody>
      </p:sp>
      <p:sp>
        <p:nvSpPr>
          <p:cNvPr id="89" name="Скругленный прямоугольник 88">
            <a:extLst>
              <a:ext uri="{FF2B5EF4-FFF2-40B4-BE49-F238E27FC236}"/>
            </a:extLst>
          </p:cNvPr>
          <p:cNvSpPr/>
          <p:nvPr/>
        </p:nvSpPr>
        <p:spPr>
          <a:xfrm>
            <a:off x="9295988" y="4908710"/>
            <a:ext cx="2373196" cy="946327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>
                <a:solidFill>
                  <a:schemeClr val="tx1"/>
                </a:solidFill>
                <a:latin typeface="Muller Narrow Light" pitchFamily="50" charset="-52"/>
              </a:rPr>
              <a:t>Сектор экономики и работы</a:t>
            </a:r>
          </a:p>
          <a:p>
            <a:pPr algn="ctr">
              <a:defRPr/>
            </a:pPr>
            <a:r>
              <a:rPr lang="ru-RU" sz="1600">
                <a:solidFill>
                  <a:schemeClr val="tx1"/>
                </a:solidFill>
                <a:latin typeface="Muller Narrow Light" pitchFamily="50" charset="-52"/>
              </a:rPr>
              <a:t>с подведомственными</a:t>
            </a:r>
          </a:p>
          <a:p>
            <a:pPr algn="ctr">
              <a:defRPr/>
            </a:pPr>
            <a:r>
              <a:rPr lang="ru-RU" sz="1600">
                <a:solidFill>
                  <a:schemeClr val="tx1"/>
                </a:solidFill>
                <a:latin typeface="Muller Narrow Light" pitchFamily="50" charset="-52"/>
              </a:rPr>
              <a:t>организациями</a:t>
            </a:r>
            <a:endParaRPr lang="ru-RU" sz="1600" dirty="0">
              <a:solidFill>
                <a:schemeClr val="tx1"/>
              </a:solidFill>
              <a:latin typeface="Muller Narrow Light" pitchFamily="50" charset="-52"/>
            </a:endParaRPr>
          </a:p>
        </p:txBody>
      </p:sp>
      <p:cxnSp>
        <p:nvCxnSpPr>
          <p:cNvPr id="90" name="Прямая соединительная линия 89"/>
          <p:cNvCxnSpPr/>
          <p:nvPr/>
        </p:nvCxnSpPr>
        <p:spPr>
          <a:xfrm flipV="1">
            <a:off x="9034585" y="4805397"/>
            <a:ext cx="2" cy="16507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единительная линия 90"/>
          <p:cNvCxnSpPr/>
          <p:nvPr/>
        </p:nvCxnSpPr>
        <p:spPr>
          <a:xfrm flipH="1" flipV="1">
            <a:off x="9008478" y="5496834"/>
            <a:ext cx="287510" cy="60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/>
          <p:nvPr/>
        </p:nvCxnSpPr>
        <p:spPr>
          <a:xfrm flipH="1" flipV="1">
            <a:off x="9041798" y="6464514"/>
            <a:ext cx="287510" cy="60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3" name="Рисунок 92">
            <a:extLst>
              <a:ext uri="{FF2B5EF4-FFF2-40B4-BE49-F238E27FC236}">
                <a16:creationId xmlns:lc="http://schemas.openxmlformats.org/drawingml/2006/lockedCanvas" xmlns="" xmlns:a16="http://schemas.microsoft.com/office/drawing/2014/main" id="{8799F3D2-8F59-9048-AE9F-F7827C8562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731383" y="5023723"/>
            <a:ext cx="498868" cy="498868"/>
          </a:xfrm>
          <a:prstGeom prst="rect">
            <a:avLst/>
          </a:prstGeom>
        </p:spPr>
      </p:pic>
      <p:pic>
        <p:nvPicPr>
          <p:cNvPr id="94" name="Рисунок 93">
            <a:extLst>
              <a:ext uri="{FF2B5EF4-FFF2-40B4-BE49-F238E27FC236}">
                <a16:creationId xmlns:lc="http://schemas.openxmlformats.org/drawingml/2006/lockedCanvas" xmlns="" xmlns:a16="http://schemas.microsoft.com/office/drawing/2014/main" id="{8799F3D2-8F59-9048-AE9F-F7827C8562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749125" y="6083085"/>
            <a:ext cx="498868" cy="498868"/>
          </a:xfrm>
          <a:prstGeom prst="rect">
            <a:avLst/>
          </a:prstGeom>
        </p:spPr>
      </p:pic>
      <p:cxnSp>
        <p:nvCxnSpPr>
          <p:cNvPr id="95" name="Прямая соединительная линия 94"/>
          <p:cNvCxnSpPr/>
          <p:nvPr/>
        </p:nvCxnSpPr>
        <p:spPr>
          <a:xfrm flipH="1">
            <a:off x="2096382" y="3615234"/>
            <a:ext cx="1" cy="1410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Скругленный прямоугольник 95">
            <a:extLst>
              <a:ext uri="{FF2B5EF4-FFF2-40B4-BE49-F238E27FC236}"/>
            </a:extLst>
          </p:cNvPr>
          <p:cNvSpPr/>
          <p:nvPr/>
        </p:nvSpPr>
        <p:spPr>
          <a:xfrm>
            <a:off x="605469" y="3763616"/>
            <a:ext cx="2951375" cy="1080019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  <a:latin typeface="Muller Narrow Light" pitchFamily="50" charset="-52"/>
              </a:rPr>
              <a:t>Управление развития спорта</a:t>
            </a:r>
          </a:p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  <a:latin typeface="Muller Narrow Light" pitchFamily="50" charset="-52"/>
              </a:rPr>
              <a:t>высших достижений, подготовки</a:t>
            </a:r>
          </a:p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  <a:latin typeface="Muller Narrow Light" pitchFamily="50" charset="-52"/>
              </a:rPr>
              <a:t>спортивного резерва, физической</a:t>
            </a:r>
          </a:p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  <a:latin typeface="Muller Narrow Light" pitchFamily="50" charset="-52"/>
              </a:rPr>
              <a:t>культуры и спортивно-массовой</a:t>
            </a:r>
          </a:p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  <a:latin typeface="Muller Narrow Light" pitchFamily="50" charset="-52"/>
              </a:rPr>
              <a:t>работы с населением</a:t>
            </a:r>
          </a:p>
        </p:txBody>
      </p:sp>
      <p:sp>
        <p:nvSpPr>
          <p:cNvPr id="97" name="Скругленный прямоугольник 96">
            <a:extLst>
              <a:ext uri="{FF2B5EF4-FFF2-40B4-BE49-F238E27FC236}"/>
            </a:extLst>
          </p:cNvPr>
          <p:cNvSpPr/>
          <p:nvPr/>
        </p:nvSpPr>
        <p:spPr>
          <a:xfrm>
            <a:off x="1020060" y="4933085"/>
            <a:ext cx="2373196" cy="946327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  <a:latin typeface="Muller Narrow Light" pitchFamily="50" charset="-52"/>
              </a:rPr>
              <a:t>Сектор развития спорта</a:t>
            </a:r>
          </a:p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  <a:latin typeface="Muller Narrow Light" pitchFamily="50" charset="-52"/>
              </a:rPr>
              <a:t>высших достижений</a:t>
            </a:r>
          </a:p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  <a:latin typeface="Muller Narrow Light" pitchFamily="50" charset="-52"/>
              </a:rPr>
              <a:t>и спортивного резерва</a:t>
            </a:r>
          </a:p>
        </p:txBody>
      </p:sp>
      <p:sp>
        <p:nvSpPr>
          <p:cNvPr id="98" name="Скругленный прямоугольник 97">
            <a:extLst>
              <a:ext uri="{FF2B5EF4-FFF2-40B4-BE49-F238E27FC236}"/>
            </a:extLst>
          </p:cNvPr>
          <p:cNvSpPr/>
          <p:nvPr/>
        </p:nvSpPr>
        <p:spPr>
          <a:xfrm>
            <a:off x="1020980" y="5943509"/>
            <a:ext cx="2373196" cy="1043967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  <a:latin typeface="Muller Narrow Light" pitchFamily="50" charset="-52"/>
              </a:rPr>
              <a:t>Сектор развития</a:t>
            </a:r>
          </a:p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  <a:latin typeface="Muller Narrow Light" pitchFamily="50" charset="-52"/>
              </a:rPr>
              <a:t>физической культуры,</a:t>
            </a:r>
          </a:p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  <a:latin typeface="Muller Narrow Light" pitchFamily="50" charset="-52"/>
              </a:rPr>
              <a:t>спортивно-массовой работы</a:t>
            </a:r>
          </a:p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  <a:latin typeface="Muller Narrow Light" pitchFamily="50" charset="-52"/>
              </a:rPr>
              <a:t>с населением и спортивной</a:t>
            </a:r>
          </a:p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  <a:latin typeface="Muller Narrow Light" pitchFamily="50" charset="-52"/>
              </a:rPr>
              <a:t>инфраструктуры</a:t>
            </a:r>
          </a:p>
        </p:txBody>
      </p:sp>
      <p:cxnSp>
        <p:nvCxnSpPr>
          <p:cNvPr id="99" name="Прямая соединительная линия 98"/>
          <p:cNvCxnSpPr/>
          <p:nvPr/>
        </p:nvCxnSpPr>
        <p:spPr>
          <a:xfrm flipH="1" flipV="1">
            <a:off x="732551" y="4851006"/>
            <a:ext cx="26108" cy="15746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Прямая соединительная линия 99"/>
          <p:cNvCxnSpPr/>
          <p:nvPr/>
        </p:nvCxnSpPr>
        <p:spPr>
          <a:xfrm flipH="1" flipV="1">
            <a:off x="726706" y="5423688"/>
            <a:ext cx="287510" cy="60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Прямая соединительная линия 100"/>
          <p:cNvCxnSpPr/>
          <p:nvPr/>
        </p:nvCxnSpPr>
        <p:spPr>
          <a:xfrm flipH="1" flipV="1">
            <a:off x="747035" y="6421300"/>
            <a:ext cx="287510" cy="60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567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/>
            </a:extLst>
          </p:cNvPr>
          <p:cNvSpPr/>
          <p:nvPr/>
        </p:nvSpPr>
        <p:spPr>
          <a:xfrm>
            <a:off x="8612" y="697899"/>
            <a:ext cx="12236450" cy="6347666"/>
          </a:xfrm>
          <a:prstGeom prst="rect">
            <a:avLst/>
          </a:prstGeom>
          <a:solidFill>
            <a:srgbClr val="EBEBEB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199" dirty="0"/>
          </a:p>
        </p:txBody>
      </p:sp>
      <p:sp>
        <p:nvSpPr>
          <p:cNvPr id="2055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10072992" y="6816725"/>
            <a:ext cx="2166633" cy="382588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5FC6EA9-0C90-458B-AA00-894FE4ED6352}" type="slidenum">
              <a:rPr lang="ru-RU" sz="1200" smtClean="0">
                <a:solidFill>
                  <a:schemeClr val="bg1">
                    <a:lumMod val="50000"/>
                  </a:schemeClr>
                </a:solidFill>
                <a:latin typeface="Muller Narrow Light" pitchFamily="50" charset="-5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 sz="1200" dirty="0" smtClean="0">
              <a:solidFill>
                <a:schemeClr val="bg1">
                  <a:lumMod val="50000"/>
                </a:schemeClr>
              </a:solidFill>
              <a:latin typeface="Muller Narrow Light" pitchFamily="50" charset="-52"/>
            </a:endParaRPr>
          </a:p>
        </p:txBody>
      </p:sp>
      <p:sp>
        <p:nvSpPr>
          <p:cNvPr id="35" name="Прямоугольник 36"/>
          <p:cNvSpPr>
            <a:spLocks noChangeArrowheads="1"/>
          </p:cNvSpPr>
          <p:nvPr/>
        </p:nvSpPr>
        <p:spPr bwMode="auto">
          <a:xfrm>
            <a:off x="220170" y="122238"/>
            <a:ext cx="115093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dirty="0" smtClean="0">
                <a:solidFill>
                  <a:prstClr val="black"/>
                </a:solidFill>
                <a:latin typeface="Muller Narrow Light" pitchFamily="2" charset="0"/>
              </a:rPr>
              <a:t>ГОСУДАРСТВЕННЫЕ ОБЛАСТНЫЕ УЧРЕЖДЕНИЯ, ПОДВЕДОМСТВЕННЫЕ МИНИСТЕРСТВУ</a:t>
            </a:r>
            <a:endParaRPr lang="ru-RU" sz="2400" dirty="0">
              <a:latin typeface="Muller Narrow Light" pitchFamily="2" charset="0"/>
            </a:endParaRPr>
          </a:p>
        </p:txBody>
      </p:sp>
      <p:sp>
        <p:nvSpPr>
          <p:cNvPr id="84" name="Номер слайда 1"/>
          <p:cNvSpPr txBox="1">
            <a:spLocks/>
          </p:cNvSpPr>
          <p:nvPr/>
        </p:nvSpPr>
        <p:spPr bwMode="auto">
          <a:xfrm>
            <a:off x="15949076" y="13168664"/>
            <a:ext cx="2166633" cy="255306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457200" rtl="0" eaLnBrk="1" latinLnBrk="0" hangingPunct="1">
              <a:defRPr sz="120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5FC6EA9-0C90-458B-AA00-894FE4ED6352}" type="slidenum">
              <a:rPr lang="ru-RU" sz="1200" smtClean="0">
                <a:solidFill>
                  <a:schemeClr val="bg1">
                    <a:lumMod val="50000"/>
                  </a:schemeClr>
                </a:solidFill>
                <a:latin typeface="Muller Narrow Light" pitchFamily="50" charset="-5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 sz="1200" dirty="0" smtClean="0">
              <a:solidFill>
                <a:schemeClr val="bg1">
                  <a:lumMod val="50000"/>
                </a:schemeClr>
              </a:solidFill>
              <a:latin typeface="Muller Narrow Light" pitchFamily="50" charset="-52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91440" y="804672"/>
            <a:ext cx="12042648" cy="613562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512064" y="1737307"/>
            <a:ext cx="7863840" cy="9144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502071" y="2199305"/>
            <a:ext cx="10169071" cy="101547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502071" y="2900569"/>
            <a:ext cx="7863840" cy="9144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512064" y="3489333"/>
            <a:ext cx="10894369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502071" y="4040190"/>
            <a:ext cx="8055864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512064" y="4733662"/>
            <a:ext cx="11073478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502071" y="5439766"/>
            <a:ext cx="8800392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02071" y="1075076"/>
            <a:ext cx="66240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82C8"/>
                </a:solidFill>
                <a:latin typeface="Muller Narrow Light" panose="00000400000000000000" pitchFamily="50" charset="-52"/>
              </a:rPr>
              <a:t>ГОБУМП "Региональный центр поддержки молодежных и добровольческих инициатив"</a:t>
            </a:r>
          </a:p>
          <a:p>
            <a:r>
              <a:rPr lang="ru-RU" sz="1200" dirty="0" smtClean="0">
                <a:solidFill>
                  <a:srgbClr val="0082C8"/>
                </a:solidFill>
                <a:latin typeface="Muller Narrow Light" panose="00000400000000000000" pitchFamily="50" charset="-52"/>
              </a:rPr>
              <a:t>183031</a:t>
            </a:r>
            <a:r>
              <a:rPr lang="ru-RU" sz="1200" dirty="0">
                <a:solidFill>
                  <a:srgbClr val="0082C8"/>
                </a:solidFill>
                <a:latin typeface="Muller Narrow Light" panose="00000400000000000000" pitchFamily="50" charset="-52"/>
              </a:rPr>
              <a:t>, Мурманская </a:t>
            </a:r>
            <a:r>
              <a:rPr lang="ru-RU" sz="1200" dirty="0" err="1">
                <a:solidFill>
                  <a:srgbClr val="0082C8"/>
                </a:solidFill>
                <a:latin typeface="Muller Narrow Light" panose="00000400000000000000" pitchFamily="50" charset="-52"/>
              </a:rPr>
              <a:t>обл</a:t>
            </a:r>
            <a:r>
              <a:rPr lang="ru-RU" sz="1200" dirty="0">
                <a:solidFill>
                  <a:srgbClr val="0082C8"/>
                </a:solidFill>
                <a:latin typeface="Muller Narrow Light" panose="00000400000000000000" pitchFamily="50" charset="-52"/>
              </a:rPr>
              <a:t>, Мурманск г, </a:t>
            </a:r>
            <a:r>
              <a:rPr lang="ru-RU" sz="1200" dirty="0" err="1">
                <a:solidFill>
                  <a:srgbClr val="0082C8"/>
                </a:solidFill>
                <a:latin typeface="Muller Narrow Light" panose="00000400000000000000" pitchFamily="50" charset="-52"/>
              </a:rPr>
              <a:t>Подстаницкого</a:t>
            </a:r>
            <a:r>
              <a:rPr lang="ru-RU" sz="1200" dirty="0">
                <a:solidFill>
                  <a:srgbClr val="0082C8"/>
                </a:solidFill>
                <a:latin typeface="Muller Narrow Light" panose="00000400000000000000" pitchFamily="50" charset="-52"/>
              </a:rPr>
              <a:t> </a:t>
            </a:r>
            <a:r>
              <a:rPr lang="ru-RU" sz="1200" dirty="0" err="1">
                <a:solidFill>
                  <a:srgbClr val="0082C8"/>
                </a:solidFill>
                <a:latin typeface="Muller Narrow Light" panose="00000400000000000000" pitchFamily="50" charset="-52"/>
              </a:rPr>
              <a:t>ул</a:t>
            </a:r>
            <a:r>
              <a:rPr lang="ru-RU" sz="1200" dirty="0">
                <a:solidFill>
                  <a:srgbClr val="0082C8"/>
                </a:solidFill>
                <a:latin typeface="Muller Narrow Light" panose="00000400000000000000" pitchFamily="50" charset="-52"/>
              </a:rPr>
              <a:t>, д. 1 тел.: +7 (8152) 41-02-35; факс.: +7 (8152) 41-02-35; E-</a:t>
            </a:r>
            <a:r>
              <a:rPr lang="ru-RU" sz="1200" dirty="0" err="1">
                <a:solidFill>
                  <a:srgbClr val="0082C8"/>
                </a:solidFill>
                <a:latin typeface="Muller Narrow Light" panose="00000400000000000000" pitchFamily="50" charset="-52"/>
              </a:rPr>
              <a:t>mail</a:t>
            </a:r>
            <a:r>
              <a:rPr lang="ru-RU" sz="1200" dirty="0">
                <a:solidFill>
                  <a:srgbClr val="0082C8"/>
                </a:solidFill>
                <a:latin typeface="Muller Narrow Light" panose="00000400000000000000" pitchFamily="50" charset="-52"/>
              </a:rPr>
              <a:t>: patriot-1998@mail.ru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02071" y="1792775"/>
            <a:ext cx="75983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F05A28"/>
                </a:solidFill>
                <a:latin typeface="Muller Narrow Light" panose="00000400000000000000" pitchFamily="50" charset="-52"/>
              </a:rPr>
              <a:t>ГАУМО "Мончегорская СШОР по горнолыжному спорту"</a:t>
            </a:r>
          </a:p>
          <a:p>
            <a:r>
              <a:rPr lang="ru-RU" sz="1200" dirty="0" smtClean="0">
                <a:solidFill>
                  <a:srgbClr val="F05A28"/>
                </a:solidFill>
                <a:latin typeface="Muller Narrow Light" panose="00000400000000000000" pitchFamily="50" charset="-52"/>
              </a:rPr>
              <a:t>184511</a:t>
            </a:r>
            <a:r>
              <a:rPr lang="ru-RU" sz="1200" dirty="0">
                <a:solidFill>
                  <a:srgbClr val="F05A28"/>
                </a:solidFill>
                <a:latin typeface="Muller Narrow Light" panose="00000400000000000000" pitchFamily="50" charset="-52"/>
              </a:rPr>
              <a:t>, Мурманская </a:t>
            </a:r>
            <a:r>
              <a:rPr lang="ru-RU" sz="1200" dirty="0" err="1">
                <a:solidFill>
                  <a:srgbClr val="F05A28"/>
                </a:solidFill>
                <a:latin typeface="Muller Narrow Light" panose="00000400000000000000" pitchFamily="50" charset="-52"/>
              </a:rPr>
              <a:t>обл</a:t>
            </a:r>
            <a:r>
              <a:rPr lang="ru-RU" sz="1200" dirty="0">
                <a:solidFill>
                  <a:srgbClr val="F05A28"/>
                </a:solidFill>
                <a:latin typeface="Muller Narrow Light" panose="00000400000000000000" pitchFamily="50" charset="-52"/>
              </a:rPr>
              <a:t>, Мончегорск г, </a:t>
            </a:r>
            <a:r>
              <a:rPr lang="ru-RU" sz="1200" dirty="0" err="1">
                <a:solidFill>
                  <a:srgbClr val="F05A28"/>
                </a:solidFill>
                <a:latin typeface="Muller Narrow Light" panose="00000400000000000000" pitchFamily="50" charset="-52"/>
              </a:rPr>
              <a:t>Нюдовская</a:t>
            </a:r>
            <a:r>
              <a:rPr lang="ru-RU" sz="1200" dirty="0">
                <a:solidFill>
                  <a:srgbClr val="F05A28"/>
                </a:solidFill>
                <a:latin typeface="Muller Narrow Light" panose="00000400000000000000" pitchFamily="50" charset="-52"/>
              </a:rPr>
              <a:t> </a:t>
            </a:r>
            <a:r>
              <a:rPr lang="ru-RU" sz="1200" dirty="0" err="1">
                <a:solidFill>
                  <a:srgbClr val="F05A28"/>
                </a:solidFill>
                <a:latin typeface="Muller Narrow Light" panose="00000400000000000000" pitchFamily="50" charset="-52"/>
              </a:rPr>
              <a:t>ул</a:t>
            </a:r>
            <a:r>
              <a:rPr lang="ru-RU" sz="1200" dirty="0">
                <a:solidFill>
                  <a:srgbClr val="F05A28"/>
                </a:solidFill>
                <a:latin typeface="Muller Narrow Light" panose="00000400000000000000" pitchFamily="50" charset="-52"/>
              </a:rPr>
              <a:t>, д. 14 тел.: +7 (81536) 7-36-85; E-</a:t>
            </a:r>
            <a:r>
              <a:rPr lang="ru-RU" sz="1200" dirty="0" err="1">
                <a:solidFill>
                  <a:srgbClr val="F05A28"/>
                </a:solidFill>
                <a:latin typeface="Muller Narrow Light" panose="00000400000000000000" pitchFamily="50" charset="-52"/>
              </a:rPr>
              <a:t>mail</a:t>
            </a:r>
            <a:r>
              <a:rPr lang="ru-RU" sz="1200" dirty="0">
                <a:solidFill>
                  <a:srgbClr val="F05A28"/>
                </a:solidFill>
                <a:latin typeface="Muller Narrow Light" panose="00000400000000000000" pitchFamily="50" charset="-52"/>
              </a:rPr>
              <a:t>: nudski@yandex.ru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12064" y="2404004"/>
            <a:ext cx="64200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82C8"/>
                </a:solidFill>
                <a:latin typeface="Muller Narrow Light" panose="00000400000000000000" pitchFamily="50" charset="-52"/>
              </a:rPr>
              <a:t>ГАУМО "Мурманская областная спортивная школа олимпийского резерва"</a:t>
            </a:r>
          </a:p>
          <a:p>
            <a:r>
              <a:rPr lang="ru-RU" sz="1200" dirty="0" smtClean="0">
                <a:solidFill>
                  <a:srgbClr val="0082C8"/>
                </a:solidFill>
                <a:latin typeface="Muller Narrow Light" panose="00000400000000000000" pitchFamily="50" charset="-52"/>
              </a:rPr>
              <a:t>183032</a:t>
            </a:r>
            <a:r>
              <a:rPr lang="ru-RU" sz="1200" dirty="0">
                <a:solidFill>
                  <a:srgbClr val="0082C8"/>
                </a:solidFill>
                <a:latin typeface="Muller Narrow Light" panose="00000400000000000000" pitchFamily="50" charset="-52"/>
              </a:rPr>
              <a:t>, Мурманская </a:t>
            </a:r>
            <a:r>
              <a:rPr lang="ru-RU" sz="1200" dirty="0" err="1">
                <a:solidFill>
                  <a:srgbClr val="0082C8"/>
                </a:solidFill>
                <a:latin typeface="Muller Narrow Light" panose="00000400000000000000" pitchFamily="50" charset="-52"/>
              </a:rPr>
              <a:t>обл</a:t>
            </a:r>
            <a:r>
              <a:rPr lang="ru-RU" sz="1200" dirty="0">
                <a:solidFill>
                  <a:srgbClr val="0082C8"/>
                </a:solidFill>
                <a:latin typeface="Muller Narrow Light" panose="00000400000000000000" pitchFamily="50" charset="-52"/>
              </a:rPr>
              <a:t>, Мурманск г, Радищева </a:t>
            </a:r>
            <a:r>
              <a:rPr lang="ru-RU" sz="1200" dirty="0" err="1">
                <a:solidFill>
                  <a:srgbClr val="0082C8"/>
                </a:solidFill>
                <a:latin typeface="Muller Narrow Light" panose="00000400000000000000" pitchFamily="50" charset="-52"/>
              </a:rPr>
              <a:t>ул</a:t>
            </a:r>
            <a:r>
              <a:rPr lang="ru-RU" sz="1200" dirty="0">
                <a:solidFill>
                  <a:srgbClr val="0082C8"/>
                </a:solidFill>
                <a:latin typeface="Muller Narrow Light" panose="00000400000000000000" pitchFamily="50" charset="-52"/>
              </a:rPr>
              <a:t>, д. 78 тел.: +7 (8152) 25-10-11; E-</a:t>
            </a:r>
            <a:r>
              <a:rPr lang="ru-RU" sz="1200" dirty="0" err="1">
                <a:solidFill>
                  <a:srgbClr val="0082C8"/>
                </a:solidFill>
                <a:latin typeface="Muller Narrow Light" panose="00000400000000000000" pitchFamily="50" charset="-52"/>
              </a:rPr>
              <a:t>mail</a:t>
            </a:r>
            <a:r>
              <a:rPr lang="ru-RU" sz="1200" dirty="0">
                <a:solidFill>
                  <a:srgbClr val="0082C8"/>
                </a:solidFill>
                <a:latin typeface="Muller Narrow Light" panose="00000400000000000000" pitchFamily="50" charset="-52"/>
              </a:rPr>
              <a:t>: mossor@bk.ru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02071" y="2952732"/>
            <a:ext cx="71236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F05A28"/>
                </a:solidFill>
                <a:latin typeface="Muller Narrow Light" panose="00000400000000000000" pitchFamily="50" charset="-52"/>
              </a:rPr>
              <a:t>ГАУМО "Центр спортивной подготовки"</a:t>
            </a:r>
          </a:p>
          <a:p>
            <a:r>
              <a:rPr lang="ru-RU" sz="1200" dirty="0" smtClean="0">
                <a:solidFill>
                  <a:srgbClr val="F05A28"/>
                </a:solidFill>
                <a:latin typeface="Muller Narrow Light" panose="00000400000000000000" pitchFamily="50" charset="-52"/>
              </a:rPr>
              <a:t>183052</a:t>
            </a:r>
            <a:r>
              <a:rPr lang="ru-RU" sz="1200" dirty="0">
                <a:solidFill>
                  <a:srgbClr val="F05A28"/>
                </a:solidFill>
                <a:latin typeface="Muller Narrow Light" panose="00000400000000000000" pitchFamily="50" charset="-52"/>
              </a:rPr>
              <a:t>, Мурманская </a:t>
            </a:r>
            <a:r>
              <a:rPr lang="ru-RU" sz="1200" dirty="0" err="1">
                <a:solidFill>
                  <a:srgbClr val="F05A28"/>
                </a:solidFill>
                <a:latin typeface="Muller Narrow Light" panose="00000400000000000000" pitchFamily="50" charset="-52"/>
              </a:rPr>
              <a:t>обл</a:t>
            </a:r>
            <a:r>
              <a:rPr lang="ru-RU" sz="1200" dirty="0">
                <a:solidFill>
                  <a:srgbClr val="F05A28"/>
                </a:solidFill>
                <a:latin typeface="Muller Narrow Light" panose="00000400000000000000" pitchFamily="50" charset="-52"/>
              </a:rPr>
              <a:t>, Мурманск г тел.: +7 (8152) 24-48-25; E-</a:t>
            </a:r>
            <a:r>
              <a:rPr lang="ru-RU" sz="1200" dirty="0" err="1">
                <a:solidFill>
                  <a:srgbClr val="F05A28"/>
                </a:solidFill>
                <a:latin typeface="Muller Narrow Light" panose="00000400000000000000" pitchFamily="50" charset="-52"/>
              </a:rPr>
              <a:t>mail</a:t>
            </a:r>
            <a:r>
              <a:rPr lang="ru-RU" sz="1200" dirty="0">
                <a:solidFill>
                  <a:srgbClr val="F05A28"/>
                </a:solidFill>
                <a:latin typeface="Muller Narrow Light" panose="00000400000000000000" pitchFamily="50" charset="-52"/>
              </a:rPr>
              <a:t>: info@csp51.ru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02071" y="3578525"/>
            <a:ext cx="70446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82C8"/>
                </a:solidFill>
                <a:latin typeface="Muller Narrow Light" panose="00000400000000000000" pitchFamily="50" charset="-52"/>
              </a:rPr>
              <a:t>ГАУМО "Мурманская областная спортивная школа олимпийского резерва по зимним видам спорта"</a:t>
            </a:r>
          </a:p>
          <a:p>
            <a:r>
              <a:rPr lang="ru-RU" sz="1200" dirty="0" smtClean="0">
                <a:solidFill>
                  <a:srgbClr val="0082C8"/>
                </a:solidFill>
                <a:latin typeface="Muller Narrow Light" panose="00000400000000000000" pitchFamily="50" charset="-52"/>
              </a:rPr>
              <a:t>183052</a:t>
            </a:r>
            <a:r>
              <a:rPr lang="ru-RU" sz="1200" dirty="0">
                <a:solidFill>
                  <a:srgbClr val="0082C8"/>
                </a:solidFill>
                <a:latin typeface="Muller Narrow Light" panose="00000400000000000000" pitchFamily="50" charset="-52"/>
              </a:rPr>
              <a:t>, Мурманская </a:t>
            </a:r>
            <a:r>
              <a:rPr lang="ru-RU" sz="1200" dirty="0" err="1">
                <a:solidFill>
                  <a:srgbClr val="0082C8"/>
                </a:solidFill>
                <a:latin typeface="Muller Narrow Light" panose="00000400000000000000" pitchFamily="50" charset="-52"/>
              </a:rPr>
              <a:t>обл</a:t>
            </a:r>
            <a:r>
              <a:rPr lang="ru-RU" sz="1200" dirty="0">
                <a:solidFill>
                  <a:srgbClr val="0082C8"/>
                </a:solidFill>
                <a:latin typeface="Muller Narrow Light" panose="00000400000000000000" pitchFamily="50" charset="-52"/>
              </a:rPr>
              <a:t>, Мурманск г тел.: +7 (8152) 99-99-14; факс.: +7 (8152) 99-99-15; E-</a:t>
            </a:r>
            <a:r>
              <a:rPr lang="ru-RU" sz="1200" dirty="0" err="1">
                <a:solidFill>
                  <a:srgbClr val="0082C8"/>
                </a:solidFill>
                <a:latin typeface="Muller Narrow Light" panose="00000400000000000000" pitchFamily="50" charset="-52"/>
              </a:rPr>
              <a:t>mail</a:t>
            </a:r>
            <a:r>
              <a:rPr lang="ru-RU" sz="1200" dirty="0">
                <a:solidFill>
                  <a:srgbClr val="0082C8"/>
                </a:solidFill>
                <a:latin typeface="Muller Narrow Light" panose="00000400000000000000" pitchFamily="50" charset="-52"/>
              </a:rPr>
              <a:t>: zvssport@yandex.ru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12064" y="4064744"/>
            <a:ext cx="6699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F05A28"/>
                </a:solidFill>
                <a:latin typeface="Muller Narrow Light" panose="00000400000000000000" pitchFamily="50" charset="-52"/>
              </a:rPr>
              <a:t>Государственное областное бюджетное учреждение "Мурманская областная спортивная школа"</a:t>
            </a:r>
          </a:p>
          <a:p>
            <a:r>
              <a:rPr lang="ru-RU" sz="1200" dirty="0" smtClean="0">
                <a:solidFill>
                  <a:srgbClr val="F05A28"/>
                </a:solidFill>
                <a:latin typeface="Muller Narrow Light" panose="00000400000000000000" pitchFamily="50" charset="-52"/>
              </a:rPr>
              <a:t>183053</a:t>
            </a:r>
            <a:r>
              <a:rPr lang="ru-RU" sz="1200" dirty="0">
                <a:solidFill>
                  <a:srgbClr val="F05A28"/>
                </a:solidFill>
                <a:latin typeface="Muller Narrow Light" panose="00000400000000000000" pitchFamily="50" charset="-52"/>
              </a:rPr>
              <a:t>, Мурманская </a:t>
            </a:r>
            <a:r>
              <a:rPr lang="ru-RU" sz="1200" dirty="0" err="1">
                <a:solidFill>
                  <a:srgbClr val="F05A28"/>
                </a:solidFill>
                <a:latin typeface="Muller Narrow Light" panose="00000400000000000000" pitchFamily="50" charset="-52"/>
              </a:rPr>
              <a:t>обл</a:t>
            </a:r>
            <a:r>
              <a:rPr lang="ru-RU" sz="1200" dirty="0">
                <a:solidFill>
                  <a:srgbClr val="F05A28"/>
                </a:solidFill>
                <a:latin typeface="Muller Narrow Light" panose="00000400000000000000" pitchFamily="50" charset="-52"/>
              </a:rPr>
              <a:t>, Мурманск г, Капитана Копытова </a:t>
            </a:r>
            <a:r>
              <a:rPr lang="ru-RU" sz="1200" dirty="0" err="1">
                <a:solidFill>
                  <a:srgbClr val="F05A28"/>
                </a:solidFill>
                <a:latin typeface="Muller Narrow Light" panose="00000400000000000000" pitchFamily="50" charset="-52"/>
              </a:rPr>
              <a:t>ул</a:t>
            </a:r>
            <a:r>
              <a:rPr lang="ru-RU" sz="1200" dirty="0">
                <a:solidFill>
                  <a:srgbClr val="F05A28"/>
                </a:solidFill>
                <a:latin typeface="Muller Narrow Light" panose="00000400000000000000" pitchFamily="50" charset="-52"/>
              </a:rPr>
              <a:t>, д. 36, к. А тел.: +7 (8152) 53-19-88; факс.: +7 (8152) 53-19-88; E-</a:t>
            </a:r>
            <a:r>
              <a:rPr lang="ru-RU" sz="1200" dirty="0" err="1">
                <a:solidFill>
                  <a:srgbClr val="F05A28"/>
                </a:solidFill>
                <a:latin typeface="Muller Narrow Light" panose="00000400000000000000" pitchFamily="50" charset="-52"/>
              </a:rPr>
              <a:t>mail</a:t>
            </a:r>
            <a:r>
              <a:rPr lang="ru-RU" sz="1200" dirty="0">
                <a:solidFill>
                  <a:srgbClr val="F05A28"/>
                </a:solidFill>
                <a:latin typeface="Muller Narrow Light" panose="00000400000000000000" pitchFamily="50" charset="-52"/>
              </a:rPr>
              <a:t>: modussh@mail.ru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02071" y="4793435"/>
            <a:ext cx="74912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82C8"/>
                </a:solidFill>
                <a:latin typeface="Muller Narrow Light" panose="00000400000000000000" pitchFamily="50" charset="-52"/>
              </a:rPr>
              <a:t>ГАУМО "Комплексная спортивная школа олимпийского резерва"</a:t>
            </a:r>
          </a:p>
          <a:p>
            <a:r>
              <a:rPr lang="ru-RU" sz="1200" dirty="0" smtClean="0">
                <a:solidFill>
                  <a:srgbClr val="0082C8"/>
                </a:solidFill>
                <a:latin typeface="Muller Narrow Light" panose="00000400000000000000" pitchFamily="50" charset="-52"/>
              </a:rPr>
              <a:t>183038</a:t>
            </a:r>
            <a:r>
              <a:rPr lang="ru-RU" sz="1200" dirty="0">
                <a:solidFill>
                  <a:srgbClr val="0082C8"/>
                </a:solidFill>
                <a:latin typeface="Muller Narrow Light" panose="00000400000000000000" pitchFamily="50" charset="-52"/>
              </a:rPr>
              <a:t>, Мурманская </a:t>
            </a:r>
            <a:r>
              <a:rPr lang="ru-RU" sz="1200" dirty="0" err="1">
                <a:solidFill>
                  <a:srgbClr val="0082C8"/>
                </a:solidFill>
                <a:latin typeface="Muller Narrow Light" panose="00000400000000000000" pitchFamily="50" charset="-52"/>
              </a:rPr>
              <a:t>обл</a:t>
            </a:r>
            <a:r>
              <a:rPr lang="ru-RU" sz="1200" dirty="0">
                <a:solidFill>
                  <a:srgbClr val="0082C8"/>
                </a:solidFill>
                <a:latin typeface="Muller Narrow Light" panose="00000400000000000000" pitchFamily="50" charset="-52"/>
              </a:rPr>
              <a:t>, Мурманск г, Челюскинцев </a:t>
            </a:r>
            <a:r>
              <a:rPr lang="ru-RU" sz="1200" dirty="0" err="1">
                <a:solidFill>
                  <a:srgbClr val="0082C8"/>
                </a:solidFill>
                <a:latin typeface="Muller Narrow Light" panose="00000400000000000000" pitchFamily="50" charset="-52"/>
              </a:rPr>
              <a:t>ул</a:t>
            </a:r>
            <a:r>
              <a:rPr lang="ru-RU" sz="1200" dirty="0">
                <a:solidFill>
                  <a:srgbClr val="0082C8"/>
                </a:solidFill>
                <a:latin typeface="Muller Narrow Light" panose="00000400000000000000" pitchFamily="50" charset="-52"/>
              </a:rPr>
              <a:t>, д. 2А тел.: +7 (8152) 42-45-97; факс.: +7 (8152) 42-45-97; E-</a:t>
            </a:r>
            <a:r>
              <a:rPr lang="ru-RU" sz="1200" dirty="0" err="1">
                <a:solidFill>
                  <a:srgbClr val="0082C8"/>
                </a:solidFill>
                <a:latin typeface="Muller Narrow Light" panose="00000400000000000000" pitchFamily="50" charset="-52"/>
              </a:rPr>
              <a:t>mail</a:t>
            </a:r>
            <a:r>
              <a:rPr lang="ru-RU" sz="1200" dirty="0">
                <a:solidFill>
                  <a:srgbClr val="0082C8"/>
                </a:solidFill>
                <a:latin typeface="Muller Narrow Light" panose="00000400000000000000" pitchFamily="50" charset="-52"/>
              </a:rPr>
              <a:t>: kdush@list.ru</a:t>
            </a:r>
          </a:p>
        </p:txBody>
      </p:sp>
      <p:sp>
        <p:nvSpPr>
          <p:cNvPr id="2048" name="TextBox 2047"/>
          <p:cNvSpPr txBox="1"/>
          <p:nvPr/>
        </p:nvSpPr>
        <p:spPr>
          <a:xfrm>
            <a:off x="502072" y="5490616"/>
            <a:ext cx="7598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F05A28"/>
                </a:solidFill>
                <a:latin typeface="Muller Narrow Light" panose="00000400000000000000" pitchFamily="50" charset="-52"/>
              </a:rPr>
              <a:t>ГАУМО "Кировская СШОР по горнолыжному спорту"</a:t>
            </a:r>
          </a:p>
          <a:p>
            <a:r>
              <a:rPr lang="ru-RU" sz="1200" dirty="0" smtClean="0">
                <a:solidFill>
                  <a:srgbClr val="F05A28"/>
                </a:solidFill>
                <a:latin typeface="Muller Narrow Light" panose="00000400000000000000" pitchFamily="50" charset="-52"/>
              </a:rPr>
              <a:t>184250</a:t>
            </a:r>
            <a:r>
              <a:rPr lang="ru-RU" sz="1200" dirty="0">
                <a:solidFill>
                  <a:srgbClr val="F05A28"/>
                </a:solidFill>
                <a:latin typeface="Muller Narrow Light" panose="00000400000000000000" pitchFamily="50" charset="-52"/>
              </a:rPr>
              <a:t>, Мурманская </a:t>
            </a:r>
            <a:r>
              <a:rPr lang="ru-RU" sz="1200" dirty="0" err="1">
                <a:solidFill>
                  <a:srgbClr val="F05A28"/>
                </a:solidFill>
                <a:latin typeface="Muller Narrow Light" panose="00000400000000000000" pitchFamily="50" charset="-52"/>
              </a:rPr>
              <a:t>обл</a:t>
            </a:r>
            <a:r>
              <a:rPr lang="ru-RU" sz="1200" dirty="0">
                <a:solidFill>
                  <a:srgbClr val="F05A28"/>
                </a:solidFill>
                <a:latin typeface="Muller Narrow Light" panose="00000400000000000000" pitchFamily="50" charset="-52"/>
              </a:rPr>
              <a:t>, Кировск г, Олимпийская </a:t>
            </a:r>
            <a:r>
              <a:rPr lang="ru-RU" sz="1200" dirty="0" err="1">
                <a:solidFill>
                  <a:srgbClr val="F05A28"/>
                </a:solidFill>
                <a:latin typeface="Muller Narrow Light" panose="00000400000000000000" pitchFamily="50" charset="-52"/>
              </a:rPr>
              <a:t>ул</a:t>
            </a:r>
            <a:r>
              <a:rPr lang="ru-RU" sz="1200" dirty="0">
                <a:solidFill>
                  <a:srgbClr val="F05A28"/>
                </a:solidFill>
                <a:latin typeface="Muller Narrow Light" panose="00000400000000000000" pitchFamily="50" charset="-52"/>
              </a:rPr>
              <a:t>, д. 91А тел.: +7 (81531) 5-61-92; факс.: +7 (81531) 5-63-03; E-</a:t>
            </a:r>
            <a:r>
              <a:rPr lang="ru-RU" sz="1200" dirty="0" err="1">
                <a:solidFill>
                  <a:srgbClr val="F05A28"/>
                </a:solidFill>
                <a:latin typeface="Muller Narrow Light" panose="00000400000000000000" pitchFamily="50" charset="-52"/>
              </a:rPr>
              <a:t>mail</a:t>
            </a:r>
            <a:r>
              <a:rPr lang="ru-RU" sz="1200" dirty="0">
                <a:solidFill>
                  <a:srgbClr val="F05A28"/>
                </a:solidFill>
                <a:latin typeface="Muller Narrow Light" panose="00000400000000000000" pitchFamily="50" charset="-52"/>
              </a:rPr>
              <a:t>: kir.alpskischool@mail.ru</a:t>
            </a:r>
          </a:p>
        </p:txBody>
      </p:sp>
      <p:cxnSp>
        <p:nvCxnSpPr>
          <p:cNvPr id="76" name="Прямая соединительная линия 75"/>
          <p:cNvCxnSpPr/>
          <p:nvPr/>
        </p:nvCxnSpPr>
        <p:spPr>
          <a:xfrm flipV="1">
            <a:off x="502071" y="6136947"/>
            <a:ext cx="11227474" cy="1161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9" name="TextBox 2048"/>
          <p:cNvSpPr txBox="1"/>
          <p:nvPr/>
        </p:nvSpPr>
        <p:spPr>
          <a:xfrm>
            <a:off x="495660" y="6163693"/>
            <a:ext cx="74977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82C8"/>
                </a:solidFill>
                <a:latin typeface="Muller Narrow Light" panose="00000400000000000000" pitchFamily="50" charset="-52"/>
              </a:rPr>
              <a:t>ГОУП "Учебно-спортивный центр"</a:t>
            </a:r>
          </a:p>
          <a:p>
            <a:r>
              <a:rPr lang="ru-RU" sz="1200" dirty="0" smtClean="0">
                <a:solidFill>
                  <a:srgbClr val="0082C8"/>
                </a:solidFill>
                <a:latin typeface="Muller Narrow Light" panose="00000400000000000000" pitchFamily="50" charset="-52"/>
              </a:rPr>
              <a:t>183038</a:t>
            </a:r>
            <a:r>
              <a:rPr lang="ru-RU" sz="1200" dirty="0">
                <a:solidFill>
                  <a:srgbClr val="0082C8"/>
                </a:solidFill>
                <a:latin typeface="Muller Narrow Light" panose="00000400000000000000" pitchFamily="50" charset="-52"/>
              </a:rPr>
              <a:t>, Мурманская </a:t>
            </a:r>
            <a:r>
              <a:rPr lang="ru-RU" sz="1200" dirty="0" err="1">
                <a:solidFill>
                  <a:srgbClr val="0082C8"/>
                </a:solidFill>
                <a:latin typeface="Muller Narrow Light" panose="00000400000000000000" pitchFamily="50" charset="-52"/>
              </a:rPr>
              <a:t>обл</a:t>
            </a:r>
            <a:r>
              <a:rPr lang="ru-RU" sz="1200" dirty="0">
                <a:solidFill>
                  <a:srgbClr val="0082C8"/>
                </a:solidFill>
                <a:latin typeface="Muller Narrow Light" panose="00000400000000000000" pitchFamily="50" charset="-52"/>
              </a:rPr>
              <a:t>, Мурманск г, Челюскинцев </a:t>
            </a:r>
            <a:r>
              <a:rPr lang="ru-RU" sz="1200" dirty="0" err="1">
                <a:solidFill>
                  <a:srgbClr val="0082C8"/>
                </a:solidFill>
                <a:latin typeface="Muller Narrow Light" panose="00000400000000000000" pitchFamily="50" charset="-52"/>
              </a:rPr>
              <a:t>ул</a:t>
            </a:r>
            <a:r>
              <a:rPr lang="ru-RU" sz="1200" dirty="0">
                <a:solidFill>
                  <a:srgbClr val="0082C8"/>
                </a:solidFill>
                <a:latin typeface="Muller Narrow Light" panose="00000400000000000000" pitchFamily="50" charset="-52"/>
              </a:rPr>
              <a:t>, д. 2, к. А тел.: +7 (8152) 42-26-70; факс.: +7 (8152) 42-46-89; E-</a:t>
            </a:r>
            <a:r>
              <a:rPr lang="ru-RU" sz="1200" dirty="0" err="1">
                <a:solidFill>
                  <a:srgbClr val="0082C8"/>
                </a:solidFill>
                <a:latin typeface="Muller Narrow Light" panose="00000400000000000000" pitchFamily="50" charset="-52"/>
              </a:rPr>
              <a:t>mail</a:t>
            </a:r>
            <a:r>
              <a:rPr lang="ru-RU" sz="1200" dirty="0">
                <a:solidFill>
                  <a:srgbClr val="0082C8"/>
                </a:solidFill>
                <a:latin typeface="Muller Narrow Light" panose="00000400000000000000" pitchFamily="50" charset="-52"/>
              </a:rPr>
              <a:t>: sport@uscenter.ru</a:t>
            </a:r>
          </a:p>
        </p:txBody>
      </p:sp>
      <p:pic>
        <p:nvPicPr>
          <p:cNvPr id="2053" name="Рисунок 205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0993" y="996637"/>
            <a:ext cx="2447275" cy="14161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4" name="Рисунок 205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8679" y="4820389"/>
            <a:ext cx="2364936" cy="17755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6" name="Рисунок 205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209" y="2769530"/>
            <a:ext cx="2402509" cy="16329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83083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63A5BFE0-E91D-0D46-B321-6319175DD0AB}"/>
              </a:ext>
            </a:extLst>
          </p:cNvPr>
          <p:cNvSpPr/>
          <p:nvPr/>
        </p:nvSpPr>
        <p:spPr>
          <a:xfrm>
            <a:off x="-31250" y="916308"/>
            <a:ext cx="12236928" cy="5756389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199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8C567C77-E1F5-B046-BA27-CDE1EB8EB7EF}"/>
              </a:ext>
            </a:extLst>
          </p:cNvPr>
          <p:cNvSpPr/>
          <p:nvPr/>
        </p:nvSpPr>
        <p:spPr>
          <a:xfrm>
            <a:off x="406099" y="241570"/>
            <a:ext cx="113511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latin typeface="Muller Narrow Light" pitchFamily="2" charset="0"/>
              </a:rPr>
              <a:t>СВЕДЕНИЯ О ДОХОДАХ И РАСХОДАХ МИНИСТЕРСТВА: ПЛАН И ИСПОЛНЕНИЕ </a:t>
            </a:r>
            <a:r>
              <a:rPr lang="ru-RU" sz="2400" dirty="0" smtClean="0">
                <a:latin typeface="Muller Narrow Light" pitchFamily="2" charset="0"/>
              </a:rPr>
              <a:t>НА 01.07.2020</a:t>
            </a:r>
            <a:endParaRPr lang="ru-RU" sz="2400" dirty="0">
              <a:latin typeface="Muller Narrow Light" pitchFamily="2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68D8E1A3-B80A-274C-9B65-C3746CA77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t>4</a:t>
            </a:fld>
            <a:endParaRPr lang="ru-RU" dirty="0"/>
          </a:p>
        </p:txBody>
      </p:sp>
      <p:sp>
        <p:nvSpPr>
          <p:cNvPr id="46" name="Прямоугольник 45">
            <a:extLst>
              <a:ext uri="{FF2B5EF4-FFF2-40B4-BE49-F238E27FC236}">
                <a16:creationId xmlns="" xmlns:a16="http://schemas.microsoft.com/office/drawing/2014/main" id="{2FE6FD12-5204-F849-AE42-68998B3143B2}"/>
              </a:ext>
            </a:extLst>
          </p:cNvPr>
          <p:cNvSpPr/>
          <p:nvPr/>
        </p:nvSpPr>
        <p:spPr>
          <a:xfrm>
            <a:off x="569374" y="3542256"/>
            <a:ext cx="36710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05A28"/>
                </a:solidFill>
                <a:latin typeface="Muller Narrow ExtraBold" pitchFamily="2" charset="0"/>
              </a:rPr>
              <a:t>ПОСТУПИЛО:</a:t>
            </a:r>
          </a:p>
        </p:txBody>
      </p:sp>
      <p:sp>
        <p:nvSpPr>
          <p:cNvPr id="114" name="Прямоугольник 113"/>
          <p:cNvSpPr/>
          <p:nvPr/>
        </p:nvSpPr>
        <p:spPr>
          <a:xfrm>
            <a:off x="7348783" y="3506832"/>
            <a:ext cx="49154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82C8"/>
                </a:solidFill>
                <a:latin typeface="Muller Narrow ExtraBold" pitchFamily="50" charset="-52"/>
              </a:rPr>
              <a:t>ИЗРАСХОДОВАНО на 01.07.20:</a:t>
            </a:r>
            <a:endParaRPr lang="ru-RU" sz="2800" dirty="0">
              <a:solidFill>
                <a:schemeClr val="accent3"/>
              </a:solidFill>
              <a:latin typeface="Muller Narrow Light" pitchFamily="50" charset="-52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569374" y="1049047"/>
            <a:ext cx="8007359" cy="2455104"/>
            <a:chOff x="353786" y="2084950"/>
            <a:chExt cx="6548566" cy="2982613"/>
          </a:xfrm>
        </p:grpSpPr>
        <p:grpSp>
          <p:nvGrpSpPr>
            <p:cNvPr id="40" name="Группа 39"/>
            <p:cNvGrpSpPr/>
            <p:nvPr/>
          </p:nvGrpSpPr>
          <p:grpSpPr>
            <a:xfrm>
              <a:off x="353786" y="2084950"/>
              <a:ext cx="6548566" cy="2982613"/>
              <a:chOff x="3022718" y="2322788"/>
              <a:chExt cx="6194584" cy="2982613"/>
            </a:xfrm>
          </p:grpSpPr>
          <p:sp>
            <p:nvSpPr>
              <p:cNvPr id="75" name="Скругленный прямоугольник 74"/>
              <p:cNvSpPr/>
              <p:nvPr/>
            </p:nvSpPr>
            <p:spPr>
              <a:xfrm>
                <a:off x="3022718" y="2322788"/>
                <a:ext cx="6194584" cy="2982613"/>
              </a:xfrm>
              <a:prstGeom prst="roundRect">
                <a:avLst>
                  <a:gd name="adj" fmla="val 2528"/>
                </a:avLst>
              </a:prstGeom>
              <a:solidFill>
                <a:schemeClr val="bg1"/>
              </a:solidFill>
              <a:ln w="1905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76" name="TextBox 75"/>
              <p:cNvSpPr txBox="1"/>
              <p:nvPr/>
            </p:nvSpPr>
            <p:spPr>
              <a:xfrm>
                <a:off x="6395261" y="3164400"/>
                <a:ext cx="1172329" cy="6356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800" dirty="0" smtClean="0">
                    <a:latin typeface="Muller Narrow ExtraBold" pitchFamily="50" charset="-52"/>
                  </a:rPr>
                  <a:t>178,2</a:t>
                </a:r>
                <a:endParaRPr lang="ru-RU" sz="2800" dirty="0">
                  <a:latin typeface="Muller Narrow ExtraBold" pitchFamily="50" charset="-52"/>
                </a:endParaRPr>
              </a:p>
            </p:txBody>
          </p:sp>
          <p:sp>
            <p:nvSpPr>
              <p:cNvPr id="85" name="TextBox 84"/>
              <p:cNvSpPr txBox="1"/>
              <p:nvPr/>
            </p:nvSpPr>
            <p:spPr>
              <a:xfrm>
                <a:off x="3644512" y="3972923"/>
                <a:ext cx="173067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000" dirty="0" smtClean="0">
                    <a:solidFill>
                      <a:schemeClr val="accent6"/>
                    </a:solidFill>
                    <a:latin typeface="Muller Narrow ExtraBold" pitchFamily="50" charset="-52"/>
                  </a:rPr>
                  <a:t>РАСХОДЫ</a:t>
                </a:r>
                <a:endParaRPr lang="ru-RU" sz="2000" dirty="0">
                  <a:solidFill>
                    <a:schemeClr val="accent6"/>
                  </a:solidFill>
                  <a:latin typeface="Muller Narrow ExtraBold" pitchFamily="50" charset="-52"/>
                </a:endParaRPr>
              </a:p>
            </p:txBody>
          </p:sp>
          <p:sp>
            <p:nvSpPr>
              <p:cNvPr id="86" name="TextBox 85"/>
              <p:cNvSpPr txBox="1"/>
              <p:nvPr/>
            </p:nvSpPr>
            <p:spPr>
              <a:xfrm>
                <a:off x="3644512" y="3257303"/>
                <a:ext cx="140579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000" dirty="0" smtClean="0">
                    <a:solidFill>
                      <a:schemeClr val="accent5"/>
                    </a:solidFill>
                    <a:latin typeface="Muller Narrow ExtraBold" pitchFamily="50" charset="-52"/>
                  </a:rPr>
                  <a:t>ДОХОДЫ</a:t>
                </a:r>
                <a:endParaRPr lang="ru-RU" sz="2000" dirty="0">
                  <a:solidFill>
                    <a:schemeClr val="accent5"/>
                  </a:solidFill>
                  <a:latin typeface="Muller Narrow ExtraBold" pitchFamily="50" charset="-52"/>
                </a:endParaRPr>
              </a:p>
            </p:txBody>
          </p:sp>
          <p:sp>
            <p:nvSpPr>
              <p:cNvPr id="89" name="TextBox 88"/>
              <p:cNvSpPr txBox="1"/>
              <p:nvPr/>
            </p:nvSpPr>
            <p:spPr>
              <a:xfrm>
                <a:off x="6291280" y="3855158"/>
                <a:ext cx="1319322" cy="6356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800" dirty="0" smtClean="0">
                    <a:latin typeface="Muller Narrow ExtraBold" pitchFamily="50" charset="-52"/>
                  </a:rPr>
                  <a:t>315,9</a:t>
                </a:r>
                <a:endParaRPr lang="ru-RU" sz="2800" dirty="0">
                  <a:latin typeface="Muller Narrow ExtraBold" pitchFamily="50" charset="-52"/>
                </a:endParaRPr>
              </a:p>
            </p:txBody>
          </p:sp>
          <p:sp>
            <p:nvSpPr>
              <p:cNvPr id="90" name="Прямоугольник 89"/>
              <p:cNvSpPr/>
              <p:nvPr/>
            </p:nvSpPr>
            <p:spPr>
              <a:xfrm>
                <a:off x="3757800" y="2669498"/>
                <a:ext cx="828233" cy="3365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1200" dirty="0">
                    <a:solidFill>
                      <a:schemeClr val="accent3"/>
                    </a:solidFill>
                    <a:latin typeface="Muller Narrow Light" pitchFamily="50" charset="-52"/>
                  </a:rPr>
                  <a:t>м</a:t>
                </a:r>
                <a:r>
                  <a:rPr lang="ru-RU" sz="1200" dirty="0" smtClean="0">
                    <a:solidFill>
                      <a:schemeClr val="accent3"/>
                    </a:solidFill>
                    <a:latin typeface="Muller Narrow Light" pitchFamily="50" charset="-52"/>
                  </a:rPr>
                  <a:t>лн рублей</a:t>
                </a:r>
                <a:endParaRPr lang="ru-RU" sz="1200" dirty="0">
                  <a:solidFill>
                    <a:schemeClr val="accent3"/>
                  </a:solidFill>
                  <a:latin typeface="Muller Narrow Light" pitchFamily="50" charset="-52"/>
                </a:endParaRPr>
              </a:p>
            </p:txBody>
          </p:sp>
          <p:cxnSp>
            <p:nvCxnSpPr>
              <p:cNvPr id="100" name="Прямая соединительная линия 99"/>
              <p:cNvCxnSpPr/>
              <p:nvPr/>
            </p:nvCxnSpPr>
            <p:spPr>
              <a:xfrm>
                <a:off x="3504375" y="3794253"/>
                <a:ext cx="5629912" cy="0"/>
              </a:xfrm>
              <a:prstGeom prst="line">
                <a:avLst/>
              </a:prstGeom>
              <a:ln w="19050">
                <a:solidFill>
                  <a:schemeClr val="accent3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Прямая соединительная линия 100"/>
              <p:cNvCxnSpPr/>
              <p:nvPr/>
            </p:nvCxnSpPr>
            <p:spPr>
              <a:xfrm>
                <a:off x="3476324" y="4518774"/>
                <a:ext cx="5629912" cy="0"/>
              </a:xfrm>
              <a:prstGeom prst="line">
                <a:avLst/>
              </a:prstGeom>
              <a:ln w="19050">
                <a:solidFill>
                  <a:schemeClr val="accent3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TextBox 61"/>
              <p:cNvSpPr txBox="1"/>
              <p:nvPr/>
            </p:nvSpPr>
            <p:spPr>
              <a:xfrm>
                <a:off x="4865541" y="3164400"/>
                <a:ext cx="1254469" cy="6356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800" dirty="0" smtClean="0">
                    <a:latin typeface="Muller Narrow ExtraBold" pitchFamily="50" charset="-52"/>
                  </a:rPr>
                  <a:t>709,5</a:t>
                </a:r>
                <a:endParaRPr lang="ru-RU" sz="2000" dirty="0">
                  <a:latin typeface="Muller Narrow Light" pitchFamily="50" charset="-52"/>
                </a:endParaRPr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4865541" y="3847620"/>
                <a:ext cx="1216795" cy="6356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800" dirty="0" smtClean="0">
                    <a:latin typeface="Muller Narrow ExtraBold" pitchFamily="50" charset="-52"/>
                  </a:rPr>
                  <a:t>1 078,7</a:t>
                </a:r>
                <a:endParaRPr lang="ru-RU" sz="2800" dirty="0">
                  <a:latin typeface="Muller Narrow ExtraBold" pitchFamily="50" charset="-52"/>
                </a:endParaRPr>
              </a:p>
            </p:txBody>
          </p:sp>
          <p:sp>
            <p:nvSpPr>
              <p:cNvPr id="105" name="TextBox 104"/>
              <p:cNvSpPr txBox="1"/>
              <p:nvPr/>
            </p:nvSpPr>
            <p:spPr>
              <a:xfrm>
                <a:off x="7637947" y="3199886"/>
                <a:ext cx="991933" cy="4486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dirty="0" smtClean="0">
                    <a:latin typeface="Muller Narrow Light" pitchFamily="50" charset="-52"/>
                  </a:rPr>
                  <a:t>531,3</a:t>
                </a:r>
                <a:endParaRPr lang="ru-RU" dirty="0">
                  <a:latin typeface="Muller Narrow Light" pitchFamily="50" charset="-52"/>
                </a:endParaRPr>
              </a:p>
            </p:txBody>
          </p:sp>
          <p:sp>
            <p:nvSpPr>
              <p:cNvPr id="106" name="TextBox 105"/>
              <p:cNvSpPr txBox="1"/>
              <p:nvPr/>
            </p:nvSpPr>
            <p:spPr>
              <a:xfrm>
                <a:off x="7675621" y="3878397"/>
                <a:ext cx="916585" cy="5608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400" dirty="0" smtClean="0">
                    <a:latin typeface="Muller Narrow Light" pitchFamily="50" charset="-52"/>
                  </a:rPr>
                  <a:t>-762,8</a:t>
                </a:r>
                <a:endParaRPr lang="ru-RU" sz="2400" dirty="0">
                  <a:latin typeface="Muller Narrow Light" pitchFamily="50" charset="-52"/>
                </a:endParaRPr>
              </a:p>
            </p:txBody>
          </p:sp>
          <p:sp>
            <p:nvSpPr>
              <p:cNvPr id="108" name="TextBox 107"/>
              <p:cNvSpPr txBox="1"/>
              <p:nvPr/>
            </p:nvSpPr>
            <p:spPr>
              <a:xfrm>
                <a:off x="5111821" y="2378967"/>
                <a:ext cx="1088537" cy="10095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400" dirty="0" smtClean="0">
                    <a:solidFill>
                      <a:schemeClr val="accent6"/>
                    </a:solidFill>
                    <a:latin typeface="Muller Narrow ExtraBold" pitchFamily="50" charset="-52"/>
                  </a:rPr>
                  <a:t>2020</a:t>
                </a:r>
                <a:r>
                  <a:rPr lang="ru-RU" sz="1200" dirty="0" smtClean="0">
                    <a:solidFill>
                      <a:schemeClr val="accent6"/>
                    </a:solidFill>
                    <a:latin typeface="Muller Narrow ExtraBold" pitchFamily="50" charset="-52"/>
                  </a:rPr>
                  <a:t> </a:t>
                </a:r>
                <a:r>
                  <a:rPr lang="ru-RU" sz="1600" dirty="0" smtClean="0">
                    <a:solidFill>
                      <a:schemeClr val="accent3"/>
                    </a:solidFill>
                    <a:latin typeface="Muller Narrow Light" pitchFamily="50" charset="-52"/>
                  </a:rPr>
                  <a:t>год</a:t>
                </a:r>
              </a:p>
              <a:p>
                <a:pPr algn="ctr"/>
                <a:r>
                  <a:rPr lang="ru-RU" sz="2400" dirty="0" smtClean="0">
                    <a:solidFill>
                      <a:schemeClr val="accent6"/>
                    </a:solidFill>
                    <a:latin typeface="Muller Narrow ExtraBold" pitchFamily="50" charset="-52"/>
                  </a:rPr>
                  <a:t>план</a:t>
                </a:r>
                <a:endParaRPr lang="ru-RU" sz="2400" dirty="0">
                  <a:solidFill>
                    <a:schemeClr val="accent6"/>
                  </a:solidFill>
                  <a:latin typeface="Muller Narrow ExtraBold" pitchFamily="50" charset="-52"/>
                </a:endParaRPr>
              </a:p>
            </p:txBody>
          </p:sp>
          <p:sp>
            <p:nvSpPr>
              <p:cNvPr id="109" name="TextBox 108"/>
              <p:cNvSpPr txBox="1"/>
              <p:nvPr/>
            </p:nvSpPr>
            <p:spPr>
              <a:xfrm>
                <a:off x="6480554" y="2378967"/>
                <a:ext cx="1165837" cy="10095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400" dirty="0" smtClean="0">
                    <a:solidFill>
                      <a:schemeClr val="accent5"/>
                    </a:solidFill>
                    <a:latin typeface="Muller Narrow ExtraBold" pitchFamily="50" charset="-52"/>
                  </a:rPr>
                  <a:t>2020</a:t>
                </a:r>
                <a:r>
                  <a:rPr lang="ru-RU" sz="1400" dirty="0" smtClean="0">
                    <a:solidFill>
                      <a:schemeClr val="accent6"/>
                    </a:solidFill>
                    <a:latin typeface="Muller Narrow ExtraBold" pitchFamily="50" charset="-52"/>
                  </a:rPr>
                  <a:t> </a:t>
                </a:r>
                <a:r>
                  <a:rPr lang="ru-RU" dirty="0" smtClean="0">
                    <a:solidFill>
                      <a:schemeClr val="accent3"/>
                    </a:solidFill>
                    <a:latin typeface="Muller Narrow Light" pitchFamily="50" charset="-52"/>
                  </a:rPr>
                  <a:t>год</a:t>
                </a:r>
              </a:p>
              <a:p>
                <a:pPr algn="ctr"/>
                <a:r>
                  <a:rPr lang="ru-RU" sz="2400" dirty="0" smtClean="0">
                    <a:solidFill>
                      <a:schemeClr val="accent5"/>
                    </a:solidFill>
                    <a:latin typeface="Muller Narrow ExtraBold" pitchFamily="50" charset="-52"/>
                  </a:rPr>
                  <a:t>факт</a:t>
                </a:r>
                <a:endParaRPr lang="ru-RU" dirty="0">
                  <a:solidFill>
                    <a:schemeClr val="accent5"/>
                  </a:solidFill>
                  <a:latin typeface="Muller Narrow ExtraBold" pitchFamily="50" charset="-52"/>
                </a:endParaRPr>
              </a:p>
            </p:txBody>
          </p:sp>
          <p:sp>
            <p:nvSpPr>
              <p:cNvPr id="112" name="Прямоугольник 111"/>
              <p:cNvSpPr/>
              <p:nvPr/>
            </p:nvSpPr>
            <p:spPr>
              <a:xfrm>
                <a:off x="7663313" y="2602934"/>
                <a:ext cx="1366537" cy="7104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ru-RU" sz="1600" dirty="0" smtClean="0">
                    <a:solidFill>
                      <a:schemeClr val="accent3"/>
                    </a:solidFill>
                    <a:latin typeface="Muller Narrow ExtraBold" pitchFamily="50" charset="-52"/>
                  </a:rPr>
                  <a:t>ОТКЛОНЕНИЕ</a:t>
                </a:r>
              </a:p>
              <a:p>
                <a:pPr algn="ctr"/>
                <a:r>
                  <a:rPr lang="ru-RU" sz="1600" dirty="0" smtClean="0">
                    <a:solidFill>
                      <a:schemeClr val="accent5"/>
                    </a:solidFill>
                    <a:latin typeface="Muller Narrow ExtraBold" pitchFamily="50" charset="-52"/>
                  </a:rPr>
                  <a:t>факта</a:t>
                </a:r>
                <a:r>
                  <a:rPr lang="ru-RU" sz="1600" dirty="0" smtClean="0">
                    <a:solidFill>
                      <a:schemeClr val="accent3"/>
                    </a:solidFill>
                    <a:latin typeface="Muller Narrow ExtraBold" pitchFamily="50" charset="-52"/>
                  </a:rPr>
                  <a:t> </a:t>
                </a:r>
                <a:r>
                  <a:rPr lang="ru-RU" sz="1600" dirty="0" smtClean="0">
                    <a:latin typeface="Muller Narrow Light" pitchFamily="2" charset="0"/>
                  </a:rPr>
                  <a:t>от</a:t>
                </a:r>
                <a:r>
                  <a:rPr lang="ru-RU" sz="1600" dirty="0" smtClean="0">
                    <a:solidFill>
                      <a:schemeClr val="accent3"/>
                    </a:solidFill>
                    <a:latin typeface="Muller Narrow ExtraBold" pitchFamily="50" charset="-52"/>
                  </a:rPr>
                  <a:t> </a:t>
                </a:r>
                <a:r>
                  <a:rPr lang="ru-RU" sz="1600" dirty="0" smtClean="0">
                    <a:solidFill>
                      <a:schemeClr val="accent6"/>
                    </a:solidFill>
                    <a:latin typeface="Muller Narrow ExtraBold" pitchFamily="50" charset="-52"/>
                  </a:rPr>
                  <a:t>плана</a:t>
                </a:r>
                <a:endParaRPr lang="ru-RU" sz="1600" dirty="0">
                  <a:solidFill>
                    <a:schemeClr val="accent6"/>
                  </a:solidFill>
                  <a:latin typeface="Muller Narrow ExtraBold" pitchFamily="50" charset="-52"/>
                </a:endParaRPr>
              </a:p>
            </p:txBody>
          </p:sp>
        </p:grpSp>
        <p:pic>
          <p:nvPicPr>
            <p:cNvPr id="54" name="Рисунок 53">
              <a:extLst>
                <a:ext uri="{FF2B5EF4-FFF2-40B4-BE49-F238E27FC236}">
                  <a16:creationId xmlns="" xmlns:a16="http://schemas.microsoft.com/office/drawing/2014/main" id="{D7210061-F2C7-A740-8AB8-801686A2EAE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5512" y="3069201"/>
              <a:ext cx="355600" cy="317500"/>
            </a:xfrm>
            <a:prstGeom prst="rect">
              <a:avLst/>
            </a:prstGeom>
          </p:spPr>
        </p:pic>
        <p:sp>
          <p:nvSpPr>
            <p:cNvPr id="55" name="Плюс 54"/>
            <p:cNvSpPr/>
            <p:nvPr/>
          </p:nvSpPr>
          <p:spPr>
            <a:xfrm>
              <a:off x="548689" y="2966356"/>
              <a:ext cx="213645" cy="205690"/>
            </a:xfrm>
            <a:prstGeom prst="mathPlus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6" name="Минус 55"/>
            <p:cNvSpPr/>
            <p:nvPr/>
          </p:nvSpPr>
          <p:spPr>
            <a:xfrm>
              <a:off x="574579" y="3716620"/>
              <a:ext cx="170916" cy="218520"/>
            </a:xfrm>
            <a:prstGeom prst="mathMinus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57" name="Рисунок 56">
              <a:extLst>
                <a:ext uri="{FF2B5EF4-FFF2-40B4-BE49-F238E27FC236}">
                  <a16:creationId xmlns="" xmlns:a16="http://schemas.microsoft.com/office/drawing/2014/main" id="{B981C3AE-0D68-2849-9510-C16D4079645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38184" y="3798954"/>
              <a:ext cx="355600" cy="317500"/>
            </a:xfrm>
            <a:prstGeom prst="rect">
              <a:avLst/>
            </a:prstGeom>
          </p:spPr>
        </p:pic>
        <p:sp>
          <p:nvSpPr>
            <p:cNvPr id="4" name="Скругленный прямоугольник 3"/>
            <p:cNvSpPr/>
            <p:nvPr/>
          </p:nvSpPr>
          <p:spPr>
            <a:xfrm>
              <a:off x="5288207" y="2238959"/>
              <a:ext cx="1418602" cy="2518154"/>
            </a:xfrm>
            <a:prstGeom prst="roundRect">
              <a:avLst>
                <a:gd name="adj" fmla="val 8836"/>
              </a:avLst>
            </a:prstGeom>
            <a:noFill/>
            <a:ln w="19050">
              <a:solidFill>
                <a:schemeClr val="accent3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5898112" y="3165574"/>
              <a:ext cx="950665" cy="4486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>
                  <a:latin typeface="Muller Narrow Light" panose="00000400000000000000" pitchFamily="50" charset="-52"/>
                </a:rPr>
                <a:t>25,1</a:t>
              </a:r>
              <a:r>
                <a:rPr lang="ru-RU" sz="1600" dirty="0" smtClean="0">
                  <a:latin typeface="Muller Narrow Light" panose="00000400000000000000" pitchFamily="50" charset="-52"/>
                </a:rPr>
                <a:t> </a:t>
              </a:r>
              <a:r>
                <a:rPr lang="ru-RU" sz="1600" baseline="30000" dirty="0" smtClean="0">
                  <a:latin typeface="Muller Narrow Light" panose="00000400000000000000" pitchFamily="50" charset="-52"/>
                </a:rPr>
                <a:t>%</a:t>
              </a:r>
              <a:endParaRPr lang="ru-RU" sz="1600" baseline="30000" dirty="0">
                <a:latin typeface="Muller Narrow Light" panose="00000400000000000000" pitchFamily="50" charset="-52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5898112" y="3918993"/>
              <a:ext cx="950665" cy="4486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>
                  <a:latin typeface="Muller Narrow Light" panose="00000400000000000000" pitchFamily="50" charset="-52"/>
                </a:rPr>
                <a:t>- 29,3</a:t>
              </a:r>
              <a:r>
                <a:rPr lang="ru-RU" sz="1600" dirty="0" smtClean="0">
                  <a:latin typeface="Muller Narrow Light" panose="00000400000000000000" pitchFamily="50" charset="-52"/>
                </a:rPr>
                <a:t> </a:t>
              </a:r>
              <a:r>
                <a:rPr lang="ru-RU" sz="1600" baseline="30000" dirty="0" smtClean="0">
                  <a:latin typeface="Muller Narrow Light" panose="00000400000000000000" pitchFamily="50" charset="-52"/>
                </a:rPr>
                <a:t>%</a:t>
              </a:r>
              <a:endParaRPr lang="ru-RU" sz="1600" baseline="30000" dirty="0">
                <a:latin typeface="Muller Narrow Light" panose="00000400000000000000" pitchFamily="50" charset="-52"/>
              </a:endParaRPr>
            </a:p>
          </p:txBody>
        </p:sp>
      </p:grpSp>
      <p:sp>
        <p:nvSpPr>
          <p:cNvPr id="69" name="Скругленный прямоугольник 68">
            <a:extLst>
              <a:ext uri="{FF2B5EF4-FFF2-40B4-BE49-F238E27FC236}"/>
            </a:extLst>
          </p:cNvPr>
          <p:cNvSpPr/>
          <p:nvPr/>
        </p:nvSpPr>
        <p:spPr>
          <a:xfrm>
            <a:off x="429007" y="3982285"/>
            <a:ext cx="4639975" cy="2151557"/>
          </a:xfrm>
          <a:prstGeom prst="roundRect">
            <a:avLst/>
          </a:prstGeom>
          <a:solidFill>
            <a:schemeClr val="bg1"/>
          </a:solidFill>
          <a:ln w="635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 smtClean="0">
              <a:solidFill>
                <a:schemeClr val="tx1"/>
              </a:solidFill>
              <a:latin typeface="Muller Narrow Light" pitchFamily="50" charset="-5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 smtClean="0">
              <a:solidFill>
                <a:schemeClr val="tx1"/>
              </a:solidFill>
              <a:latin typeface="Muller Narrow Light" pitchFamily="50" charset="-5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schemeClr val="tx1"/>
                </a:solidFill>
                <a:latin typeface="Muller Narrow Light" pitchFamily="50" charset="-52"/>
              </a:rPr>
              <a:t>Межбюджетный трансферт из федерального бюджета  на реализацию мероприятий по оснащению объектов спортивной инфраструктуры спортивно-технологическим оборудованием, закупку спортивного оборудования для СШОР и УОР, и реализацию мероприятий по приобретению спортивного оборудования и инвентаря для приведения организаций спортивной подготовки в нормативное состояние</a:t>
            </a:r>
          </a:p>
        </p:txBody>
      </p:sp>
      <p:sp>
        <p:nvSpPr>
          <p:cNvPr id="73" name="Скругленный прямоугольник 72">
            <a:extLst>
              <a:ext uri="{FF2B5EF4-FFF2-40B4-BE49-F238E27FC236}"/>
            </a:extLst>
          </p:cNvPr>
          <p:cNvSpPr/>
          <p:nvPr/>
        </p:nvSpPr>
        <p:spPr>
          <a:xfrm rot="5400000">
            <a:off x="1651707" y="3873695"/>
            <a:ext cx="666588" cy="930864"/>
          </a:xfrm>
          <a:prstGeom prst="roundRect">
            <a:avLst/>
          </a:prstGeom>
          <a:solidFill>
            <a:srgbClr val="0082C8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80" name="Скругленный прямоугольник 79">
            <a:extLst>
              <a:ext uri="{FF2B5EF4-FFF2-40B4-BE49-F238E27FC236}"/>
            </a:extLst>
          </p:cNvPr>
          <p:cNvSpPr/>
          <p:nvPr/>
        </p:nvSpPr>
        <p:spPr>
          <a:xfrm rot="5400000">
            <a:off x="2756766" y="3928057"/>
            <a:ext cx="670051" cy="818682"/>
          </a:xfrm>
          <a:prstGeom prst="round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05A28"/>
              </a:solidFill>
            </a:endParaRPr>
          </a:p>
        </p:txBody>
      </p:sp>
      <p:sp>
        <p:nvSpPr>
          <p:cNvPr id="88" name="Прямоугольник 87"/>
          <p:cNvSpPr/>
          <p:nvPr/>
        </p:nvSpPr>
        <p:spPr>
          <a:xfrm>
            <a:off x="3508287" y="4091543"/>
            <a:ext cx="79220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Muller Narrow ExtraBold" pitchFamily="50" charset="-52"/>
              </a:rPr>
              <a:t>1 506,9</a:t>
            </a:r>
            <a:endParaRPr lang="ru-RU" sz="1600" dirty="0">
              <a:solidFill>
                <a:schemeClr val="bg1"/>
              </a:solidFill>
              <a:latin typeface="Muller Narrow Light" pitchFamily="50" charset="-52"/>
            </a:endParaRPr>
          </a:p>
        </p:txBody>
      </p:sp>
      <p:sp>
        <p:nvSpPr>
          <p:cNvPr id="98" name="Прямоугольник 97"/>
          <p:cNvSpPr/>
          <p:nvPr/>
        </p:nvSpPr>
        <p:spPr>
          <a:xfrm>
            <a:off x="2764187" y="4115217"/>
            <a:ext cx="62912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Muller Narrow ExtraBold" pitchFamily="50" charset="-52"/>
              </a:rPr>
              <a:t>  4,4</a:t>
            </a:r>
            <a:endParaRPr lang="ru-RU" sz="1600" dirty="0">
              <a:solidFill>
                <a:schemeClr val="bg1"/>
              </a:solidFill>
              <a:latin typeface="Muller Narrow Light" pitchFamily="50" charset="-52"/>
            </a:endParaRPr>
          </a:p>
        </p:txBody>
      </p:sp>
      <p:pic>
        <p:nvPicPr>
          <p:cNvPr id="111" name="Рисунок 110">
            <a:extLst>
              <a:ext uri="{FF2B5EF4-FFF2-40B4-BE49-F238E27FC236}">
                <a16:creationId xmlns="" xmlns:a16="http://schemas.microsoft.com/office/drawing/2014/main" id="{BA74246C-F170-314D-A9E9-E23AC10695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2175" y="4111308"/>
            <a:ext cx="604273" cy="561111"/>
          </a:xfrm>
          <a:prstGeom prst="rect">
            <a:avLst/>
          </a:prstGeom>
        </p:spPr>
      </p:pic>
      <p:pic>
        <p:nvPicPr>
          <p:cNvPr id="115" name="Рисунок 114">
            <a:extLst>
              <a:ext uri="{FF2B5EF4-FFF2-40B4-BE49-F238E27FC236}">
                <a16:creationId xmlns:lc="http://schemas.openxmlformats.org/drawingml/2006/lockedCanvas" xmlns="" xmlns:a16="http://schemas.microsoft.com/office/drawing/2014/main" id="{34BC5B61-EAAA-7845-89A4-47DF752B802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5377622" y="5240283"/>
            <a:ext cx="669685" cy="669685"/>
          </a:xfrm>
          <a:prstGeom prst="rect">
            <a:avLst/>
          </a:prstGeom>
        </p:spPr>
      </p:pic>
      <p:sp>
        <p:nvSpPr>
          <p:cNvPr id="116" name="Скругленный прямоугольник 115">
            <a:extLst>
              <a:ext uri="{FF2B5EF4-FFF2-40B4-BE49-F238E27FC236}"/>
            </a:extLst>
          </p:cNvPr>
          <p:cNvSpPr/>
          <p:nvPr/>
        </p:nvSpPr>
        <p:spPr>
          <a:xfrm>
            <a:off x="8346329" y="3982285"/>
            <a:ext cx="3609279" cy="491419"/>
          </a:xfrm>
          <a:prstGeom prst="roundRect">
            <a:avLst/>
          </a:prstGeom>
          <a:solidFill>
            <a:schemeClr val="bg1"/>
          </a:solidFill>
          <a:ln w="635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schemeClr val="tx1"/>
                </a:solidFill>
                <a:latin typeface="Muller Narrow Light" pitchFamily="50" charset="-52"/>
              </a:rPr>
              <a:t>ГП «РАЗВИТИЕ ФИЗИЧЕСКОЙ КУЛЬТУРЫ И СПОРТА»</a:t>
            </a:r>
          </a:p>
        </p:txBody>
      </p:sp>
      <p:sp>
        <p:nvSpPr>
          <p:cNvPr id="117" name="Скругленный прямоугольник 116">
            <a:extLst>
              <a:ext uri="{FF2B5EF4-FFF2-40B4-BE49-F238E27FC236}"/>
            </a:extLst>
          </p:cNvPr>
          <p:cNvSpPr/>
          <p:nvPr/>
        </p:nvSpPr>
        <p:spPr>
          <a:xfrm>
            <a:off x="8334426" y="4628984"/>
            <a:ext cx="3621182" cy="527478"/>
          </a:xfrm>
          <a:prstGeom prst="roundRect">
            <a:avLst/>
          </a:prstGeom>
          <a:solidFill>
            <a:schemeClr val="bg1"/>
          </a:solidFill>
          <a:ln w="635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schemeClr val="tx1"/>
                </a:solidFill>
                <a:latin typeface="Muller Narrow Light" pitchFamily="50" charset="-52"/>
              </a:rPr>
              <a:t>РЕАЛИЗАЦИЯ МОЛОДЕЖНОЙ ПОЛИТИКИ</a:t>
            </a:r>
          </a:p>
        </p:txBody>
      </p:sp>
      <p:sp>
        <p:nvSpPr>
          <p:cNvPr id="118" name="Скругленный прямоугольник 117">
            <a:extLst>
              <a:ext uri="{FF2B5EF4-FFF2-40B4-BE49-F238E27FC236}"/>
            </a:extLst>
          </p:cNvPr>
          <p:cNvSpPr/>
          <p:nvPr/>
        </p:nvSpPr>
        <p:spPr>
          <a:xfrm>
            <a:off x="8332924" y="5311742"/>
            <a:ext cx="3609279" cy="536009"/>
          </a:xfrm>
          <a:prstGeom prst="roundRect">
            <a:avLst/>
          </a:prstGeom>
          <a:solidFill>
            <a:schemeClr val="bg1"/>
          </a:solidFill>
          <a:ln w="635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schemeClr val="tx1"/>
                </a:solidFill>
                <a:latin typeface="Muller Narrow Light" pitchFamily="50" charset="-52"/>
              </a:rPr>
              <a:t>РЕГИОНАЛЬНЫЙ ПРОЕКТ «СПОРТ – НОРМА ЖИЗНИ»</a:t>
            </a:r>
          </a:p>
        </p:txBody>
      </p:sp>
      <p:sp>
        <p:nvSpPr>
          <p:cNvPr id="119" name="Скругленный прямоугольник 118">
            <a:extLst>
              <a:ext uri="{FF2B5EF4-FFF2-40B4-BE49-F238E27FC236}"/>
            </a:extLst>
          </p:cNvPr>
          <p:cNvSpPr/>
          <p:nvPr/>
        </p:nvSpPr>
        <p:spPr>
          <a:xfrm rot="5400000">
            <a:off x="7550097" y="3854913"/>
            <a:ext cx="498793" cy="759895"/>
          </a:xfrm>
          <a:prstGeom prst="roundRect">
            <a:avLst/>
          </a:prstGeom>
          <a:solidFill>
            <a:srgbClr val="0082C8"/>
          </a:solidFill>
          <a:ln>
            <a:solidFill>
              <a:srgbClr val="0082C8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05A28"/>
              </a:solidFill>
            </a:endParaRPr>
          </a:p>
        </p:txBody>
      </p:sp>
      <p:sp>
        <p:nvSpPr>
          <p:cNvPr id="120" name="Скругленный прямоугольник 119">
            <a:extLst>
              <a:ext uri="{FF2B5EF4-FFF2-40B4-BE49-F238E27FC236}"/>
            </a:extLst>
          </p:cNvPr>
          <p:cNvSpPr/>
          <p:nvPr/>
        </p:nvSpPr>
        <p:spPr>
          <a:xfrm rot="5400000">
            <a:off x="7558858" y="4523202"/>
            <a:ext cx="507600" cy="759896"/>
          </a:xfrm>
          <a:prstGeom prst="roundRect">
            <a:avLst/>
          </a:prstGeom>
          <a:solidFill>
            <a:srgbClr val="0082C8"/>
          </a:solidFill>
          <a:ln>
            <a:solidFill>
              <a:srgbClr val="0082C8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05A28"/>
              </a:solidFill>
            </a:endParaRPr>
          </a:p>
        </p:txBody>
      </p:sp>
      <p:sp>
        <p:nvSpPr>
          <p:cNvPr id="121" name="Скругленный прямоугольник 120">
            <a:extLst>
              <a:ext uri="{FF2B5EF4-FFF2-40B4-BE49-F238E27FC236}"/>
            </a:extLst>
          </p:cNvPr>
          <p:cNvSpPr/>
          <p:nvPr/>
        </p:nvSpPr>
        <p:spPr>
          <a:xfrm rot="5400000">
            <a:off x="7552842" y="5214838"/>
            <a:ext cx="536011" cy="733474"/>
          </a:xfrm>
          <a:prstGeom prst="roundRect">
            <a:avLst/>
          </a:prstGeom>
          <a:solidFill>
            <a:srgbClr val="0082C8"/>
          </a:solidFill>
          <a:ln>
            <a:solidFill>
              <a:srgbClr val="0082C8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05A28"/>
              </a:solidFill>
            </a:endParaRPr>
          </a:p>
        </p:txBody>
      </p:sp>
      <p:sp>
        <p:nvSpPr>
          <p:cNvPr id="123" name="Прямоугольник 122"/>
          <p:cNvSpPr/>
          <p:nvPr/>
        </p:nvSpPr>
        <p:spPr>
          <a:xfrm>
            <a:off x="7479816" y="4065583"/>
            <a:ext cx="63831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Muller Narrow ExtraBold" pitchFamily="50" charset="-52"/>
              </a:rPr>
              <a:t>310,5</a:t>
            </a:r>
            <a:endParaRPr lang="ru-RU" sz="1600" dirty="0">
              <a:solidFill>
                <a:schemeClr val="bg1"/>
              </a:solidFill>
              <a:latin typeface="Muller Narrow Light" pitchFamily="50" charset="-52"/>
            </a:endParaRPr>
          </a:p>
        </p:txBody>
      </p:sp>
      <p:sp>
        <p:nvSpPr>
          <p:cNvPr id="124" name="Прямоугольник 123"/>
          <p:cNvSpPr/>
          <p:nvPr/>
        </p:nvSpPr>
        <p:spPr>
          <a:xfrm>
            <a:off x="7612994" y="4734299"/>
            <a:ext cx="44755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Muller Narrow ExtraBold" pitchFamily="50" charset="-52"/>
              </a:rPr>
              <a:t>5,4</a:t>
            </a:r>
            <a:endParaRPr lang="ru-RU" sz="1600" dirty="0">
              <a:solidFill>
                <a:schemeClr val="bg1"/>
              </a:solidFill>
              <a:latin typeface="Muller Narrow Light" pitchFamily="50" charset="-52"/>
            </a:endParaRPr>
          </a:p>
        </p:txBody>
      </p:sp>
      <p:pic>
        <p:nvPicPr>
          <p:cNvPr id="59" name="Рисунок 58">
            <a:extLst>
              <a:ext uri="{FF2B5EF4-FFF2-40B4-BE49-F238E27FC236}">
                <a16:creationId xmlns="" xmlns:a16="http://schemas.microsoft.com/office/drawing/2014/main" id="{E0E5F5D0-273B-3645-94EA-CA34893AD6D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76671" y="1482956"/>
            <a:ext cx="728292" cy="70228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15264" y="5396909"/>
            <a:ext cx="7015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Muller Narrow ExtraBold" panose="00000900000000000000" pitchFamily="50" charset="-52"/>
              </a:rPr>
              <a:t>203,1</a:t>
            </a:r>
            <a:endParaRPr lang="ru-RU" sz="1600" dirty="0">
              <a:solidFill>
                <a:schemeClr val="bg1"/>
              </a:solidFill>
              <a:latin typeface="Muller Narrow ExtraBold" panose="00000900000000000000" pitchFamily="50" charset="-52"/>
            </a:endParaRPr>
          </a:p>
        </p:txBody>
      </p:sp>
      <p:sp>
        <p:nvSpPr>
          <p:cNvPr id="61" name="Скругленный прямоугольник 60">
            <a:extLst>
              <a:ext uri="{FF2B5EF4-FFF2-40B4-BE49-F238E27FC236}"/>
            </a:extLst>
          </p:cNvPr>
          <p:cNvSpPr/>
          <p:nvPr/>
        </p:nvSpPr>
        <p:spPr>
          <a:xfrm>
            <a:off x="8331265" y="5981408"/>
            <a:ext cx="3609279" cy="536009"/>
          </a:xfrm>
          <a:prstGeom prst="roundRect">
            <a:avLst/>
          </a:prstGeom>
          <a:solidFill>
            <a:schemeClr val="bg1"/>
          </a:solidFill>
          <a:ln w="635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schemeClr val="tx1"/>
                </a:solidFill>
                <a:latin typeface="Muller Narrow Light" pitchFamily="50" charset="-52"/>
              </a:rPr>
              <a:t>РЕГИОНАЛЬНЫЙ ПРОЕКТ «СОЦИАЛЬНАЯ АКТИВНОСТЬ»</a:t>
            </a:r>
          </a:p>
        </p:txBody>
      </p:sp>
      <p:sp>
        <p:nvSpPr>
          <p:cNvPr id="63" name="Скругленный прямоугольник 62">
            <a:extLst>
              <a:ext uri="{FF2B5EF4-FFF2-40B4-BE49-F238E27FC236}"/>
            </a:extLst>
          </p:cNvPr>
          <p:cNvSpPr/>
          <p:nvPr/>
        </p:nvSpPr>
        <p:spPr>
          <a:xfrm rot="5400000">
            <a:off x="7552842" y="5885921"/>
            <a:ext cx="536011" cy="733474"/>
          </a:xfrm>
          <a:prstGeom prst="roundRect">
            <a:avLst/>
          </a:prstGeom>
          <a:solidFill>
            <a:srgbClr val="0082C8"/>
          </a:solidFill>
          <a:ln>
            <a:solidFill>
              <a:srgbClr val="0082C8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05A28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12993" y="6089540"/>
            <a:ext cx="5262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Muller Narrow ExtraBold" panose="00000900000000000000" pitchFamily="50" charset="-52"/>
              </a:rPr>
              <a:t>0,2</a:t>
            </a:r>
            <a:endParaRPr lang="ru-RU" sz="1600" dirty="0">
              <a:solidFill>
                <a:schemeClr val="bg1"/>
              </a:solidFill>
              <a:latin typeface="Muller Narrow ExtraBold" panose="00000900000000000000" pitchFamily="50" charset="-5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94330" y="4115217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Muller Narrow ExtraBold" panose="00000900000000000000" pitchFamily="50" charset="-52"/>
              </a:rPr>
              <a:t>74,1</a:t>
            </a:r>
            <a:endParaRPr lang="ru-RU" b="1" dirty="0">
              <a:solidFill>
                <a:schemeClr val="bg1"/>
              </a:solidFill>
              <a:latin typeface="Muller Narrow ExtraBold" panose="00000900000000000000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22690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/>
        </p:nvGrpSpPr>
        <p:grpSpPr>
          <a:xfrm>
            <a:off x="4177383" y="4708558"/>
            <a:ext cx="3952087" cy="2563791"/>
            <a:chOff x="4912925" y="3865851"/>
            <a:chExt cx="2947724" cy="2714263"/>
          </a:xfrm>
        </p:grpSpPr>
        <p:sp>
          <p:nvSpPr>
            <p:cNvPr id="63" name="Скругленный прямоугольник 62"/>
            <p:cNvSpPr/>
            <p:nvPr/>
          </p:nvSpPr>
          <p:spPr>
            <a:xfrm>
              <a:off x="4912925" y="3897818"/>
              <a:ext cx="2947724" cy="2682296"/>
            </a:xfrm>
            <a:prstGeom prst="roundRect">
              <a:avLst>
                <a:gd name="adj" fmla="val 3292"/>
              </a:avLst>
            </a:prstGeom>
            <a:ln w="19050"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" name="Скругленный прямоугольник 7"/>
            <p:cNvSpPr/>
            <p:nvPr/>
          </p:nvSpPr>
          <p:spPr>
            <a:xfrm>
              <a:off x="5166000" y="4643426"/>
              <a:ext cx="792000" cy="1620572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8" name="Прямоугольник 97"/>
            <p:cNvSpPr/>
            <p:nvPr/>
          </p:nvSpPr>
          <p:spPr>
            <a:xfrm>
              <a:off x="5036399" y="3865851"/>
              <a:ext cx="2631601" cy="5457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chemeClr val="accent3"/>
                  </a:solidFill>
                  <a:latin typeface="Muller Narrow ExtraBold" panose="00000900000000000000" pitchFamily="50" charset="-52"/>
                </a:rPr>
                <a:t>Динамика   исполнения  ГП </a:t>
              </a:r>
            </a:p>
            <a:p>
              <a:pPr algn="ctr"/>
              <a:endParaRPr lang="ru-RU" sz="1400" dirty="0">
                <a:solidFill>
                  <a:schemeClr val="accent3"/>
                </a:solidFill>
                <a:latin typeface="Muller Narrow Light" pitchFamily="50" charset="-52"/>
              </a:endParaRPr>
            </a:p>
          </p:txBody>
        </p:sp>
        <p:sp>
          <p:nvSpPr>
            <p:cNvPr id="99" name="Скругленный прямоугольник 98"/>
            <p:cNvSpPr/>
            <p:nvPr/>
          </p:nvSpPr>
          <p:spPr>
            <a:xfrm>
              <a:off x="6022800" y="4643426"/>
              <a:ext cx="792000" cy="1620378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Скругленный прямоугольник 99"/>
            <p:cNvSpPr/>
            <p:nvPr/>
          </p:nvSpPr>
          <p:spPr>
            <a:xfrm>
              <a:off x="6876000" y="4643426"/>
              <a:ext cx="792000" cy="1620377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6" name="Диаграмма 5"/>
            <p:cNvGraphicFramePr/>
            <p:nvPr>
              <p:extLst>
                <p:ext uri="{D42A27DB-BD31-4B8C-83A1-F6EECF244321}">
                  <p14:modId xmlns:p14="http://schemas.microsoft.com/office/powerpoint/2010/main" val="3526099448"/>
                </p:ext>
              </p:extLst>
            </p:nvPr>
          </p:nvGraphicFramePr>
          <p:xfrm>
            <a:off x="5028991" y="4286177"/>
            <a:ext cx="2639009" cy="202927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xmlns="" id="{8C567C77-E1F5-B046-BA27-CDE1EB8EB7EF}"/>
              </a:ext>
            </a:extLst>
          </p:cNvPr>
          <p:cNvSpPr/>
          <p:nvPr/>
        </p:nvSpPr>
        <p:spPr>
          <a:xfrm>
            <a:off x="150442" y="62799"/>
            <a:ext cx="91198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 smtClean="0">
                <a:latin typeface="Muller Narrow Light" pitchFamily="2" charset="0"/>
              </a:rPr>
              <a:t>ГП «РАЗВИТИЕ ФИЗИЧЕСКОЙ КУЛЬТУРЫ И СПОРТА» НА 2014-2020 ГОДЫ</a:t>
            </a:r>
            <a:endParaRPr lang="ru-RU" sz="2400" dirty="0">
              <a:latin typeface="Muller Narrow Light" pitchFamily="2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7131775" y="4684994"/>
            <a:ext cx="10906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Muller Narrow Light" pitchFamily="50" charset="-52"/>
              </a:rPr>
              <a:t>млн</a:t>
            </a:r>
          </a:p>
          <a:p>
            <a:r>
              <a:rPr lang="ru-RU" sz="1400" dirty="0" smtClean="0">
                <a:latin typeface="Muller Narrow Light" pitchFamily="50" charset="-52"/>
              </a:rPr>
              <a:t>рублей</a:t>
            </a:r>
            <a:endParaRPr lang="ru-RU" sz="1400" dirty="0"/>
          </a:p>
        </p:txBody>
      </p:sp>
      <p:sp>
        <p:nvSpPr>
          <p:cNvPr id="60" name="Прямоугольник 59"/>
          <p:cNvSpPr/>
          <p:nvPr/>
        </p:nvSpPr>
        <p:spPr>
          <a:xfrm>
            <a:off x="8969468" y="581716"/>
            <a:ext cx="34548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Muller Narrow ExtraBold" pitchFamily="50" charset="-52"/>
                <a:cs typeface="Times New Roman" panose="02020603050405020304" pitchFamily="18" charset="0"/>
              </a:rPr>
              <a:t>ПМО </a:t>
            </a:r>
            <a:r>
              <a:rPr lang="ru-RU" sz="1400" b="1" dirty="0">
                <a:latin typeface="Muller Narrow ExtraBold" pitchFamily="50" charset="-52"/>
                <a:cs typeface="Times New Roman" panose="02020603050405020304" pitchFamily="18" charset="0"/>
              </a:rPr>
              <a:t>от 30.09.2013 № </a:t>
            </a:r>
            <a:r>
              <a:rPr lang="ru-RU" sz="1400" b="1" dirty="0" smtClean="0">
                <a:latin typeface="Muller Narrow ExtraBold" pitchFamily="50" charset="-52"/>
                <a:cs typeface="Times New Roman" panose="02020603050405020304" pitchFamily="18" charset="0"/>
              </a:rPr>
              <a:t>569-ПП</a:t>
            </a:r>
            <a:endParaRPr lang="ru-RU" sz="1400" b="1" dirty="0">
              <a:latin typeface="Muller Narrow ExtraBold" pitchFamily="50" charset="-52"/>
              <a:cs typeface="Times New Roman" panose="02020603050405020304" pitchFamily="18" charset="0"/>
            </a:endParaRPr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150442" y="5371897"/>
            <a:ext cx="3803490" cy="673304"/>
          </a:xfrm>
          <a:prstGeom prst="roundRect">
            <a:avLst>
              <a:gd name="adj" fmla="val 12173"/>
            </a:avLst>
          </a:prstGeom>
          <a:solidFill>
            <a:srgbClr val="F05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latin typeface="Muller Narrow Light" pitchFamily="50" charset="-52"/>
              </a:rPr>
              <a:t>Ответственный исполнитель - Министерство спорта и молодежной политики Мурманской области</a:t>
            </a:r>
            <a:endParaRPr lang="ru-RU" sz="1400" dirty="0">
              <a:latin typeface="Muller Narrow Light" pitchFamily="50" charset="-52"/>
            </a:endParaRPr>
          </a:p>
        </p:txBody>
      </p:sp>
      <p:sp>
        <p:nvSpPr>
          <p:cNvPr id="80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10072992" y="6816725"/>
            <a:ext cx="2166633" cy="382588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5FC6EA9-0C90-458B-AA00-894FE4ED6352}" type="slidenum">
              <a:rPr lang="ru-RU" sz="1200" smtClean="0">
                <a:solidFill>
                  <a:schemeClr val="bg1">
                    <a:lumMod val="50000"/>
                  </a:schemeClr>
                </a:solidFill>
                <a:latin typeface="Muller Narrow Light" pitchFamily="50" charset="-5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 sz="1200" dirty="0" smtClean="0">
              <a:solidFill>
                <a:schemeClr val="bg1">
                  <a:lumMod val="50000"/>
                </a:schemeClr>
              </a:solidFill>
              <a:latin typeface="Muller Narrow Light" pitchFamily="50" charset="-52"/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1224692" y="2806551"/>
            <a:ext cx="340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05A28"/>
                </a:solidFill>
                <a:latin typeface="Muller Narrow Light" pitchFamily="50" charset="-52"/>
              </a:rPr>
              <a:t>%</a:t>
            </a:r>
            <a:endParaRPr lang="ru-RU" dirty="0"/>
          </a:p>
        </p:txBody>
      </p:sp>
      <p:grpSp>
        <p:nvGrpSpPr>
          <p:cNvPr id="75" name="Группа 74"/>
          <p:cNvGrpSpPr/>
          <p:nvPr/>
        </p:nvGrpSpPr>
        <p:grpSpPr>
          <a:xfrm>
            <a:off x="180534" y="930659"/>
            <a:ext cx="3790047" cy="6159692"/>
            <a:chOff x="376965" y="2986890"/>
            <a:chExt cx="3537596" cy="6739717"/>
          </a:xfrm>
        </p:grpSpPr>
        <p:sp>
          <p:nvSpPr>
            <p:cNvPr id="96" name="Скругленный прямоугольник 95"/>
            <p:cNvSpPr/>
            <p:nvPr/>
          </p:nvSpPr>
          <p:spPr>
            <a:xfrm>
              <a:off x="420816" y="2986890"/>
              <a:ext cx="3493263" cy="4759149"/>
            </a:xfrm>
            <a:prstGeom prst="roundRect">
              <a:avLst>
                <a:gd name="adj" fmla="val 4689"/>
              </a:avLst>
            </a:prstGeom>
            <a:ln w="6350">
              <a:solidFill>
                <a:schemeClr val="accent6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7" name="Прямоугольник 96"/>
            <p:cNvSpPr/>
            <p:nvPr/>
          </p:nvSpPr>
          <p:spPr>
            <a:xfrm>
              <a:off x="951349" y="4876952"/>
              <a:ext cx="237435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ru-RU" dirty="0">
                <a:solidFill>
                  <a:schemeClr val="accent3"/>
                </a:solidFill>
                <a:latin typeface="Muller Narrow Light" pitchFamily="50" charset="-52"/>
                <a:cs typeface="Arial" pitchFamily="34" charset="0"/>
              </a:endParaRPr>
            </a:p>
          </p:txBody>
        </p:sp>
        <p:sp>
          <p:nvSpPr>
            <p:cNvPr id="103" name="Скругленный прямоугольник 102"/>
            <p:cNvSpPr/>
            <p:nvPr/>
          </p:nvSpPr>
          <p:spPr>
            <a:xfrm>
              <a:off x="420815" y="2986890"/>
              <a:ext cx="3493745" cy="998547"/>
            </a:xfrm>
            <a:prstGeom prst="roundRect">
              <a:avLst>
                <a:gd name="adj" fmla="val 11961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5" name="Прямоугольник 104"/>
            <p:cNvSpPr/>
            <p:nvPr/>
          </p:nvSpPr>
          <p:spPr>
            <a:xfrm>
              <a:off x="551768" y="3052650"/>
              <a:ext cx="3231359" cy="3704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b="1" dirty="0" smtClean="0">
                  <a:solidFill>
                    <a:schemeClr val="bg1"/>
                  </a:solidFill>
                  <a:latin typeface="Muller Narrow Light" pitchFamily="50" charset="-52"/>
                </a:rPr>
                <a:t>Цель - </a:t>
              </a:r>
              <a:endParaRPr lang="ru-RU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107" name="Скругленный прямоугольник 106"/>
            <p:cNvSpPr/>
            <p:nvPr/>
          </p:nvSpPr>
          <p:spPr>
            <a:xfrm>
              <a:off x="376965" y="8623375"/>
              <a:ext cx="3537596" cy="1103232"/>
            </a:xfrm>
            <a:prstGeom prst="roundRect">
              <a:avLst>
                <a:gd name="adj" fmla="val 11961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400" dirty="0" smtClean="0">
                  <a:latin typeface="Muller Narrow Light" pitchFamily="50" charset="-52"/>
                </a:rPr>
                <a:t>Соисполнители: </a:t>
              </a:r>
            </a:p>
            <a:p>
              <a:pPr marL="171450" indent="-171450">
                <a:buFontTx/>
                <a:buChar char="-"/>
              </a:pPr>
              <a:r>
                <a:rPr lang="ru-RU" sz="1400" dirty="0" smtClean="0">
                  <a:latin typeface="Muller Narrow Light" pitchFamily="50" charset="-52"/>
                </a:rPr>
                <a:t>Министерство строительства Мурманской области</a:t>
              </a:r>
            </a:p>
            <a:p>
              <a:pPr algn="ctr"/>
              <a:endParaRPr lang="ru-RU" dirty="0"/>
            </a:p>
          </p:txBody>
        </p:sp>
      </p:grpSp>
      <p:sp>
        <p:nvSpPr>
          <p:cNvPr id="106" name="Прямоугольник 105"/>
          <p:cNvSpPr/>
          <p:nvPr/>
        </p:nvSpPr>
        <p:spPr>
          <a:xfrm>
            <a:off x="292950" y="1926879"/>
            <a:ext cx="366098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3"/>
                </a:solidFill>
                <a:latin typeface="Muller Narrow ExtraBold" pitchFamily="50" charset="-52"/>
                <a:cs typeface="Arial" pitchFamily="34" charset="0"/>
              </a:rPr>
              <a:t>Задачи:</a:t>
            </a:r>
          </a:p>
          <a:p>
            <a:r>
              <a:rPr lang="ru-RU" sz="1500" dirty="0" smtClean="0">
                <a:latin typeface="Muller Narrow Light" panose="00000400000000000000" pitchFamily="50" charset="-52"/>
              </a:rPr>
              <a:t>1. </a:t>
            </a:r>
            <a:r>
              <a:rPr lang="ru-RU" sz="1500" b="1" dirty="0" smtClean="0">
                <a:latin typeface="Muller Narrow Light" panose="00000400000000000000" pitchFamily="50" charset="-52"/>
              </a:rPr>
              <a:t>Совершенствование</a:t>
            </a:r>
            <a:r>
              <a:rPr lang="ru-RU" sz="1500" dirty="0" smtClean="0">
                <a:latin typeface="Muller Narrow Light" panose="00000400000000000000" pitchFamily="50" charset="-52"/>
              </a:rPr>
              <a:t> </a:t>
            </a:r>
            <a:r>
              <a:rPr lang="ru-RU" sz="1500" dirty="0">
                <a:latin typeface="Muller Narrow Light" panose="00000400000000000000" pitchFamily="50" charset="-52"/>
              </a:rPr>
              <a:t>системы физического воспитания различных категорий и групп населения, в том числе в образовательных </a:t>
            </a:r>
            <a:r>
              <a:rPr lang="ru-RU" sz="1500" dirty="0" smtClean="0">
                <a:latin typeface="Muller Narrow Light" panose="00000400000000000000" pitchFamily="50" charset="-52"/>
              </a:rPr>
              <a:t>учреждениях</a:t>
            </a:r>
          </a:p>
          <a:p>
            <a:r>
              <a:rPr lang="ru-RU" sz="1500" dirty="0" smtClean="0">
                <a:solidFill>
                  <a:schemeClr val="accent3"/>
                </a:solidFill>
                <a:latin typeface="Muller Narrow Light" panose="00000400000000000000" pitchFamily="50" charset="-52"/>
                <a:cs typeface="Arial" pitchFamily="34" charset="0"/>
              </a:rPr>
              <a:t>2. </a:t>
            </a:r>
            <a:r>
              <a:rPr lang="ru-RU" sz="1500" b="1" dirty="0">
                <a:latin typeface="Muller Narrow Light" panose="00000400000000000000" pitchFamily="50" charset="-52"/>
              </a:rPr>
              <a:t>Повышение мотивации </a:t>
            </a:r>
            <a:r>
              <a:rPr lang="ru-RU" sz="1500" dirty="0">
                <a:latin typeface="Muller Narrow Light" panose="00000400000000000000" pitchFamily="50" charset="-52"/>
              </a:rPr>
              <a:t>граждан к регулярным занятиям физической культурой и спортом и ведению здорового образа </a:t>
            </a:r>
            <a:r>
              <a:rPr lang="ru-RU" sz="1500" dirty="0" smtClean="0">
                <a:latin typeface="Muller Narrow Light" panose="00000400000000000000" pitchFamily="50" charset="-52"/>
              </a:rPr>
              <a:t>жизни</a:t>
            </a:r>
          </a:p>
          <a:p>
            <a:r>
              <a:rPr lang="ru-RU" sz="1500" dirty="0" smtClean="0">
                <a:solidFill>
                  <a:schemeClr val="accent3"/>
                </a:solidFill>
                <a:latin typeface="Muller Narrow Light" panose="00000400000000000000" pitchFamily="50" charset="-52"/>
                <a:cs typeface="Arial" pitchFamily="34" charset="0"/>
              </a:rPr>
              <a:t>3. </a:t>
            </a:r>
            <a:r>
              <a:rPr lang="ru-RU" sz="1500" b="1" dirty="0">
                <a:latin typeface="Muller Narrow Light" panose="00000400000000000000" pitchFamily="50" charset="-52"/>
              </a:rPr>
              <a:t>Повышение эффективности </a:t>
            </a:r>
            <a:r>
              <a:rPr lang="ru-RU" sz="1500" dirty="0">
                <a:latin typeface="Muller Narrow Light" panose="00000400000000000000" pitchFamily="50" charset="-52"/>
              </a:rPr>
              <a:t>подготовки спортсменов в спорте высших </a:t>
            </a:r>
            <a:r>
              <a:rPr lang="ru-RU" sz="1500" dirty="0" smtClean="0">
                <a:latin typeface="Muller Narrow Light" panose="00000400000000000000" pitchFamily="50" charset="-52"/>
              </a:rPr>
              <a:t>достижений</a:t>
            </a:r>
          </a:p>
          <a:p>
            <a:r>
              <a:rPr lang="ru-RU" sz="1500" dirty="0" smtClean="0">
                <a:solidFill>
                  <a:schemeClr val="accent3"/>
                </a:solidFill>
                <a:latin typeface="Muller Narrow Light" panose="00000400000000000000" pitchFamily="50" charset="-52"/>
                <a:cs typeface="Arial" pitchFamily="34" charset="0"/>
              </a:rPr>
              <a:t>4. </a:t>
            </a:r>
            <a:r>
              <a:rPr lang="ru-RU" sz="1500" dirty="0">
                <a:latin typeface="Muller Narrow Light" panose="00000400000000000000" pitchFamily="50" charset="-52"/>
              </a:rPr>
              <a:t>Обеспечение населения региона </a:t>
            </a:r>
            <a:r>
              <a:rPr lang="ru-RU" sz="1500" b="1" dirty="0" smtClean="0">
                <a:latin typeface="Muller Narrow Light" panose="00000400000000000000" pitchFamily="50" charset="-52"/>
              </a:rPr>
              <a:t>качественной, доступной и безопасной </a:t>
            </a:r>
            <a:r>
              <a:rPr lang="ru-RU" sz="1500" dirty="0" smtClean="0">
                <a:latin typeface="Muller Narrow Light" panose="00000400000000000000" pitchFamily="50" charset="-52"/>
              </a:rPr>
              <a:t>спортивной инфраструктурой</a:t>
            </a:r>
            <a:endParaRPr lang="ru-RU" sz="1500" dirty="0" smtClean="0">
              <a:solidFill>
                <a:schemeClr val="accent3"/>
              </a:solidFill>
              <a:latin typeface="Muller Narrow Light" panose="00000400000000000000" pitchFamily="50" charset="-52"/>
              <a:cs typeface="Arial" pitchFamily="34" charset="0"/>
            </a:endParaRPr>
          </a:p>
          <a:p>
            <a:pPr algn="ctr"/>
            <a:endParaRPr lang="ru-RU" dirty="0">
              <a:solidFill>
                <a:schemeClr val="accent3"/>
              </a:solidFill>
              <a:latin typeface="Muller Narrow ExtraBold" pitchFamily="50" charset="-52"/>
              <a:cs typeface="Arial" pitchFamily="34" charset="0"/>
            </a:endParaRPr>
          </a:p>
          <a:p>
            <a:pPr algn="ctr"/>
            <a:endParaRPr lang="ru-RU" dirty="0">
              <a:solidFill>
                <a:schemeClr val="accent3"/>
              </a:solidFill>
              <a:latin typeface="Muller Narrow Light" pitchFamily="50" charset="-52"/>
              <a:cs typeface="Arial" pitchFamily="34" charset="0"/>
            </a:endParaRPr>
          </a:p>
        </p:txBody>
      </p:sp>
      <p:sp>
        <p:nvSpPr>
          <p:cNvPr id="110" name="Скругленный прямоугольник 109"/>
          <p:cNvSpPr/>
          <p:nvPr/>
        </p:nvSpPr>
        <p:spPr>
          <a:xfrm>
            <a:off x="4043727" y="1863236"/>
            <a:ext cx="4134520" cy="598972"/>
          </a:xfrm>
          <a:prstGeom prst="roundRect">
            <a:avLst>
              <a:gd name="adj" fmla="val 1317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1" name="Прямоугольник 110"/>
          <p:cNvSpPr/>
          <p:nvPr/>
        </p:nvSpPr>
        <p:spPr>
          <a:xfrm>
            <a:off x="4102803" y="1891401"/>
            <a:ext cx="393701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latin typeface="Muller Narrow Light" pitchFamily="50" charset="-52"/>
              </a:rPr>
              <a:t>Подпрограмма 1 :</a:t>
            </a:r>
          </a:p>
          <a:p>
            <a:r>
              <a:rPr lang="ru-RU" sz="1400" b="1" dirty="0" smtClean="0">
                <a:solidFill>
                  <a:schemeClr val="bg1"/>
                </a:solidFill>
                <a:latin typeface="Muller Narrow Light" pitchFamily="50" charset="-52"/>
              </a:rPr>
              <a:t>Развитие массового спорта</a:t>
            </a:r>
            <a:endParaRPr lang="ru-RU" sz="1400" b="1" dirty="0">
              <a:solidFill>
                <a:schemeClr val="bg1"/>
              </a:solidFill>
              <a:latin typeface="Muller Narrow Light" pitchFamily="50" charset="-52"/>
            </a:endParaRPr>
          </a:p>
        </p:txBody>
      </p:sp>
      <p:sp>
        <p:nvSpPr>
          <p:cNvPr id="112" name="Скругленный прямоугольник 111"/>
          <p:cNvSpPr/>
          <p:nvPr/>
        </p:nvSpPr>
        <p:spPr>
          <a:xfrm>
            <a:off x="4045137" y="2549957"/>
            <a:ext cx="4125286" cy="625926"/>
          </a:xfrm>
          <a:prstGeom prst="roundRect">
            <a:avLst>
              <a:gd name="adj" fmla="val 12173"/>
            </a:avLst>
          </a:prstGeom>
          <a:solidFill>
            <a:srgbClr val="F05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400" dirty="0">
              <a:latin typeface="Muller Narrow Light" pitchFamily="50" charset="-52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4111578" y="2588599"/>
            <a:ext cx="40754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latin typeface="Muller Narrow Light" pitchFamily="50" charset="-52"/>
              </a:rPr>
              <a:t>Подпрограмма 2:</a:t>
            </a:r>
          </a:p>
          <a:p>
            <a:r>
              <a:rPr lang="ru-RU" sz="1400" b="1" dirty="0" smtClean="0">
                <a:solidFill>
                  <a:schemeClr val="bg1"/>
                </a:solidFill>
                <a:latin typeface="Muller Narrow Light" pitchFamily="50" charset="-52"/>
              </a:rPr>
              <a:t>Подготовка спортивного резерва</a:t>
            </a:r>
            <a:endParaRPr lang="ru-RU" sz="1400" b="1" dirty="0">
              <a:solidFill>
                <a:schemeClr val="bg1"/>
              </a:solidFill>
              <a:latin typeface="Muller Narrow Light" pitchFamily="50" charset="-52"/>
            </a:endParaRPr>
          </a:p>
        </p:txBody>
      </p:sp>
      <p:grpSp>
        <p:nvGrpSpPr>
          <p:cNvPr id="115" name="Группа 114"/>
          <p:cNvGrpSpPr/>
          <p:nvPr/>
        </p:nvGrpSpPr>
        <p:grpSpPr>
          <a:xfrm>
            <a:off x="8335893" y="959180"/>
            <a:ext cx="3742550" cy="4967487"/>
            <a:chOff x="420816" y="2986890"/>
            <a:chExt cx="3493263" cy="4759149"/>
          </a:xfrm>
        </p:grpSpPr>
        <p:sp>
          <p:nvSpPr>
            <p:cNvPr id="116" name="Скругленный прямоугольник 115"/>
            <p:cNvSpPr/>
            <p:nvPr/>
          </p:nvSpPr>
          <p:spPr>
            <a:xfrm>
              <a:off x="420816" y="2986890"/>
              <a:ext cx="3493263" cy="4759149"/>
            </a:xfrm>
            <a:prstGeom prst="roundRect">
              <a:avLst>
                <a:gd name="adj" fmla="val 4689"/>
              </a:avLst>
            </a:prstGeom>
            <a:ln w="6350">
              <a:solidFill>
                <a:schemeClr val="accent6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7" name="Прямоугольник 116"/>
            <p:cNvSpPr/>
            <p:nvPr/>
          </p:nvSpPr>
          <p:spPr>
            <a:xfrm>
              <a:off x="951349" y="4876952"/>
              <a:ext cx="237435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ru-RU" dirty="0">
                <a:solidFill>
                  <a:schemeClr val="accent3"/>
                </a:solidFill>
                <a:latin typeface="Muller Narrow Light" pitchFamily="50" charset="-52"/>
                <a:cs typeface="Arial" pitchFamily="34" charset="0"/>
              </a:endParaRPr>
            </a:p>
          </p:txBody>
        </p:sp>
        <p:sp>
          <p:nvSpPr>
            <p:cNvPr id="119" name="Прямоугольник 118"/>
            <p:cNvSpPr/>
            <p:nvPr/>
          </p:nvSpPr>
          <p:spPr>
            <a:xfrm>
              <a:off x="551768" y="3052650"/>
              <a:ext cx="3231359" cy="6398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b="1" dirty="0" smtClean="0">
                  <a:solidFill>
                    <a:schemeClr val="bg1"/>
                  </a:solidFill>
                  <a:latin typeface="Muller Narrow Light" pitchFamily="50" charset="-52"/>
                </a:rPr>
                <a:t>Оценка эффективности государственной программы за 2018 г.</a:t>
              </a:r>
              <a:endParaRPr lang="ru-RU" sz="1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23" name="Скругленный прямоугольник 122"/>
          <p:cNvSpPr/>
          <p:nvPr/>
        </p:nvSpPr>
        <p:spPr>
          <a:xfrm>
            <a:off x="8335893" y="959180"/>
            <a:ext cx="3750830" cy="821412"/>
          </a:xfrm>
          <a:prstGeom prst="roundRect">
            <a:avLst>
              <a:gd name="adj" fmla="val 12173"/>
            </a:avLst>
          </a:prstGeom>
          <a:solidFill>
            <a:srgbClr val="F05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400" dirty="0">
              <a:latin typeface="Muller Narrow Light" pitchFamily="50" charset="-52"/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8328130" y="930659"/>
            <a:ext cx="37580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Muller Narrow Light" pitchFamily="50" charset="-52"/>
              </a:rPr>
              <a:t>Оценка эффективности государственной программы за 2019 год </a:t>
            </a:r>
          </a:p>
        </p:txBody>
      </p:sp>
      <p:sp>
        <p:nvSpPr>
          <p:cNvPr id="125" name="Скругленный прямоугольник 124"/>
          <p:cNvSpPr/>
          <p:nvPr/>
        </p:nvSpPr>
        <p:spPr>
          <a:xfrm>
            <a:off x="8412585" y="1893439"/>
            <a:ext cx="1372532" cy="692391"/>
          </a:xfrm>
          <a:prstGeom prst="roundRect">
            <a:avLst>
              <a:gd name="adj" fmla="val 9659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6" name="TextBox 125"/>
          <p:cNvSpPr txBox="1"/>
          <p:nvPr/>
        </p:nvSpPr>
        <p:spPr>
          <a:xfrm>
            <a:off x="8452569" y="1947479"/>
            <a:ext cx="1245322" cy="646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latin typeface="Muller Narrow ExtraBold" pitchFamily="50" charset="-52"/>
              </a:rPr>
              <a:t>92,45</a:t>
            </a:r>
            <a:endParaRPr lang="ru-RU" sz="3600" dirty="0">
              <a:solidFill>
                <a:schemeClr val="bg1"/>
              </a:solidFill>
              <a:latin typeface="Muller Narrow ExtraBold" pitchFamily="50" charset="-52"/>
            </a:endParaRPr>
          </a:p>
        </p:txBody>
      </p:sp>
      <p:sp>
        <p:nvSpPr>
          <p:cNvPr id="128" name="Прямоугольник 127"/>
          <p:cNvSpPr/>
          <p:nvPr/>
        </p:nvSpPr>
        <p:spPr>
          <a:xfrm>
            <a:off x="9909877" y="1882979"/>
            <a:ext cx="22980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3"/>
                </a:solidFill>
                <a:latin typeface="Muller Narrow ExtraBold" pitchFamily="50" charset="-52"/>
                <a:cs typeface="Arial" pitchFamily="34" charset="0"/>
              </a:rPr>
              <a:t>Средний уровень эффективности</a:t>
            </a:r>
          </a:p>
        </p:txBody>
      </p:sp>
      <p:graphicFrame>
        <p:nvGraphicFramePr>
          <p:cNvPr id="129" name="Диаграмма 128"/>
          <p:cNvGraphicFramePr/>
          <p:nvPr>
            <p:extLst>
              <p:ext uri="{D42A27DB-BD31-4B8C-83A1-F6EECF244321}">
                <p14:modId xmlns:p14="http://schemas.microsoft.com/office/powerpoint/2010/main" val="2959487512"/>
              </p:ext>
            </p:extLst>
          </p:nvPr>
        </p:nvGraphicFramePr>
        <p:xfrm>
          <a:off x="8328130" y="3371713"/>
          <a:ext cx="3798992" cy="1649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0" name="TextBox 129"/>
          <p:cNvSpPr txBox="1"/>
          <p:nvPr/>
        </p:nvSpPr>
        <p:spPr>
          <a:xfrm>
            <a:off x="8904286" y="3175883"/>
            <a:ext cx="1245322" cy="646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latin typeface="Muller Narrow ExtraBold" pitchFamily="50" charset="-52"/>
              </a:rPr>
              <a:t>99,3</a:t>
            </a:r>
            <a:endParaRPr lang="ru-RU" sz="3600" dirty="0">
              <a:solidFill>
                <a:schemeClr val="bg1"/>
              </a:solidFill>
              <a:latin typeface="Muller Narrow ExtraBold" pitchFamily="50" charset="-52"/>
            </a:endParaRPr>
          </a:p>
        </p:txBody>
      </p:sp>
      <p:sp>
        <p:nvSpPr>
          <p:cNvPr id="131" name="Скругленная прямоугольная выноска 51"/>
          <p:cNvSpPr/>
          <p:nvPr/>
        </p:nvSpPr>
        <p:spPr>
          <a:xfrm rot="5400000" flipH="1">
            <a:off x="8792052" y="3962239"/>
            <a:ext cx="1316558" cy="2075606"/>
          </a:xfrm>
          <a:custGeom>
            <a:avLst/>
            <a:gdLst>
              <a:gd name="connsiteX0" fmla="*/ 0 w 800219"/>
              <a:gd name="connsiteY0" fmla="*/ 133373 h 3789097"/>
              <a:gd name="connsiteX1" fmla="*/ 133373 w 800219"/>
              <a:gd name="connsiteY1" fmla="*/ 0 h 3789097"/>
              <a:gd name="connsiteX2" fmla="*/ 466794 w 800219"/>
              <a:gd name="connsiteY2" fmla="*/ 0 h 3789097"/>
              <a:gd name="connsiteX3" fmla="*/ 466794 w 800219"/>
              <a:gd name="connsiteY3" fmla="*/ 0 h 3789097"/>
              <a:gd name="connsiteX4" fmla="*/ 666849 w 800219"/>
              <a:gd name="connsiteY4" fmla="*/ 0 h 3789097"/>
              <a:gd name="connsiteX5" fmla="*/ 666846 w 800219"/>
              <a:gd name="connsiteY5" fmla="*/ 0 h 3789097"/>
              <a:gd name="connsiteX6" fmla="*/ 800219 w 800219"/>
              <a:gd name="connsiteY6" fmla="*/ 133373 h 3789097"/>
              <a:gd name="connsiteX7" fmla="*/ 800219 w 800219"/>
              <a:gd name="connsiteY7" fmla="*/ 2210307 h 3789097"/>
              <a:gd name="connsiteX8" fmla="*/ 860115 w 800219"/>
              <a:gd name="connsiteY8" fmla="*/ 2682984 h 3789097"/>
              <a:gd name="connsiteX9" fmla="*/ 800219 w 800219"/>
              <a:gd name="connsiteY9" fmla="*/ 3157581 h 3789097"/>
              <a:gd name="connsiteX10" fmla="*/ 800219 w 800219"/>
              <a:gd name="connsiteY10" fmla="*/ 3655724 h 3789097"/>
              <a:gd name="connsiteX11" fmla="*/ 666846 w 800219"/>
              <a:gd name="connsiteY11" fmla="*/ 3789097 h 3789097"/>
              <a:gd name="connsiteX12" fmla="*/ 666849 w 800219"/>
              <a:gd name="connsiteY12" fmla="*/ 3789097 h 3789097"/>
              <a:gd name="connsiteX13" fmla="*/ 466794 w 800219"/>
              <a:gd name="connsiteY13" fmla="*/ 3789097 h 3789097"/>
              <a:gd name="connsiteX14" fmla="*/ 466794 w 800219"/>
              <a:gd name="connsiteY14" fmla="*/ 3789097 h 3789097"/>
              <a:gd name="connsiteX15" fmla="*/ 133373 w 800219"/>
              <a:gd name="connsiteY15" fmla="*/ 3789097 h 3789097"/>
              <a:gd name="connsiteX16" fmla="*/ 0 w 800219"/>
              <a:gd name="connsiteY16" fmla="*/ 3655724 h 3789097"/>
              <a:gd name="connsiteX17" fmla="*/ 0 w 800219"/>
              <a:gd name="connsiteY17" fmla="*/ 3157581 h 3789097"/>
              <a:gd name="connsiteX18" fmla="*/ 0 w 800219"/>
              <a:gd name="connsiteY18" fmla="*/ 2210307 h 3789097"/>
              <a:gd name="connsiteX19" fmla="*/ 0 w 800219"/>
              <a:gd name="connsiteY19" fmla="*/ 2210307 h 3789097"/>
              <a:gd name="connsiteX20" fmla="*/ 0 w 800219"/>
              <a:gd name="connsiteY20" fmla="*/ 133373 h 3789097"/>
              <a:gd name="connsiteX0" fmla="*/ 0 w 860115"/>
              <a:gd name="connsiteY0" fmla="*/ 133373 h 3789097"/>
              <a:gd name="connsiteX1" fmla="*/ 133373 w 860115"/>
              <a:gd name="connsiteY1" fmla="*/ 0 h 3789097"/>
              <a:gd name="connsiteX2" fmla="*/ 466794 w 860115"/>
              <a:gd name="connsiteY2" fmla="*/ 0 h 3789097"/>
              <a:gd name="connsiteX3" fmla="*/ 466794 w 860115"/>
              <a:gd name="connsiteY3" fmla="*/ 0 h 3789097"/>
              <a:gd name="connsiteX4" fmla="*/ 666849 w 860115"/>
              <a:gd name="connsiteY4" fmla="*/ 0 h 3789097"/>
              <a:gd name="connsiteX5" fmla="*/ 666846 w 860115"/>
              <a:gd name="connsiteY5" fmla="*/ 0 h 3789097"/>
              <a:gd name="connsiteX6" fmla="*/ 800219 w 860115"/>
              <a:gd name="connsiteY6" fmla="*/ 133373 h 3789097"/>
              <a:gd name="connsiteX7" fmla="*/ 807715 w 860115"/>
              <a:gd name="connsiteY7" fmla="*/ 3034766 h 3789097"/>
              <a:gd name="connsiteX8" fmla="*/ 860115 w 860115"/>
              <a:gd name="connsiteY8" fmla="*/ 2682984 h 3789097"/>
              <a:gd name="connsiteX9" fmla="*/ 800219 w 860115"/>
              <a:gd name="connsiteY9" fmla="*/ 3157581 h 3789097"/>
              <a:gd name="connsiteX10" fmla="*/ 800219 w 860115"/>
              <a:gd name="connsiteY10" fmla="*/ 3655724 h 3789097"/>
              <a:gd name="connsiteX11" fmla="*/ 666846 w 860115"/>
              <a:gd name="connsiteY11" fmla="*/ 3789097 h 3789097"/>
              <a:gd name="connsiteX12" fmla="*/ 666849 w 860115"/>
              <a:gd name="connsiteY12" fmla="*/ 3789097 h 3789097"/>
              <a:gd name="connsiteX13" fmla="*/ 466794 w 860115"/>
              <a:gd name="connsiteY13" fmla="*/ 3789097 h 3789097"/>
              <a:gd name="connsiteX14" fmla="*/ 466794 w 860115"/>
              <a:gd name="connsiteY14" fmla="*/ 3789097 h 3789097"/>
              <a:gd name="connsiteX15" fmla="*/ 133373 w 860115"/>
              <a:gd name="connsiteY15" fmla="*/ 3789097 h 3789097"/>
              <a:gd name="connsiteX16" fmla="*/ 0 w 860115"/>
              <a:gd name="connsiteY16" fmla="*/ 3655724 h 3789097"/>
              <a:gd name="connsiteX17" fmla="*/ 0 w 860115"/>
              <a:gd name="connsiteY17" fmla="*/ 3157581 h 3789097"/>
              <a:gd name="connsiteX18" fmla="*/ 0 w 860115"/>
              <a:gd name="connsiteY18" fmla="*/ 2210307 h 3789097"/>
              <a:gd name="connsiteX19" fmla="*/ 0 w 860115"/>
              <a:gd name="connsiteY19" fmla="*/ 2210307 h 3789097"/>
              <a:gd name="connsiteX20" fmla="*/ 0 w 860115"/>
              <a:gd name="connsiteY20" fmla="*/ 133373 h 3789097"/>
              <a:gd name="connsiteX0" fmla="*/ 0 w 875105"/>
              <a:gd name="connsiteY0" fmla="*/ 133373 h 3789097"/>
              <a:gd name="connsiteX1" fmla="*/ 133373 w 875105"/>
              <a:gd name="connsiteY1" fmla="*/ 0 h 3789097"/>
              <a:gd name="connsiteX2" fmla="*/ 466794 w 875105"/>
              <a:gd name="connsiteY2" fmla="*/ 0 h 3789097"/>
              <a:gd name="connsiteX3" fmla="*/ 466794 w 875105"/>
              <a:gd name="connsiteY3" fmla="*/ 0 h 3789097"/>
              <a:gd name="connsiteX4" fmla="*/ 666849 w 875105"/>
              <a:gd name="connsiteY4" fmla="*/ 0 h 3789097"/>
              <a:gd name="connsiteX5" fmla="*/ 666846 w 875105"/>
              <a:gd name="connsiteY5" fmla="*/ 0 h 3789097"/>
              <a:gd name="connsiteX6" fmla="*/ 800219 w 875105"/>
              <a:gd name="connsiteY6" fmla="*/ 133373 h 3789097"/>
              <a:gd name="connsiteX7" fmla="*/ 807715 w 875105"/>
              <a:gd name="connsiteY7" fmla="*/ 3034766 h 3789097"/>
              <a:gd name="connsiteX8" fmla="*/ 875105 w 875105"/>
              <a:gd name="connsiteY8" fmla="*/ 3125194 h 3789097"/>
              <a:gd name="connsiteX9" fmla="*/ 800219 w 875105"/>
              <a:gd name="connsiteY9" fmla="*/ 3157581 h 3789097"/>
              <a:gd name="connsiteX10" fmla="*/ 800219 w 875105"/>
              <a:gd name="connsiteY10" fmla="*/ 3655724 h 3789097"/>
              <a:gd name="connsiteX11" fmla="*/ 666846 w 875105"/>
              <a:gd name="connsiteY11" fmla="*/ 3789097 h 3789097"/>
              <a:gd name="connsiteX12" fmla="*/ 666849 w 875105"/>
              <a:gd name="connsiteY12" fmla="*/ 3789097 h 3789097"/>
              <a:gd name="connsiteX13" fmla="*/ 466794 w 875105"/>
              <a:gd name="connsiteY13" fmla="*/ 3789097 h 3789097"/>
              <a:gd name="connsiteX14" fmla="*/ 466794 w 875105"/>
              <a:gd name="connsiteY14" fmla="*/ 3789097 h 3789097"/>
              <a:gd name="connsiteX15" fmla="*/ 133373 w 875105"/>
              <a:gd name="connsiteY15" fmla="*/ 3789097 h 3789097"/>
              <a:gd name="connsiteX16" fmla="*/ 0 w 875105"/>
              <a:gd name="connsiteY16" fmla="*/ 3655724 h 3789097"/>
              <a:gd name="connsiteX17" fmla="*/ 0 w 875105"/>
              <a:gd name="connsiteY17" fmla="*/ 3157581 h 3789097"/>
              <a:gd name="connsiteX18" fmla="*/ 0 w 875105"/>
              <a:gd name="connsiteY18" fmla="*/ 2210307 h 3789097"/>
              <a:gd name="connsiteX19" fmla="*/ 0 w 875105"/>
              <a:gd name="connsiteY19" fmla="*/ 2210307 h 3789097"/>
              <a:gd name="connsiteX20" fmla="*/ 0 w 875105"/>
              <a:gd name="connsiteY20" fmla="*/ 133373 h 3789097"/>
              <a:gd name="connsiteX0" fmla="*/ 0 w 875105"/>
              <a:gd name="connsiteY0" fmla="*/ 133373 h 3789097"/>
              <a:gd name="connsiteX1" fmla="*/ 133373 w 875105"/>
              <a:gd name="connsiteY1" fmla="*/ 0 h 3789097"/>
              <a:gd name="connsiteX2" fmla="*/ 466794 w 875105"/>
              <a:gd name="connsiteY2" fmla="*/ 0 h 3789097"/>
              <a:gd name="connsiteX3" fmla="*/ 466794 w 875105"/>
              <a:gd name="connsiteY3" fmla="*/ 0 h 3789097"/>
              <a:gd name="connsiteX4" fmla="*/ 666849 w 875105"/>
              <a:gd name="connsiteY4" fmla="*/ 0 h 3789097"/>
              <a:gd name="connsiteX5" fmla="*/ 666846 w 875105"/>
              <a:gd name="connsiteY5" fmla="*/ 0 h 3789097"/>
              <a:gd name="connsiteX6" fmla="*/ 800219 w 875105"/>
              <a:gd name="connsiteY6" fmla="*/ 133373 h 3789097"/>
              <a:gd name="connsiteX7" fmla="*/ 800220 w 875105"/>
              <a:gd name="connsiteY7" fmla="*/ 3042261 h 3789097"/>
              <a:gd name="connsiteX8" fmla="*/ 875105 w 875105"/>
              <a:gd name="connsiteY8" fmla="*/ 3125194 h 3789097"/>
              <a:gd name="connsiteX9" fmla="*/ 800219 w 875105"/>
              <a:gd name="connsiteY9" fmla="*/ 3157581 h 3789097"/>
              <a:gd name="connsiteX10" fmla="*/ 800219 w 875105"/>
              <a:gd name="connsiteY10" fmla="*/ 3655724 h 3789097"/>
              <a:gd name="connsiteX11" fmla="*/ 666846 w 875105"/>
              <a:gd name="connsiteY11" fmla="*/ 3789097 h 3789097"/>
              <a:gd name="connsiteX12" fmla="*/ 666849 w 875105"/>
              <a:gd name="connsiteY12" fmla="*/ 3789097 h 3789097"/>
              <a:gd name="connsiteX13" fmla="*/ 466794 w 875105"/>
              <a:gd name="connsiteY13" fmla="*/ 3789097 h 3789097"/>
              <a:gd name="connsiteX14" fmla="*/ 466794 w 875105"/>
              <a:gd name="connsiteY14" fmla="*/ 3789097 h 3789097"/>
              <a:gd name="connsiteX15" fmla="*/ 133373 w 875105"/>
              <a:gd name="connsiteY15" fmla="*/ 3789097 h 3789097"/>
              <a:gd name="connsiteX16" fmla="*/ 0 w 875105"/>
              <a:gd name="connsiteY16" fmla="*/ 3655724 h 3789097"/>
              <a:gd name="connsiteX17" fmla="*/ 0 w 875105"/>
              <a:gd name="connsiteY17" fmla="*/ 3157581 h 3789097"/>
              <a:gd name="connsiteX18" fmla="*/ 0 w 875105"/>
              <a:gd name="connsiteY18" fmla="*/ 2210307 h 3789097"/>
              <a:gd name="connsiteX19" fmla="*/ 0 w 875105"/>
              <a:gd name="connsiteY19" fmla="*/ 2210307 h 3789097"/>
              <a:gd name="connsiteX20" fmla="*/ 0 w 875105"/>
              <a:gd name="connsiteY20" fmla="*/ 133373 h 3789097"/>
              <a:gd name="connsiteX0" fmla="*/ 0 w 875105"/>
              <a:gd name="connsiteY0" fmla="*/ 133373 h 3789097"/>
              <a:gd name="connsiteX1" fmla="*/ 133373 w 875105"/>
              <a:gd name="connsiteY1" fmla="*/ 0 h 3789097"/>
              <a:gd name="connsiteX2" fmla="*/ 466794 w 875105"/>
              <a:gd name="connsiteY2" fmla="*/ 0 h 3789097"/>
              <a:gd name="connsiteX3" fmla="*/ 466794 w 875105"/>
              <a:gd name="connsiteY3" fmla="*/ 0 h 3789097"/>
              <a:gd name="connsiteX4" fmla="*/ 666849 w 875105"/>
              <a:gd name="connsiteY4" fmla="*/ 0 h 3789097"/>
              <a:gd name="connsiteX5" fmla="*/ 666846 w 875105"/>
              <a:gd name="connsiteY5" fmla="*/ 0 h 3789097"/>
              <a:gd name="connsiteX6" fmla="*/ 800219 w 875105"/>
              <a:gd name="connsiteY6" fmla="*/ 80907 h 3789097"/>
              <a:gd name="connsiteX7" fmla="*/ 800220 w 875105"/>
              <a:gd name="connsiteY7" fmla="*/ 3042261 h 3789097"/>
              <a:gd name="connsiteX8" fmla="*/ 875105 w 875105"/>
              <a:gd name="connsiteY8" fmla="*/ 3125194 h 3789097"/>
              <a:gd name="connsiteX9" fmla="*/ 800219 w 875105"/>
              <a:gd name="connsiteY9" fmla="*/ 3157581 h 3789097"/>
              <a:gd name="connsiteX10" fmla="*/ 800219 w 875105"/>
              <a:gd name="connsiteY10" fmla="*/ 3655724 h 3789097"/>
              <a:gd name="connsiteX11" fmla="*/ 666846 w 875105"/>
              <a:gd name="connsiteY11" fmla="*/ 3789097 h 3789097"/>
              <a:gd name="connsiteX12" fmla="*/ 666849 w 875105"/>
              <a:gd name="connsiteY12" fmla="*/ 3789097 h 3789097"/>
              <a:gd name="connsiteX13" fmla="*/ 466794 w 875105"/>
              <a:gd name="connsiteY13" fmla="*/ 3789097 h 3789097"/>
              <a:gd name="connsiteX14" fmla="*/ 466794 w 875105"/>
              <a:gd name="connsiteY14" fmla="*/ 3789097 h 3789097"/>
              <a:gd name="connsiteX15" fmla="*/ 133373 w 875105"/>
              <a:gd name="connsiteY15" fmla="*/ 3789097 h 3789097"/>
              <a:gd name="connsiteX16" fmla="*/ 0 w 875105"/>
              <a:gd name="connsiteY16" fmla="*/ 3655724 h 3789097"/>
              <a:gd name="connsiteX17" fmla="*/ 0 w 875105"/>
              <a:gd name="connsiteY17" fmla="*/ 3157581 h 3789097"/>
              <a:gd name="connsiteX18" fmla="*/ 0 w 875105"/>
              <a:gd name="connsiteY18" fmla="*/ 2210307 h 3789097"/>
              <a:gd name="connsiteX19" fmla="*/ 0 w 875105"/>
              <a:gd name="connsiteY19" fmla="*/ 2210307 h 3789097"/>
              <a:gd name="connsiteX20" fmla="*/ 0 w 875105"/>
              <a:gd name="connsiteY20" fmla="*/ 133373 h 3789097"/>
              <a:gd name="connsiteX0" fmla="*/ 0 w 875105"/>
              <a:gd name="connsiteY0" fmla="*/ 80907 h 3789097"/>
              <a:gd name="connsiteX1" fmla="*/ 133373 w 875105"/>
              <a:gd name="connsiteY1" fmla="*/ 0 h 3789097"/>
              <a:gd name="connsiteX2" fmla="*/ 466794 w 875105"/>
              <a:gd name="connsiteY2" fmla="*/ 0 h 3789097"/>
              <a:gd name="connsiteX3" fmla="*/ 466794 w 875105"/>
              <a:gd name="connsiteY3" fmla="*/ 0 h 3789097"/>
              <a:gd name="connsiteX4" fmla="*/ 666849 w 875105"/>
              <a:gd name="connsiteY4" fmla="*/ 0 h 3789097"/>
              <a:gd name="connsiteX5" fmla="*/ 666846 w 875105"/>
              <a:gd name="connsiteY5" fmla="*/ 0 h 3789097"/>
              <a:gd name="connsiteX6" fmla="*/ 800219 w 875105"/>
              <a:gd name="connsiteY6" fmla="*/ 80907 h 3789097"/>
              <a:gd name="connsiteX7" fmla="*/ 800220 w 875105"/>
              <a:gd name="connsiteY7" fmla="*/ 3042261 h 3789097"/>
              <a:gd name="connsiteX8" fmla="*/ 875105 w 875105"/>
              <a:gd name="connsiteY8" fmla="*/ 3125194 h 3789097"/>
              <a:gd name="connsiteX9" fmla="*/ 800219 w 875105"/>
              <a:gd name="connsiteY9" fmla="*/ 3157581 h 3789097"/>
              <a:gd name="connsiteX10" fmla="*/ 800219 w 875105"/>
              <a:gd name="connsiteY10" fmla="*/ 3655724 h 3789097"/>
              <a:gd name="connsiteX11" fmla="*/ 666846 w 875105"/>
              <a:gd name="connsiteY11" fmla="*/ 3789097 h 3789097"/>
              <a:gd name="connsiteX12" fmla="*/ 666849 w 875105"/>
              <a:gd name="connsiteY12" fmla="*/ 3789097 h 3789097"/>
              <a:gd name="connsiteX13" fmla="*/ 466794 w 875105"/>
              <a:gd name="connsiteY13" fmla="*/ 3789097 h 3789097"/>
              <a:gd name="connsiteX14" fmla="*/ 466794 w 875105"/>
              <a:gd name="connsiteY14" fmla="*/ 3789097 h 3789097"/>
              <a:gd name="connsiteX15" fmla="*/ 133373 w 875105"/>
              <a:gd name="connsiteY15" fmla="*/ 3789097 h 3789097"/>
              <a:gd name="connsiteX16" fmla="*/ 0 w 875105"/>
              <a:gd name="connsiteY16" fmla="*/ 3655724 h 3789097"/>
              <a:gd name="connsiteX17" fmla="*/ 0 w 875105"/>
              <a:gd name="connsiteY17" fmla="*/ 3157581 h 3789097"/>
              <a:gd name="connsiteX18" fmla="*/ 0 w 875105"/>
              <a:gd name="connsiteY18" fmla="*/ 2210307 h 3789097"/>
              <a:gd name="connsiteX19" fmla="*/ 0 w 875105"/>
              <a:gd name="connsiteY19" fmla="*/ 2210307 h 3789097"/>
              <a:gd name="connsiteX20" fmla="*/ 0 w 875105"/>
              <a:gd name="connsiteY20" fmla="*/ 80907 h 3789097"/>
              <a:gd name="connsiteX0" fmla="*/ 0 w 875105"/>
              <a:gd name="connsiteY0" fmla="*/ 80907 h 3789097"/>
              <a:gd name="connsiteX1" fmla="*/ 133373 w 875105"/>
              <a:gd name="connsiteY1" fmla="*/ 0 h 3789097"/>
              <a:gd name="connsiteX2" fmla="*/ 466794 w 875105"/>
              <a:gd name="connsiteY2" fmla="*/ 0 h 3789097"/>
              <a:gd name="connsiteX3" fmla="*/ 466794 w 875105"/>
              <a:gd name="connsiteY3" fmla="*/ 0 h 3789097"/>
              <a:gd name="connsiteX4" fmla="*/ 666849 w 875105"/>
              <a:gd name="connsiteY4" fmla="*/ 0 h 3789097"/>
              <a:gd name="connsiteX5" fmla="*/ 711817 w 875105"/>
              <a:gd name="connsiteY5" fmla="*/ 0 h 3789097"/>
              <a:gd name="connsiteX6" fmla="*/ 800219 w 875105"/>
              <a:gd name="connsiteY6" fmla="*/ 80907 h 3789097"/>
              <a:gd name="connsiteX7" fmla="*/ 800220 w 875105"/>
              <a:gd name="connsiteY7" fmla="*/ 3042261 h 3789097"/>
              <a:gd name="connsiteX8" fmla="*/ 875105 w 875105"/>
              <a:gd name="connsiteY8" fmla="*/ 3125194 h 3789097"/>
              <a:gd name="connsiteX9" fmla="*/ 800219 w 875105"/>
              <a:gd name="connsiteY9" fmla="*/ 3157581 h 3789097"/>
              <a:gd name="connsiteX10" fmla="*/ 800219 w 875105"/>
              <a:gd name="connsiteY10" fmla="*/ 3655724 h 3789097"/>
              <a:gd name="connsiteX11" fmla="*/ 666846 w 875105"/>
              <a:gd name="connsiteY11" fmla="*/ 3789097 h 3789097"/>
              <a:gd name="connsiteX12" fmla="*/ 666849 w 875105"/>
              <a:gd name="connsiteY12" fmla="*/ 3789097 h 3789097"/>
              <a:gd name="connsiteX13" fmla="*/ 466794 w 875105"/>
              <a:gd name="connsiteY13" fmla="*/ 3789097 h 3789097"/>
              <a:gd name="connsiteX14" fmla="*/ 466794 w 875105"/>
              <a:gd name="connsiteY14" fmla="*/ 3789097 h 3789097"/>
              <a:gd name="connsiteX15" fmla="*/ 133373 w 875105"/>
              <a:gd name="connsiteY15" fmla="*/ 3789097 h 3789097"/>
              <a:gd name="connsiteX16" fmla="*/ 0 w 875105"/>
              <a:gd name="connsiteY16" fmla="*/ 3655724 h 3789097"/>
              <a:gd name="connsiteX17" fmla="*/ 0 w 875105"/>
              <a:gd name="connsiteY17" fmla="*/ 3157581 h 3789097"/>
              <a:gd name="connsiteX18" fmla="*/ 0 w 875105"/>
              <a:gd name="connsiteY18" fmla="*/ 2210307 h 3789097"/>
              <a:gd name="connsiteX19" fmla="*/ 0 w 875105"/>
              <a:gd name="connsiteY19" fmla="*/ 2210307 h 3789097"/>
              <a:gd name="connsiteX20" fmla="*/ 0 w 875105"/>
              <a:gd name="connsiteY20" fmla="*/ 80907 h 3789097"/>
              <a:gd name="connsiteX0" fmla="*/ 0 w 875105"/>
              <a:gd name="connsiteY0" fmla="*/ 80907 h 3789097"/>
              <a:gd name="connsiteX1" fmla="*/ 110888 w 875105"/>
              <a:gd name="connsiteY1" fmla="*/ 0 h 3789097"/>
              <a:gd name="connsiteX2" fmla="*/ 466794 w 875105"/>
              <a:gd name="connsiteY2" fmla="*/ 0 h 3789097"/>
              <a:gd name="connsiteX3" fmla="*/ 466794 w 875105"/>
              <a:gd name="connsiteY3" fmla="*/ 0 h 3789097"/>
              <a:gd name="connsiteX4" fmla="*/ 666849 w 875105"/>
              <a:gd name="connsiteY4" fmla="*/ 0 h 3789097"/>
              <a:gd name="connsiteX5" fmla="*/ 711817 w 875105"/>
              <a:gd name="connsiteY5" fmla="*/ 0 h 3789097"/>
              <a:gd name="connsiteX6" fmla="*/ 800219 w 875105"/>
              <a:gd name="connsiteY6" fmla="*/ 80907 h 3789097"/>
              <a:gd name="connsiteX7" fmla="*/ 800220 w 875105"/>
              <a:gd name="connsiteY7" fmla="*/ 3042261 h 3789097"/>
              <a:gd name="connsiteX8" fmla="*/ 875105 w 875105"/>
              <a:gd name="connsiteY8" fmla="*/ 3125194 h 3789097"/>
              <a:gd name="connsiteX9" fmla="*/ 800219 w 875105"/>
              <a:gd name="connsiteY9" fmla="*/ 3157581 h 3789097"/>
              <a:gd name="connsiteX10" fmla="*/ 800219 w 875105"/>
              <a:gd name="connsiteY10" fmla="*/ 3655724 h 3789097"/>
              <a:gd name="connsiteX11" fmla="*/ 666846 w 875105"/>
              <a:gd name="connsiteY11" fmla="*/ 3789097 h 3789097"/>
              <a:gd name="connsiteX12" fmla="*/ 666849 w 875105"/>
              <a:gd name="connsiteY12" fmla="*/ 3789097 h 3789097"/>
              <a:gd name="connsiteX13" fmla="*/ 466794 w 875105"/>
              <a:gd name="connsiteY13" fmla="*/ 3789097 h 3789097"/>
              <a:gd name="connsiteX14" fmla="*/ 466794 w 875105"/>
              <a:gd name="connsiteY14" fmla="*/ 3789097 h 3789097"/>
              <a:gd name="connsiteX15" fmla="*/ 133373 w 875105"/>
              <a:gd name="connsiteY15" fmla="*/ 3789097 h 3789097"/>
              <a:gd name="connsiteX16" fmla="*/ 0 w 875105"/>
              <a:gd name="connsiteY16" fmla="*/ 3655724 h 3789097"/>
              <a:gd name="connsiteX17" fmla="*/ 0 w 875105"/>
              <a:gd name="connsiteY17" fmla="*/ 3157581 h 3789097"/>
              <a:gd name="connsiteX18" fmla="*/ 0 w 875105"/>
              <a:gd name="connsiteY18" fmla="*/ 2210307 h 3789097"/>
              <a:gd name="connsiteX19" fmla="*/ 0 w 875105"/>
              <a:gd name="connsiteY19" fmla="*/ 2210307 h 3789097"/>
              <a:gd name="connsiteX20" fmla="*/ 0 w 875105"/>
              <a:gd name="connsiteY20" fmla="*/ 80907 h 3789097"/>
              <a:gd name="connsiteX0" fmla="*/ 0 w 875105"/>
              <a:gd name="connsiteY0" fmla="*/ 80907 h 3789097"/>
              <a:gd name="connsiteX1" fmla="*/ 110888 w 875105"/>
              <a:gd name="connsiteY1" fmla="*/ 0 h 3789097"/>
              <a:gd name="connsiteX2" fmla="*/ 466794 w 875105"/>
              <a:gd name="connsiteY2" fmla="*/ 0 h 3789097"/>
              <a:gd name="connsiteX3" fmla="*/ 466794 w 875105"/>
              <a:gd name="connsiteY3" fmla="*/ 0 h 3789097"/>
              <a:gd name="connsiteX4" fmla="*/ 666849 w 875105"/>
              <a:gd name="connsiteY4" fmla="*/ 0 h 3789097"/>
              <a:gd name="connsiteX5" fmla="*/ 711817 w 875105"/>
              <a:gd name="connsiteY5" fmla="*/ 0 h 3789097"/>
              <a:gd name="connsiteX6" fmla="*/ 800219 w 875105"/>
              <a:gd name="connsiteY6" fmla="*/ 80907 h 3789097"/>
              <a:gd name="connsiteX7" fmla="*/ 800220 w 875105"/>
              <a:gd name="connsiteY7" fmla="*/ 3042261 h 3789097"/>
              <a:gd name="connsiteX8" fmla="*/ 875105 w 875105"/>
              <a:gd name="connsiteY8" fmla="*/ 3125194 h 3789097"/>
              <a:gd name="connsiteX9" fmla="*/ 800219 w 875105"/>
              <a:gd name="connsiteY9" fmla="*/ 3157581 h 3789097"/>
              <a:gd name="connsiteX10" fmla="*/ 800219 w 875105"/>
              <a:gd name="connsiteY10" fmla="*/ 3655724 h 3789097"/>
              <a:gd name="connsiteX11" fmla="*/ 666846 w 875105"/>
              <a:gd name="connsiteY11" fmla="*/ 3789097 h 3789097"/>
              <a:gd name="connsiteX12" fmla="*/ 666849 w 875105"/>
              <a:gd name="connsiteY12" fmla="*/ 3789097 h 3789097"/>
              <a:gd name="connsiteX13" fmla="*/ 466794 w 875105"/>
              <a:gd name="connsiteY13" fmla="*/ 3789097 h 3789097"/>
              <a:gd name="connsiteX14" fmla="*/ 466794 w 875105"/>
              <a:gd name="connsiteY14" fmla="*/ 3789097 h 3789097"/>
              <a:gd name="connsiteX15" fmla="*/ 133373 w 875105"/>
              <a:gd name="connsiteY15" fmla="*/ 3789097 h 3789097"/>
              <a:gd name="connsiteX16" fmla="*/ 0 w 875105"/>
              <a:gd name="connsiteY16" fmla="*/ 3700694 h 3789097"/>
              <a:gd name="connsiteX17" fmla="*/ 0 w 875105"/>
              <a:gd name="connsiteY17" fmla="*/ 3157581 h 3789097"/>
              <a:gd name="connsiteX18" fmla="*/ 0 w 875105"/>
              <a:gd name="connsiteY18" fmla="*/ 2210307 h 3789097"/>
              <a:gd name="connsiteX19" fmla="*/ 0 w 875105"/>
              <a:gd name="connsiteY19" fmla="*/ 2210307 h 3789097"/>
              <a:gd name="connsiteX20" fmla="*/ 0 w 875105"/>
              <a:gd name="connsiteY20" fmla="*/ 80907 h 3789097"/>
              <a:gd name="connsiteX0" fmla="*/ 0 w 875105"/>
              <a:gd name="connsiteY0" fmla="*/ 80907 h 3789097"/>
              <a:gd name="connsiteX1" fmla="*/ 110888 w 875105"/>
              <a:gd name="connsiteY1" fmla="*/ 0 h 3789097"/>
              <a:gd name="connsiteX2" fmla="*/ 466794 w 875105"/>
              <a:gd name="connsiteY2" fmla="*/ 0 h 3789097"/>
              <a:gd name="connsiteX3" fmla="*/ 466794 w 875105"/>
              <a:gd name="connsiteY3" fmla="*/ 0 h 3789097"/>
              <a:gd name="connsiteX4" fmla="*/ 666849 w 875105"/>
              <a:gd name="connsiteY4" fmla="*/ 0 h 3789097"/>
              <a:gd name="connsiteX5" fmla="*/ 711817 w 875105"/>
              <a:gd name="connsiteY5" fmla="*/ 0 h 3789097"/>
              <a:gd name="connsiteX6" fmla="*/ 800219 w 875105"/>
              <a:gd name="connsiteY6" fmla="*/ 80907 h 3789097"/>
              <a:gd name="connsiteX7" fmla="*/ 800220 w 875105"/>
              <a:gd name="connsiteY7" fmla="*/ 3042261 h 3789097"/>
              <a:gd name="connsiteX8" fmla="*/ 875105 w 875105"/>
              <a:gd name="connsiteY8" fmla="*/ 3125194 h 3789097"/>
              <a:gd name="connsiteX9" fmla="*/ 800219 w 875105"/>
              <a:gd name="connsiteY9" fmla="*/ 3157581 h 3789097"/>
              <a:gd name="connsiteX10" fmla="*/ 800219 w 875105"/>
              <a:gd name="connsiteY10" fmla="*/ 3655724 h 3789097"/>
              <a:gd name="connsiteX11" fmla="*/ 666846 w 875105"/>
              <a:gd name="connsiteY11" fmla="*/ 3789097 h 3789097"/>
              <a:gd name="connsiteX12" fmla="*/ 666849 w 875105"/>
              <a:gd name="connsiteY12" fmla="*/ 3789097 h 3789097"/>
              <a:gd name="connsiteX13" fmla="*/ 466794 w 875105"/>
              <a:gd name="connsiteY13" fmla="*/ 3789097 h 3789097"/>
              <a:gd name="connsiteX14" fmla="*/ 466794 w 875105"/>
              <a:gd name="connsiteY14" fmla="*/ 3789097 h 3789097"/>
              <a:gd name="connsiteX15" fmla="*/ 73413 w 875105"/>
              <a:gd name="connsiteY15" fmla="*/ 3789097 h 3789097"/>
              <a:gd name="connsiteX16" fmla="*/ 0 w 875105"/>
              <a:gd name="connsiteY16" fmla="*/ 3700694 h 3789097"/>
              <a:gd name="connsiteX17" fmla="*/ 0 w 875105"/>
              <a:gd name="connsiteY17" fmla="*/ 3157581 h 3789097"/>
              <a:gd name="connsiteX18" fmla="*/ 0 w 875105"/>
              <a:gd name="connsiteY18" fmla="*/ 2210307 h 3789097"/>
              <a:gd name="connsiteX19" fmla="*/ 0 w 875105"/>
              <a:gd name="connsiteY19" fmla="*/ 2210307 h 3789097"/>
              <a:gd name="connsiteX20" fmla="*/ 0 w 875105"/>
              <a:gd name="connsiteY20" fmla="*/ 80907 h 3789097"/>
              <a:gd name="connsiteX0" fmla="*/ 0 w 875105"/>
              <a:gd name="connsiteY0" fmla="*/ 80907 h 3789097"/>
              <a:gd name="connsiteX1" fmla="*/ 110888 w 875105"/>
              <a:gd name="connsiteY1" fmla="*/ 0 h 3789097"/>
              <a:gd name="connsiteX2" fmla="*/ 466794 w 875105"/>
              <a:gd name="connsiteY2" fmla="*/ 0 h 3789097"/>
              <a:gd name="connsiteX3" fmla="*/ 466794 w 875105"/>
              <a:gd name="connsiteY3" fmla="*/ 0 h 3789097"/>
              <a:gd name="connsiteX4" fmla="*/ 666849 w 875105"/>
              <a:gd name="connsiteY4" fmla="*/ 0 h 3789097"/>
              <a:gd name="connsiteX5" fmla="*/ 711817 w 875105"/>
              <a:gd name="connsiteY5" fmla="*/ 0 h 3789097"/>
              <a:gd name="connsiteX6" fmla="*/ 800219 w 875105"/>
              <a:gd name="connsiteY6" fmla="*/ 80907 h 3789097"/>
              <a:gd name="connsiteX7" fmla="*/ 800220 w 875105"/>
              <a:gd name="connsiteY7" fmla="*/ 3042261 h 3789097"/>
              <a:gd name="connsiteX8" fmla="*/ 875105 w 875105"/>
              <a:gd name="connsiteY8" fmla="*/ 3125194 h 3789097"/>
              <a:gd name="connsiteX9" fmla="*/ 800219 w 875105"/>
              <a:gd name="connsiteY9" fmla="*/ 3157581 h 3789097"/>
              <a:gd name="connsiteX10" fmla="*/ 800219 w 875105"/>
              <a:gd name="connsiteY10" fmla="*/ 3655724 h 3789097"/>
              <a:gd name="connsiteX11" fmla="*/ 666846 w 875105"/>
              <a:gd name="connsiteY11" fmla="*/ 3789097 h 3789097"/>
              <a:gd name="connsiteX12" fmla="*/ 711820 w 875105"/>
              <a:gd name="connsiteY12" fmla="*/ 3789097 h 3789097"/>
              <a:gd name="connsiteX13" fmla="*/ 466794 w 875105"/>
              <a:gd name="connsiteY13" fmla="*/ 3789097 h 3789097"/>
              <a:gd name="connsiteX14" fmla="*/ 466794 w 875105"/>
              <a:gd name="connsiteY14" fmla="*/ 3789097 h 3789097"/>
              <a:gd name="connsiteX15" fmla="*/ 73413 w 875105"/>
              <a:gd name="connsiteY15" fmla="*/ 3789097 h 3789097"/>
              <a:gd name="connsiteX16" fmla="*/ 0 w 875105"/>
              <a:gd name="connsiteY16" fmla="*/ 3700694 h 3789097"/>
              <a:gd name="connsiteX17" fmla="*/ 0 w 875105"/>
              <a:gd name="connsiteY17" fmla="*/ 3157581 h 3789097"/>
              <a:gd name="connsiteX18" fmla="*/ 0 w 875105"/>
              <a:gd name="connsiteY18" fmla="*/ 2210307 h 3789097"/>
              <a:gd name="connsiteX19" fmla="*/ 0 w 875105"/>
              <a:gd name="connsiteY19" fmla="*/ 2210307 h 3789097"/>
              <a:gd name="connsiteX20" fmla="*/ 0 w 875105"/>
              <a:gd name="connsiteY20" fmla="*/ 80907 h 3789097"/>
              <a:gd name="connsiteX0" fmla="*/ 0 w 875105"/>
              <a:gd name="connsiteY0" fmla="*/ 80907 h 3789097"/>
              <a:gd name="connsiteX1" fmla="*/ 110888 w 875105"/>
              <a:gd name="connsiteY1" fmla="*/ 0 h 3789097"/>
              <a:gd name="connsiteX2" fmla="*/ 466794 w 875105"/>
              <a:gd name="connsiteY2" fmla="*/ 0 h 3789097"/>
              <a:gd name="connsiteX3" fmla="*/ 466794 w 875105"/>
              <a:gd name="connsiteY3" fmla="*/ 0 h 3789097"/>
              <a:gd name="connsiteX4" fmla="*/ 666849 w 875105"/>
              <a:gd name="connsiteY4" fmla="*/ 0 h 3789097"/>
              <a:gd name="connsiteX5" fmla="*/ 711817 w 875105"/>
              <a:gd name="connsiteY5" fmla="*/ 0 h 3789097"/>
              <a:gd name="connsiteX6" fmla="*/ 800219 w 875105"/>
              <a:gd name="connsiteY6" fmla="*/ 80907 h 3789097"/>
              <a:gd name="connsiteX7" fmla="*/ 800220 w 875105"/>
              <a:gd name="connsiteY7" fmla="*/ 3042261 h 3789097"/>
              <a:gd name="connsiteX8" fmla="*/ 875105 w 875105"/>
              <a:gd name="connsiteY8" fmla="*/ 3125194 h 3789097"/>
              <a:gd name="connsiteX9" fmla="*/ 800219 w 875105"/>
              <a:gd name="connsiteY9" fmla="*/ 3157581 h 3789097"/>
              <a:gd name="connsiteX10" fmla="*/ 792724 w 875105"/>
              <a:gd name="connsiteY10" fmla="*/ 3708190 h 3789097"/>
              <a:gd name="connsiteX11" fmla="*/ 666846 w 875105"/>
              <a:gd name="connsiteY11" fmla="*/ 3789097 h 3789097"/>
              <a:gd name="connsiteX12" fmla="*/ 711820 w 875105"/>
              <a:gd name="connsiteY12" fmla="*/ 3789097 h 3789097"/>
              <a:gd name="connsiteX13" fmla="*/ 466794 w 875105"/>
              <a:gd name="connsiteY13" fmla="*/ 3789097 h 3789097"/>
              <a:gd name="connsiteX14" fmla="*/ 466794 w 875105"/>
              <a:gd name="connsiteY14" fmla="*/ 3789097 h 3789097"/>
              <a:gd name="connsiteX15" fmla="*/ 73413 w 875105"/>
              <a:gd name="connsiteY15" fmla="*/ 3789097 h 3789097"/>
              <a:gd name="connsiteX16" fmla="*/ 0 w 875105"/>
              <a:gd name="connsiteY16" fmla="*/ 3700694 h 3789097"/>
              <a:gd name="connsiteX17" fmla="*/ 0 w 875105"/>
              <a:gd name="connsiteY17" fmla="*/ 3157581 h 3789097"/>
              <a:gd name="connsiteX18" fmla="*/ 0 w 875105"/>
              <a:gd name="connsiteY18" fmla="*/ 2210307 h 3789097"/>
              <a:gd name="connsiteX19" fmla="*/ 0 w 875105"/>
              <a:gd name="connsiteY19" fmla="*/ 2210307 h 3789097"/>
              <a:gd name="connsiteX20" fmla="*/ 0 w 875105"/>
              <a:gd name="connsiteY20" fmla="*/ 80907 h 3789097"/>
              <a:gd name="connsiteX0" fmla="*/ 0 w 875105"/>
              <a:gd name="connsiteY0" fmla="*/ 80907 h 3789097"/>
              <a:gd name="connsiteX1" fmla="*/ 110888 w 875105"/>
              <a:gd name="connsiteY1" fmla="*/ 0 h 3789097"/>
              <a:gd name="connsiteX2" fmla="*/ 466794 w 875105"/>
              <a:gd name="connsiteY2" fmla="*/ 0 h 3789097"/>
              <a:gd name="connsiteX3" fmla="*/ 466794 w 875105"/>
              <a:gd name="connsiteY3" fmla="*/ 0 h 3789097"/>
              <a:gd name="connsiteX4" fmla="*/ 666849 w 875105"/>
              <a:gd name="connsiteY4" fmla="*/ 0 h 3789097"/>
              <a:gd name="connsiteX5" fmla="*/ 711817 w 875105"/>
              <a:gd name="connsiteY5" fmla="*/ 0 h 3789097"/>
              <a:gd name="connsiteX6" fmla="*/ 800219 w 875105"/>
              <a:gd name="connsiteY6" fmla="*/ 80907 h 3789097"/>
              <a:gd name="connsiteX7" fmla="*/ 800220 w 875105"/>
              <a:gd name="connsiteY7" fmla="*/ 3042261 h 3789097"/>
              <a:gd name="connsiteX8" fmla="*/ 875105 w 875105"/>
              <a:gd name="connsiteY8" fmla="*/ 3095213 h 3789097"/>
              <a:gd name="connsiteX9" fmla="*/ 800219 w 875105"/>
              <a:gd name="connsiteY9" fmla="*/ 3157581 h 3789097"/>
              <a:gd name="connsiteX10" fmla="*/ 792724 w 875105"/>
              <a:gd name="connsiteY10" fmla="*/ 3708190 h 3789097"/>
              <a:gd name="connsiteX11" fmla="*/ 666846 w 875105"/>
              <a:gd name="connsiteY11" fmla="*/ 3789097 h 3789097"/>
              <a:gd name="connsiteX12" fmla="*/ 711820 w 875105"/>
              <a:gd name="connsiteY12" fmla="*/ 3789097 h 3789097"/>
              <a:gd name="connsiteX13" fmla="*/ 466794 w 875105"/>
              <a:gd name="connsiteY13" fmla="*/ 3789097 h 3789097"/>
              <a:gd name="connsiteX14" fmla="*/ 466794 w 875105"/>
              <a:gd name="connsiteY14" fmla="*/ 3789097 h 3789097"/>
              <a:gd name="connsiteX15" fmla="*/ 73413 w 875105"/>
              <a:gd name="connsiteY15" fmla="*/ 3789097 h 3789097"/>
              <a:gd name="connsiteX16" fmla="*/ 0 w 875105"/>
              <a:gd name="connsiteY16" fmla="*/ 3700694 h 3789097"/>
              <a:gd name="connsiteX17" fmla="*/ 0 w 875105"/>
              <a:gd name="connsiteY17" fmla="*/ 3157581 h 3789097"/>
              <a:gd name="connsiteX18" fmla="*/ 0 w 875105"/>
              <a:gd name="connsiteY18" fmla="*/ 2210307 h 3789097"/>
              <a:gd name="connsiteX19" fmla="*/ 0 w 875105"/>
              <a:gd name="connsiteY19" fmla="*/ 2210307 h 3789097"/>
              <a:gd name="connsiteX20" fmla="*/ 0 w 875105"/>
              <a:gd name="connsiteY20" fmla="*/ 80907 h 3789097"/>
              <a:gd name="connsiteX0" fmla="*/ 0 w 875105"/>
              <a:gd name="connsiteY0" fmla="*/ 80907 h 3789097"/>
              <a:gd name="connsiteX1" fmla="*/ 110888 w 875105"/>
              <a:gd name="connsiteY1" fmla="*/ 0 h 3789097"/>
              <a:gd name="connsiteX2" fmla="*/ 466794 w 875105"/>
              <a:gd name="connsiteY2" fmla="*/ 0 h 3789097"/>
              <a:gd name="connsiteX3" fmla="*/ 466794 w 875105"/>
              <a:gd name="connsiteY3" fmla="*/ 0 h 3789097"/>
              <a:gd name="connsiteX4" fmla="*/ 666849 w 875105"/>
              <a:gd name="connsiteY4" fmla="*/ 0 h 3789097"/>
              <a:gd name="connsiteX5" fmla="*/ 711817 w 875105"/>
              <a:gd name="connsiteY5" fmla="*/ 0 h 3789097"/>
              <a:gd name="connsiteX6" fmla="*/ 800219 w 875105"/>
              <a:gd name="connsiteY6" fmla="*/ 80907 h 3789097"/>
              <a:gd name="connsiteX7" fmla="*/ 800220 w 875105"/>
              <a:gd name="connsiteY7" fmla="*/ 2938309 h 3789097"/>
              <a:gd name="connsiteX8" fmla="*/ 875105 w 875105"/>
              <a:gd name="connsiteY8" fmla="*/ 3095213 h 3789097"/>
              <a:gd name="connsiteX9" fmla="*/ 800219 w 875105"/>
              <a:gd name="connsiteY9" fmla="*/ 3157581 h 3789097"/>
              <a:gd name="connsiteX10" fmla="*/ 792724 w 875105"/>
              <a:gd name="connsiteY10" fmla="*/ 3708190 h 3789097"/>
              <a:gd name="connsiteX11" fmla="*/ 666846 w 875105"/>
              <a:gd name="connsiteY11" fmla="*/ 3789097 h 3789097"/>
              <a:gd name="connsiteX12" fmla="*/ 711820 w 875105"/>
              <a:gd name="connsiteY12" fmla="*/ 3789097 h 3789097"/>
              <a:gd name="connsiteX13" fmla="*/ 466794 w 875105"/>
              <a:gd name="connsiteY13" fmla="*/ 3789097 h 3789097"/>
              <a:gd name="connsiteX14" fmla="*/ 466794 w 875105"/>
              <a:gd name="connsiteY14" fmla="*/ 3789097 h 3789097"/>
              <a:gd name="connsiteX15" fmla="*/ 73413 w 875105"/>
              <a:gd name="connsiteY15" fmla="*/ 3789097 h 3789097"/>
              <a:gd name="connsiteX16" fmla="*/ 0 w 875105"/>
              <a:gd name="connsiteY16" fmla="*/ 3700694 h 3789097"/>
              <a:gd name="connsiteX17" fmla="*/ 0 w 875105"/>
              <a:gd name="connsiteY17" fmla="*/ 3157581 h 3789097"/>
              <a:gd name="connsiteX18" fmla="*/ 0 w 875105"/>
              <a:gd name="connsiteY18" fmla="*/ 2210307 h 3789097"/>
              <a:gd name="connsiteX19" fmla="*/ 0 w 875105"/>
              <a:gd name="connsiteY19" fmla="*/ 2210307 h 3789097"/>
              <a:gd name="connsiteX20" fmla="*/ 0 w 875105"/>
              <a:gd name="connsiteY20" fmla="*/ 80907 h 3789097"/>
              <a:gd name="connsiteX0" fmla="*/ 0 w 875105"/>
              <a:gd name="connsiteY0" fmla="*/ 80907 h 3789097"/>
              <a:gd name="connsiteX1" fmla="*/ 110888 w 875105"/>
              <a:gd name="connsiteY1" fmla="*/ 0 h 3789097"/>
              <a:gd name="connsiteX2" fmla="*/ 466794 w 875105"/>
              <a:gd name="connsiteY2" fmla="*/ 0 h 3789097"/>
              <a:gd name="connsiteX3" fmla="*/ 466794 w 875105"/>
              <a:gd name="connsiteY3" fmla="*/ 0 h 3789097"/>
              <a:gd name="connsiteX4" fmla="*/ 666849 w 875105"/>
              <a:gd name="connsiteY4" fmla="*/ 0 h 3789097"/>
              <a:gd name="connsiteX5" fmla="*/ 711817 w 875105"/>
              <a:gd name="connsiteY5" fmla="*/ 0 h 3789097"/>
              <a:gd name="connsiteX6" fmla="*/ 800219 w 875105"/>
              <a:gd name="connsiteY6" fmla="*/ 80907 h 3789097"/>
              <a:gd name="connsiteX7" fmla="*/ 800220 w 875105"/>
              <a:gd name="connsiteY7" fmla="*/ 2938309 h 3789097"/>
              <a:gd name="connsiteX8" fmla="*/ 875105 w 875105"/>
              <a:gd name="connsiteY8" fmla="*/ 3095213 h 3789097"/>
              <a:gd name="connsiteX9" fmla="*/ 787192 w 875105"/>
              <a:gd name="connsiteY9" fmla="*/ 3178370 h 3789097"/>
              <a:gd name="connsiteX10" fmla="*/ 792724 w 875105"/>
              <a:gd name="connsiteY10" fmla="*/ 3708190 h 3789097"/>
              <a:gd name="connsiteX11" fmla="*/ 666846 w 875105"/>
              <a:gd name="connsiteY11" fmla="*/ 3789097 h 3789097"/>
              <a:gd name="connsiteX12" fmla="*/ 711820 w 875105"/>
              <a:gd name="connsiteY12" fmla="*/ 3789097 h 3789097"/>
              <a:gd name="connsiteX13" fmla="*/ 466794 w 875105"/>
              <a:gd name="connsiteY13" fmla="*/ 3789097 h 3789097"/>
              <a:gd name="connsiteX14" fmla="*/ 466794 w 875105"/>
              <a:gd name="connsiteY14" fmla="*/ 3789097 h 3789097"/>
              <a:gd name="connsiteX15" fmla="*/ 73413 w 875105"/>
              <a:gd name="connsiteY15" fmla="*/ 3789097 h 3789097"/>
              <a:gd name="connsiteX16" fmla="*/ 0 w 875105"/>
              <a:gd name="connsiteY16" fmla="*/ 3700694 h 3789097"/>
              <a:gd name="connsiteX17" fmla="*/ 0 w 875105"/>
              <a:gd name="connsiteY17" fmla="*/ 3157581 h 3789097"/>
              <a:gd name="connsiteX18" fmla="*/ 0 w 875105"/>
              <a:gd name="connsiteY18" fmla="*/ 2210307 h 3789097"/>
              <a:gd name="connsiteX19" fmla="*/ 0 w 875105"/>
              <a:gd name="connsiteY19" fmla="*/ 2210307 h 3789097"/>
              <a:gd name="connsiteX20" fmla="*/ 0 w 875105"/>
              <a:gd name="connsiteY20" fmla="*/ 80907 h 3789097"/>
              <a:gd name="connsiteX0" fmla="*/ 0 w 875105"/>
              <a:gd name="connsiteY0" fmla="*/ 80907 h 3789097"/>
              <a:gd name="connsiteX1" fmla="*/ 110888 w 875105"/>
              <a:gd name="connsiteY1" fmla="*/ 0 h 3789097"/>
              <a:gd name="connsiteX2" fmla="*/ 466794 w 875105"/>
              <a:gd name="connsiteY2" fmla="*/ 0 h 3789097"/>
              <a:gd name="connsiteX3" fmla="*/ 466794 w 875105"/>
              <a:gd name="connsiteY3" fmla="*/ 0 h 3789097"/>
              <a:gd name="connsiteX4" fmla="*/ 666849 w 875105"/>
              <a:gd name="connsiteY4" fmla="*/ 0 h 3789097"/>
              <a:gd name="connsiteX5" fmla="*/ 711817 w 875105"/>
              <a:gd name="connsiteY5" fmla="*/ 0 h 3789097"/>
              <a:gd name="connsiteX6" fmla="*/ 800219 w 875105"/>
              <a:gd name="connsiteY6" fmla="*/ 80907 h 3789097"/>
              <a:gd name="connsiteX7" fmla="*/ 800220 w 875105"/>
              <a:gd name="connsiteY7" fmla="*/ 2938309 h 3789097"/>
              <a:gd name="connsiteX8" fmla="*/ 875105 w 875105"/>
              <a:gd name="connsiteY8" fmla="*/ 3095213 h 3789097"/>
              <a:gd name="connsiteX9" fmla="*/ 793706 w 875105"/>
              <a:gd name="connsiteY9" fmla="*/ 3178370 h 3789097"/>
              <a:gd name="connsiteX10" fmla="*/ 792724 w 875105"/>
              <a:gd name="connsiteY10" fmla="*/ 3708190 h 3789097"/>
              <a:gd name="connsiteX11" fmla="*/ 666846 w 875105"/>
              <a:gd name="connsiteY11" fmla="*/ 3789097 h 3789097"/>
              <a:gd name="connsiteX12" fmla="*/ 711820 w 875105"/>
              <a:gd name="connsiteY12" fmla="*/ 3789097 h 3789097"/>
              <a:gd name="connsiteX13" fmla="*/ 466794 w 875105"/>
              <a:gd name="connsiteY13" fmla="*/ 3789097 h 3789097"/>
              <a:gd name="connsiteX14" fmla="*/ 466794 w 875105"/>
              <a:gd name="connsiteY14" fmla="*/ 3789097 h 3789097"/>
              <a:gd name="connsiteX15" fmla="*/ 73413 w 875105"/>
              <a:gd name="connsiteY15" fmla="*/ 3789097 h 3789097"/>
              <a:gd name="connsiteX16" fmla="*/ 0 w 875105"/>
              <a:gd name="connsiteY16" fmla="*/ 3700694 h 3789097"/>
              <a:gd name="connsiteX17" fmla="*/ 0 w 875105"/>
              <a:gd name="connsiteY17" fmla="*/ 3157581 h 3789097"/>
              <a:gd name="connsiteX18" fmla="*/ 0 w 875105"/>
              <a:gd name="connsiteY18" fmla="*/ 2210307 h 3789097"/>
              <a:gd name="connsiteX19" fmla="*/ 0 w 875105"/>
              <a:gd name="connsiteY19" fmla="*/ 2210307 h 3789097"/>
              <a:gd name="connsiteX20" fmla="*/ 0 w 875105"/>
              <a:gd name="connsiteY20" fmla="*/ 80907 h 3789097"/>
              <a:gd name="connsiteX0" fmla="*/ 0 w 875105"/>
              <a:gd name="connsiteY0" fmla="*/ 80907 h 3789097"/>
              <a:gd name="connsiteX1" fmla="*/ 110888 w 875105"/>
              <a:gd name="connsiteY1" fmla="*/ 0 h 3789097"/>
              <a:gd name="connsiteX2" fmla="*/ 466794 w 875105"/>
              <a:gd name="connsiteY2" fmla="*/ 0 h 3789097"/>
              <a:gd name="connsiteX3" fmla="*/ 466794 w 875105"/>
              <a:gd name="connsiteY3" fmla="*/ 0 h 3789097"/>
              <a:gd name="connsiteX4" fmla="*/ 666849 w 875105"/>
              <a:gd name="connsiteY4" fmla="*/ 0 h 3789097"/>
              <a:gd name="connsiteX5" fmla="*/ 711817 w 875105"/>
              <a:gd name="connsiteY5" fmla="*/ 0 h 3789097"/>
              <a:gd name="connsiteX6" fmla="*/ 800219 w 875105"/>
              <a:gd name="connsiteY6" fmla="*/ 80907 h 3789097"/>
              <a:gd name="connsiteX7" fmla="*/ 800220 w 875105"/>
              <a:gd name="connsiteY7" fmla="*/ 2938309 h 3789097"/>
              <a:gd name="connsiteX8" fmla="*/ 875105 w 875105"/>
              <a:gd name="connsiteY8" fmla="*/ 3095213 h 3789097"/>
              <a:gd name="connsiteX9" fmla="*/ 793706 w 875105"/>
              <a:gd name="connsiteY9" fmla="*/ 3240738 h 3789097"/>
              <a:gd name="connsiteX10" fmla="*/ 792724 w 875105"/>
              <a:gd name="connsiteY10" fmla="*/ 3708190 h 3789097"/>
              <a:gd name="connsiteX11" fmla="*/ 666846 w 875105"/>
              <a:gd name="connsiteY11" fmla="*/ 3789097 h 3789097"/>
              <a:gd name="connsiteX12" fmla="*/ 711820 w 875105"/>
              <a:gd name="connsiteY12" fmla="*/ 3789097 h 3789097"/>
              <a:gd name="connsiteX13" fmla="*/ 466794 w 875105"/>
              <a:gd name="connsiteY13" fmla="*/ 3789097 h 3789097"/>
              <a:gd name="connsiteX14" fmla="*/ 466794 w 875105"/>
              <a:gd name="connsiteY14" fmla="*/ 3789097 h 3789097"/>
              <a:gd name="connsiteX15" fmla="*/ 73413 w 875105"/>
              <a:gd name="connsiteY15" fmla="*/ 3789097 h 3789097"/>
              <a:gd name="connsiteX16" fmla="*/ 0 w 875105"/>
              <a:gd name="connsiteY16" fmla="*/ 3700694 h 3789097"/>
              <a:gd name="connsiteX17" fmla="*/ 0 w 875105"/>
              <a:gd name="connsiteY17" fmla="*/ 3157581 h 3789097"/>
              <a:gd name="connsiteX18" fmla="*/ 0 w 875105"/>
              <a:gd name="connsiteY18" fmla="*/ 2210307 h 3789097"/>
              <a:gd name="connsiteX19" fmla="*/ 0 w 875105"/>
              <a:gd name="connsiteY19" fmla="*/ 2210307 h 3789097"/>
              <a:gd name="connsiteX20" fmla="*/ 0 w 875105"/>
              <a:gd name="connsiteY20" fmla="*/ 80907 h 3789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875105" h="3789097">
                <a:moveTo>
                  <a:pt x="0" y="80907"/>
                </a:moveTo>
                <a:cubicBezTo>
                  <a:pt x="0" y="7247"/>
                  <a:pt x="37228" y="0"/>
                  <a:pt x="110888" y="0"/>
                </a:cubicBezTo>
                <a:lnTo>
                  <a:pt x="466794" y="0"/>
                </a:lnTo>
                <a:lnTo>
                  <a:pt x="466794" y="0"/>
                </a:lnTo>
                <a:lnTo>
                  <a:pt x="666849" y="0"/>
                </a:lnTo>
                <a:lnTo>
                  <a:pt x="711817" y="0"/>
                </a:lnTo>
                <a:cubicBezTo>
                  <a:pt x="785477" y="0"/>
                  <a:pt x="800219" y="7247"/>
                  <a:pt x="800219" y="80907"/>
                </a:cubicBezTo>
                <a:cubicBezTo>
                  <a:pt x="802718" y="1048038"/>
                  <a:pt x="797721" y="1971178"/>
                  <a:pt x="800220" y="2938309"/>
                </a:cubicBezTo>
                <a:lnTo>
                  <a:pt x="875105" y="3095213"/>
                </a:lnTo>
                <a:lnTo>
                  <a:pt x="793706" y="3240738"/>
                </a:lnTo>
                <a:cubicBezTo>
                  <a:pt x="793379" y="3417345"/>
                  <a:pt x="793051" y="3531583"/>
                  <a:pt x="792724" y="3708190"/>
                </a:cubicBezTo>
                <a:cubicBezTo>
                  <a:pt x="792724" y="3781850"/>
                  <a:pt x="740506" y="3789097"/>
                  <a:pt x="666846" y="3789097"/>
                </a:cubicBezTo>
                <a:lnTo>
                  <a:pt x="711820" y="3789097"/>
                </a:lnTo>
                <a:lnTo>
                  <a:pt x="466794" y="3789097"/>
                </a:lnTo>
                <a:lnTo>
                  <a:pt x="466794" y="3789097"/>
                </a:lnTo>
                <a:lnTo>
                  <a:pt x="73413" y="3789097"/>
                </a:lnTo>
                <a:cubicBezTo>
                  <a:pt x="-247" y="3789097"/>
                  <a:pt x="0" y="3774354"/>
                  <a:pt x="0" y="3700694"/>
                </a:cubicBezTo>
                <a:lnTo>
                  <a:pt x="0" y="3157581"/>
                </a:lnTo>
                <a:lnTo>
                  <a:pt x="0" y="2210307"/>
                </a:lnTo>
                <a:lnTo>
                  <a:pt x="0" y="2210307"/>
                </a:lnTo>
                <a:lnTo>
                  <a:pt x="0" y="80907"/>
                </a:lnTo>
                <a:close/>
              </a:path>
            </a:pathLst>
          </a:custGeom>
          <a:ln w="6350">
            <a:solidFill>
              <a:schemeClr val="accent6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2" name="Скругленная прямоугольная выноска 51"/>
          <p:cNvSpPr/>
          <p:nvPr/>
        </p:nvSpPr>
        <p:spPr>
          <a:xfrm rot="5400000" flipH="1" flipV="1">
            <a:off x="10443578" y="4136937"/>
            <a:ext cx="1316558" cy="1726209"/>
          </a:xfrm>
          <a:custGeom>
            <a:avLst/>
            <a:gdLst>
              <a:gd name="connsiteX0" fmla="*/ 0 w 800219"/>
              <a:gd name="connsiteY0" fmla="*/ 133373 h 3789097"/>
              <a:gd name="connsiteX1" fmla="*/ 133373 w 800219"/>
              <a:gd name="connsiteY1" fmla="*/ 0 h 3789097"/>
              <a:gd name="connsiteX2" fmla="*/ 466794 w 800219"/>
              <a:gd name="connsiteY2" fmla="*/ 0 h 3789097"/>
              <a:gd name="connsiteX3" fmla="*/ 466794 w 800219"/>
              <a:gd name="connsiteY3" fmla="*/ 0 h 3789097"/>
              <a:gd name="connsiteX4" fmla="*/ 666849 w 800219"/>
              <a:gd name="connsiteY4" fmla="*/ 0 h 3789097"/>
              <a:gd name="connsiteX5" fmla="*/ 666846 w 800219"/>
              <a:gd name="connsiteY5" fmla="*/ 0 h 3789097"/>
              <a:gd name="connsiteX6" fmla="*/ 800219 w 800219"/>
              <a:gd name="connsiteY6" fmla="*/ 133373 h 3789097"/>
              <a:gd name="connsiteX7" fmla="*/ 800219 w 800219"/>
              <a:gd name="connsiteY7" fmla="*/ 2210307 h 3789097"/>
              <a:gd name="connsiteX8" fmla="*/ 860115 w 800219"/>
              <a:gd name="connsiteY8" fmla="*/ 2682984 h 3789097"/>
              <a:gd name="connsiteX9" fmla="*/ 800219 w 800219"/>
              <a:gd name="connsiteY9" fmla="*/ 3157581 h 3789097"/>
              <a:gd name="connsiteX10" fmla="*/ 800219 w 800219"/>
              <a:gd name="connsiteY10" fmla="*/ 3655724 h 3789097"/>
              <a:gd name="connsiteX11" fmla="*/ 666846 w 800219"/>
              <a:gd name="connsiteY11" fmla="*/ 3789097 h 3789097"/>
              <a:gd name="connsiteX12" fmla="*/ 666849 w 800219"/>
              <a:gd name="connsiteY12" fmla="*/ 3789097 h 3789097"/>
              <a:gd name="connsiteX13" fmla="*/ 466794 w 800219"/>
              <a:gd name="connsiteY13" fmla="*/ 3789097 h 3789097"/>
              <a:gd name="connsiteX14" fmla="*/ 466794 w 800219"/>
              <a:gd name="connsiteY14" fmla="*/ 3789097 h 3789097"/>
              <a:gd name="connsiteX15" fmla="*/ 133373 w 800219"/>
              <a:gd name="connsiteY15" fmla="*/ 3789097 h 3789097"/>
              <a:gd name="connsiteX16" fmla="*/ 0 w 800219"/>
              <a:gd name="connsiteY16" fmla="*/ 3655724 h 3789097"/>
              <a:gd name="connsiteX17" fmla="*/ 0 w 800219"/>
              <a:gd name="connsiteY17" fmla="*/ 3157581 h 3789097"/>
              <a:gd name="connsiteX18" fmla="*/ 0 w 800219"/>
              <a:gd name="connsiteY18" fmla="*/ 2210307 h 3789097"/>
              <a:gd name="connsiteX19" fmla="*/ 0 w 800219"/>
              <a:gd name="connsiteY19" fmla="*/ 2210307 h 3789097"/>
              <a:gd name="connsiteX20" fmla="*/ 0 w 800219"/>
              <a:gd name="connsiteY20" fmla="*/ 133373 h 3789097"/>
              <a:gd name="connsiteX0" fmla="*/ 0 w 860115"/>
              <a:gd name="connsiteY0" fmla="*/ 133373 h 3789097"/>
              <a:gd name="connsiteX1" fmla="*/ 133373 w 860115"/>
              <a:gd name="connsiteY1" fmla="*/ 0 h 3789097"/>
              <a:gd name="connsiteX2" fmla="*/ 466794 w 860115"/>
              <a:gd name="connsiteY2" fmla="*/ 0 h 3789097"/>
              <a:gd name="connsiteX3" fmla="*/ 466794 w 860115"/>
              <a:gd name="connsiteY3" fmla="*/ 0 h 3789097"/>
              <a:gd name="connsiteX4" fmla="*/ 666849 w 860115"/>
              <a:gd name="connsiteY4" fmla="*/ 0 h 3789097"/>
              <a:gd name="connsiteX5" fmla="*/ 666846 w 860115"/>
              <a:gd name="connsiteY5" fmla="*/ 0 h 3789097"/>
              <a:gd name="connsiteX6" fmla="*/ 800219 w 860115"/>
              <a:gd name="connsiteY6" fmla="*/ 133373 h 3789097"/>
              <a:gd name="connsiteX7" fmla="*/ 807715 w 860115"/>
              <a:gd name="connsiteY7" fmla="*/ 3034766 h 3789097"/>
              <a:gd name="connsiteX8" fmla="*/ 860115 w 860115"/>
              <a:gd name="connsiteY8" fmla="*/ 2682984 h 3789097"/>
              <a:gd name="connsiteX9" fmla="*/ 800219 w 860115"/>
              <a:gd name="connsiteY9" fmla="*/ 3157581 h 3789097"/>
              <a:gd name="connsiteX10" fmla="*/ 800219 w 860115"/>
              <a:gd name="connsiteY10" fmla="*/ 3655724 h 3789097"/>
              <a:gd name="connsiteX11" fmla="*/ 666846 w 860115"/>
              <a:gd name="connsiteY11" fmla="*/ 3789097 h 3789097"/>
              <a:gd name="connsiteX12" fmla="*/ 666849 w 860115"/>
              <a:gd name="connsiteY12" fmla="*/ 3789097 h 3789097"/>
              <a:gd name="connsiteX13" fmla="*/ 466794 w 860115"/>
              <a:gd name="connsiteY13" fmla="*/ 3789097 h 3789097"/>
              <a:gd name="connsiteX14" fmla="*/ 466794 w 860115"/>
              <a:gd name="connsiteY14" fmla="*/ 3789097 h 3789097"/>
              <a:gd name="connsiteX15" fmla="*/ 133373 w 860115"/>
              <a:gd name="connsiteY15" fmla="*/ 3789097 h 3789097"/>
              <a:gd name="connsiteX16" fmla="*/ 0 w 860115"/>
              <a:gd name="connsiteY16" fmla="*/ 3655724 h 3789097"/>
              <a:gd name="connsiteX17" fmla="*/ 0 w 860115"/>
              <a:gd name="connsiteY17" fmla="*/ 3157581 h 3789097"/>
              <a:gd name="connsiteX18" fmla="*/ 0 w 860115"/>
              <a:gd name="connsiteY18" fmla="*/ 2210307 h 3789097"/>
              <a:gd name="connsiteX19" fmla="*/ 0 w 860115"/>
              <a:gd name="connsiteY19" fmla="*/ 2210307 h 3789097"/>
              <a:gd name="connsiteX20" fmla="*/ 0 w 860115"/>
              <a:gd name="connsiteY20" fmla="*/ 133373 h 3789097"/>
              <a:gd name="connsiteX0" fmla="*/ 0 w 875105"/>
              <a:gd name="connsiteY0" fmla="*/ 133373 h 3789097"/>
              <a:gd name="connsiteX1" fmla="*/ 133373 w 875105"/>
              <a:gd name="connsiteY1" fmla="*/ 0 h 3789097"/>
              <a:gd name="connsiteX2" fmla="*/ 466794 w 875105"/>
              <a:gd name="connsiteY2" fmla="*/ 0 h 3789097"/>
              <a:gd name="connsiteX3" fmla="*/ 466794 w 875105"/>
              <a:gd name="connsiteY3" fmla="*/ 0 h 3789097"/>
              <a:gd name="connsiteX4" fmla="*/ 666849 w 875105"/>
              <a:gd name="connsiteY4" fmla="*/ 0 h 3789097"/>
              <a:gd name="connsiteX5" fmla="*/ 666846 w 875105"/>
              <a:gd name="connsiteY5" fmla="*/ 0 h 3789097"/>
              <a:gd name="connsiteX6" fmla="*/ 800219 w 875105"/>
              <a:gd name="connsiteY6" fmla="*/ 133373 h 3789097"/>
              <a:gd name="connsiteX7" fmla="*/ 807715 w 875105"/>
              <a:gd name="connsiteY7" fmla="*/ 3034766 h 3789097"/>
              <a:gd name="connsiteX8" fmla="*/ 875105 w 875105"/>
              <a:gd name="connsiteY8" fmla="*/ 3125194 h 3789097"/>
              <a:gd name="connsiteX9" fmla="*/ 800219 w 875105"/>
              <a:gd name="connsiteY9" fmla="*/ 3157581 h 3789097"/>
              <a:gd name="connsiteX10" fmla="*/ 800219 w 875105"/>
              <a:gd name="connsiteY10" fmla="*/ 3655724 h 3789097"/>
              <a:gd name="connsiteX11" fmla="*/ 666846 w 875105"/>
              <a:gd name="connsiteY11" fmla="*/ 3789097 h 3789097"/>
              <a:gd name="connsiteX12" fmla="*/ 666849 w 875105"/>
              <a:gd name="connsiteY12" fmla="*/ 3789097 h 3789097"/>
              <a:gd name="connsiteX13" fmla="*/ 466794 w 875105"/>
              <a:gd name="connsiteY13" fmla="*/ 3789097 h 3789097"/>
              <a:gd name="connsiteX14" fmla="*/ 466794 w 875105"/>
              <a:gd name="connsiteY14" fmla="*/ 3789097 h 3789097"/>
              <a:gd name="connsiteX15" fmla="*/ 133373 w 875105"/>
              <a:gd name="connsiteY15" fmla="*/ 3789097 h 3789097"/>
              <a:gd name="connsiteX16" fmla="*/ 0 w 875105"/>
              <a:gd name="connsiteY16" fmla="*/ 3655724 h 3789097"/>
              <a:gd name="connsiteX17" fmla="*/ 0 w 875105"/>
              <a:gd name="connsiteY17" fmla="*/ 3157581 h 3789097"/>
              <a:gd name="connsiteX18" fmla="*/ 0 w 875105"/>
              <a:gd name="connsiteY18" fmla="*/ 2210307 h 3789097"/>
              <a:gd name="connsiteX19" fmla="*/ 0 w 875105"/>
              <a:gd name="connsiteY19" fmla="*/ 2210307 h 3789097"/>
              <a:gd name="connsiteX20" fmla="*/ 0 w 875105"/>
              <a:gd name="connsiteY20" fmla="*/ 133373 h 3789097"/>
              <a:gd name="connsiteX0" fmla="*/ 0 w 875105"/>
              <a:gd name="connsiteY0" fmla="*/ 133373 h 3789097"/>
              <a:gd name="connsiteX1" fmla="*/ 133373 w 875105"/>
              <a:gd name="connsiteY1" fmla="*/ 0 h 3789097"/>
              <a:gd name="connsiteX2" fmla="*/ 466794 w 875105"/>
              <a:gd name="connsiteY2" fmla="*/ 0 h 3789097"/>
              <a:gd name="connsiteX3" fmla="*/ 466794 w 875105"/>
              <a:gd name="connsiteY3" fmla="*/ 0 h 3789097"/>
              <a:gd name="connsiteX4" fmla="*/ 666849 w 875105"/>
              <a:gd name="connsiteY4" fmla="*/ 0 h 3789097"/>
              <a:gd name="connsiteX5" fmla="*/ 666846 w 875105"/>
              <a:gd name="connsiteY5" fmla="*/ 0 h 3789097"/>
              <a:gd name="connsiteX6" fmla="*/ 800219 w 875105"/>
              <a:gd name="connsiteY6" fmla="*/ 133373 h 3789097"/>
              <a:gd name="connsiteX7" fmla="*/ 800220 w 875105"/>
              <a:gd name="connsiteY7" fmla="*/ 3042261 h 3789097"/>
              <a:gd name="connsiteX8" fmla="*/ 875105 w 875105"/>
              <a:gd name="connsiteY8" fmla="*/ 3125194 h 3789097"/>
              <a:gd name="connsiteX9" fmla="*/ 800219 w 875105"/>
              <a:gd name="connsiteY9" fmla="*/ 3157581 h 3789097"/>
              <a:gd name="connsiteX10" fmla="*/ 800219 w 875105"/>
              <a:gd name="connsiteY10" fmla="*/ 3655724 h 3789097"/>
              <a:gd name="connsiteX11" fmla="*/ 666846 w 875105"/>
              <a:gd name="connsiteY11" fmla="*/ 3789097 h 3789097"/>
              <a:gd name="connsiteX12" fmla="*/ 666849 w 875105"/>
              <a:gd name="connsiteY12" fmla="*/ 3789097 h 3789097"/>
              <a:gd name="connsiteX13" fmla="*/ 466794 w 875105"/>
              <a:gd name="connsiteY13" fmla="*/ 3789097 h 3789097"/>
              <a:gd name="connsiteX14" fmla="*/ 466794 w 875105"/>
              <a:gd name="connsiteY14" fmla="*/ 3789097 h 3789097"/>
              <a:gd name="connsiteX15" fmla="*/ 133373 w 875105"/>
              <a:gd name="connsiteY15" fmla="*/ 3789097 h 3789097"/>
              <a:gd name="connsiteX16" fmla="*/ 0 w 875105"/>
              <a:gd name="connsiteY16" fmla="*/ 3655724 h 3789097"/>
              <a:gd name="connsiteX17" fmla="*/ 0 w 875105"/>
              <a:gd name="connsiteY17" fmla="*/ 3157581 h 3789097"/>
              <a:gd name="connsiteX18" fmla="*/ 0 w 875105"/>
              <a:gd name="connsiteY18" fmla="*/ 2210307 h 3789097"/>
              <a:gd name="connsiteX19" fmla="*/ 0 w 875105"/>
              <a:gd name="connsiteY19" fmla="*/ 2210307 h 3789097"/>
              <a:gd name="connsiteX20" fmla="*/ 0 w 875105"/>
              <a:gd name="connsiteY20" fmla="*/ 133373 h 3789097"/>
              <a:gd name="connsiteX0" fmla="*/ 0 w 875105"/>
              <a:gd name="connsiteY0" fmla="*/ 133373 h 3789097"/>
              <a:gd name="connsiteX1" fmla="*/ 133373 w 875105"/>
              <a:gd name="connsiteY1" fmla="*/ 0 h 3789097"/>
              <a:gd name="connsiteX2" fmla="*/ 466794 w 875105"/>
              <a:gd name="connsiteY2" fmla="*/ 0 h 3789097"/>
              <a:gd name="connsiteX3" fmla="*/ 466794 w 875105"/>
              <a:gd name="connsiteY3" fmla="*/ 0 h 3789097"/>
              <a:gd name="connsiteX4" fmla="*/ 666849 w 875105"/>
              <a:gd name="connsiteY4" fmla="*/ 0 h 3789097"/>
              <a:gd name="connsiteX5" fmla="*/ 666846 w 875105"/>
              <a:gd name="connsiteY5" fmla="*/ 0 h 3789097"/>
              <a:gd name="connsiteX6" fmla="*/ 800219 w 875105"/>
              <a:gd name="connsiteY6" fmla="*/ 80907 h 3789097"/>
              <a:gd name="connsiteX7" fmla="*/ 800220 w 875105"/>
              <a:gd name="connsiteY7" fmla="*/ 3042261 h 3789097"/>
              <a:gd name="connsiteX8" fmla="*/ 875105 w 875105"/>
              <a:gd name="connsiteY8" fmla="*/ 3125194 h 3789097"/>
              <a:gd name="connsiteX9" fmla="*/ 800219 w 875105"/>
              <a:gd name="connsiteY9" fmla="*/ 3157581 h 3789097"/>
              <a:gd name="connsiteX10" fmla="*/ 800219 w 875105"/>
              <a:gd name="connsiteY10" fmla="*/ 3655724 h 3789097"/>
              <a:gd name="connsiteX11" fmla="*/ 666846 w 875105"/>
              <a:gd name="connsiteY11" fmla="*/ 3789097 h 3789097"/>
              <a:gd name="connsiteX12" fmla="*/ 666849 w 875105"/>
              <a:gd name="connsiteY12" fmla="*/ 3789097 h 3789097"/>
              <a:gd name="connsiteX13" fmla="*/ 466794 w 875105"/>
              <a:gd name="connsiteY13" fmla="*/ 3789097 h 3789097"/>
              <a:gd name="connsiteX14" fmla="*/ 466794 w 875105"/>
              <a:gd name="connsiteY14" fmla="*/ 3789097 h 3789097"/>
              <a:gd name="connsiteX15" fmla="*/ 133373 w 875105"/>
              <a:gd name="connsiteY15" fmla="*/ 3789097 h 3789097"/>
              <a:gd name="connsiteX16" fmla="*/ 0 w 875105"/>
              <a:gd name="connsiteY16" fmla="*/ 3655724 h 3789097"/>
              <a:gd name="connsiteX17" fmla="*/ 0 w 875105"/>
              <a:gd name="connsiteY17" fmla="*/ 3157581 h 3789097"/>
              <a:gd name="connsiteX18" fmla="*/ 0 w 875105"/>
              <a:gd name="connsiteY18" fmla="*/ 2210307 h 3789097"/>
              <a:gd name="connsiteX19" fmla="*/ 0 w 875105"/>
              <a:gd name="connsiteY19" fmla="*/ 2210307 h 3789097"/>
              <a:gd name="connsiteX20" fmla="*/ 0 w 875105"/>
              <a:gd name="connsiteY20" fmla="*/ 133373 h 3789097"/>
              <a:gd name="connsiteX0" fmla="*/ 0 w 875105"/>
              <a:gd name="connsiteY0" fmla="*/ 80907 h 3789097"/>
              <a:gd name="connsiteX1" fmla="*/ 133373 w 875105"/>
              <a:gd name="connsiteY1" fmla="*/ 0 h 3789097"/>
              <a:gd name="connsiteX2" fmla="*/ 466794 w 875105"/>
              <a:gd name="connsiteY2" fmla="*/ 0 h 3789097"/>
              <a:gd name="connsiteX3" fmla="*/ 466794 w 875105"/>
              <a:gd name="connsiteY3" fmla="*/ 0 h 3789097"/>
              <a:gd name="connsiteX4" fmla="*/ 666849 w 875105"/>
              <a:gd name="connsiteY4" fmla="*/ 0 h 3789097"/>
              <a:gd name="connsiteX5" fmla="*/ 666846 w 875105"/>
              <a:gd name="connsiteY5" fmla="*/ 0 h 3789097"/>
              <a:gd name="connsiteX6" fmla="*/ 800219 w 875105"/>
              <a:gd name="connsiteY6" fmla="*/ 80907 h 3789097"/>
              <a:gd name="connsiteX7" fmla="*/ 800220 w 875105"/>
              <a:gd name="connsiteY7" fmla="*/ 3042261 h 3789097"/>
              <a:gd name="connsiteX8" fmla="*/ 875105 w 875105"/>
              <a:gd name="connsiteY8" fmla="*/ 3125194 h 3789097"/>
              <a:gd name="connsiteX9" fmla="*/ 800219 w 875105"/>
              <a:gd name="connsiteY9" fmla="*/ 3157581 h 3789097"/>
              <a:gd name="connsiteX10" fmla="*/ 800219 w 875105"/>
              <a:gd name="connsiteY10" fmla="*/ 3655724 h 3789097"/>
              <a:gd name="connsiteX11" fmla="*/ 666846 w 875105"/>
              <a:gd name="connsiteY11" fmla="*/ 3789097 h 3789097"/>
              <a:gd name="connsiteX12" fmla="*/ 666849 w 875105"/>
              <a:gd name="connsiteY12" fmla="*/ 3789097 h 3789097"/>
              <a:gd name="connsiteX13" fmla="*/ 466794 w 875105"/>
              <a:gd name="connsiteY13" fmla="*/ 3789097 h 3789097"/>
              <a:gd name="connsiteX14" fmla="*/ 466794 w 875105"/>
              <a:gd name="connsiteY14" fmla="*/ 3789097 h 3789097"/>
              <a:gd name="connsiteX15" fmla="*/ 133373 w 875105"/>
              <a:gd name="connsiteY15" fmla="*/ 3789097 h 3789097"/>
              <a:gd name="connsiteX16" fmla="*/ 0 w 875105"/>
              <a:gd name="connsiteY16" fmla="*/ 3655724 h 3789097"/>
              <a:gd name="connsiteX17" fmla="*/ 0 w 875105"/>
              <a:gd name="connsiteY17" fmla="*/ 3157581 h 3789097"/>
              <a:gd name="connsiteX18" fmla="*/ 0 w 875105"/>
              <a:gd name="connsiteY18" fmla="*/ 2210307 h 3789097"/>
              <a:gd name="connsiteX19" fmla="*/ 0 w 875105"/>
              <a:gd name="connsiteY19" fmla="*/ 2210307 h 3789097"/>
              <a:gd name="connsiteX20" fmla="*/ 0 w 875105"/>
              <a:gd name="connsiteY20" fmla="*/ 80907 h 3789097"/>
              <a:gd name="connsiteX0" fmla="*/ 0 w 875105"/>
              <a:gd name="connsiteY0" fmla="*/ 80907 h 3789097"/>
              <a:gd name="connsiteX1" fmla="*/ 133373 w 875105"/>
              <a:gd name="connsiteY1" fmla="*/ 0 h 3789097"/>
              <a:gd name="connsiteX2" fmla="*/ 466794 w 875105"/>
              <a:gd name="connsiteY2" fmla="*/ 0 h 3789097"/>
              <a:gd name="connsiteX3" fmla="*/ 466794 w 875105"/>
              <a:gd name="connsiteY3" fmla="*/ 0 h 3789097"/>
              <a:gd name="connsiteX4" fmla="*/ 666849 w 875105"/>
              <a:gd name="connsiteY4" fmla="*/ 0 h 3789097"/>
              <a:gd name="connsiteX5" fmla="*/ 711817 w 875105"/>
              <a:gd name="connsiteY5" fmla="*/ 0 h 3789097"/>
              <a:gd name="connsiteX6" fmla="*/ 800219 w 875105"/>
              <a:gd name="connsiteY6" fmla="*/ 80907 h 3789097"/>
              <a:gd name="connsiteX7" fmla="*/ 800220 w 875105"/>
              <a:gd name="connsiteY7" fmla="*/ 3042261 h 3789097"/>
              <a:gd name="connsiteX8" fmla="*/ 875105 w 875105"/>
              <a:gd name="connsiteY8" fmla="*/ 3125194 h 3789097"/>
              <a:gd name="connsiteX9" fmla="*/ 800219 w 875105"/>
              <a:gd name="connsiteY9" fmla="*/ 3157581 h 3789097"/>
              <a:gd name="connsiteX10" fmla="*/ 800219 w 875105"/>
              <a:gd name="connsiteY10" fmla="*/ 3655724 h 3789097"/>
              <a:gd name="connsiteX11" fmla="*/ 666846 w 875105"/>
              <a:gd name="connsiteY11" fmla="*/ 3789097 h 3789097"/>
              <a:gd name="connsiteX12" fmla="*/ 666849 w 875105"/>
              <a:gd name="connsiteY12" fmla="*/ 3789097 h 3789097"/>
              <a:gd name="connsiteX13" fmla="*/ 466794 w 875105"/>
              <a:gd name="connsiteY13" fmla="*/ 3789097 h 3789097"/>
              <a:gd name="connsiteX14" fmla="*/ 466794 w 875105"/>
              <a:gd name="connsiteY14" fmla="*/ 3789097 h 3789097"/>
              <a:gd name="connsiteX15" fmla="*/ 133373 w 875105"/>
              <a:gd name="connsiteY15" fmla="*/ 3789097 h 3789097"/>
              <a:gd name="connsiteX16" fmla="*/ 0 w 875105"/>
              <a:gd name="connsiteY16" fmla="*/ 3655724 h 3789097"/>
              <a:gd name="connsiteX17" fmla="*/ 0 w 875105"/>
              <a:gd name="connsiteY17" fmla="*/ 3157581 h 3789097"/>
              <a:gd name="connsiteX18" fmla="*/ 0 w 875105"/>
              <a:gd name="connsiteY18" fmla="*/ 2210307 h 3789097"/>
              <a:gd name="connsiteX19" fmla="*/ 0 w 875105"/>
              <a:gd name="connsiteY19" fmla="*/ 2210307 h 3789097"/>
              <a:gd name="connsiteX20" fmla="*/ 0 w 875105"/>
              <a:gd name="connsiteY20" fmla="*/ 80907 h 3789097"/>
              <a:gd name="connsiteX0" fmla="*/ 0 w 875105"/>
              <a:gd name="connsiteY0" fmla="*/ 80907 h 3789097"/>
              <a:gd name="connsiteX1" fmla="*/ 110888 w 875105"/>
              <a:gd name="connsiteY1" fmla="*/ 0 h 3789097"/>
              <a:gd name="connsiteX2" fmla="*/ 466794 w 875105"/>
              <a:gd name="connsiteY2" fmla="*/ 0 h 3789097"/>
              <a:gd name="connsiteX3" fmla="*/ 466794 w 875105"/>
              <a:gd name="connsiteY3" fmla="*/ 0 h 3789097"/>
              <a:gd name="connsiteX4" fmla="*/ 666849 w 875105"/>
              <a:gd name="connsiteY4" fmla="*/ 0 h 3789097"/>
              <a:gd name="connsiteX5" fmla="*/ 711817 w 875105"/>
              <a:gd name="connsiteY5" fmla="*/ 0 h 3789097"/>
              <a:gd name="connsiteX6" fmla="*/ 800219 w 875105"/>
              <a:gd name="connsiteY6" fmla="*/ 80907 h 3789097"/>
              <a:gd name="connsiteX7" fmla="*/ 800220 w 875105"/>
              <a:gd name="connsiteY7" fmla="*/ 3042261 h 3789097"/>
              <a:gd name="connsiteX8" fmla="*/ 875105 w 875105"/>
              <a:gd name="connsiteY8" fmla="*/ 3125194 h 3789097"/>
              <a:gd name="connsiteX9" fmla="*/ 800219 w 875105"/>
              <a:gd name="connsiteY9" fmla="*/ 3157581 h 3789097"/>
              <a:gd name="connsiteX10" fmla="*/ 800219 w 875105"/>
              <a:gd name="connsiteY10" fmla="*/ 3655724 h 3789097"/>
              <a:gd name="connsiteX11" fmla="*/ 666846 w 875105"/>
              <a:gd name="connsiteY11" fmla="*/ 3789097 h 3789097"/>
              <a:gd name="connsiteX12" fmla="*/ 666849 w 875105"/>
              <a:gd name="connsiteY12" fmla="*/ 3789097 h 3789097"/>
              <a:gd name="connsiteX13" fmla="*/ 466794 w 875105"/>
              <a:gd name="connsiteY13" fmla="*/ 3789097 h 3789097"/>
              <a:gd name="connsiteX14" fmla="*/ 466794 w 875105"/>
              <a:gd name="connsiteY14" fmla="*/ 3789097 h 3789097"/>
              <a:gd name="connsiteX15" fmla="*/ 133373 w 875105"/>
              <a:gd name="connsiteY15" fmla="*/ 3789097 h 3789097"/>
              <a:gd name="connsiteX16" fmla="*/ 0 w 875105"/>
              <a:gd name="connsiteY16" fmla="*/ 3655724 h 3789097"/>
              <a:gd name="connsiteX17" fmla="*/ 0 w 875105"/>
              <a:gd name="connsiteY17" fmla="*/ 3157581 h 3789097"/>
              <a:gd name="connsiteX18" fmla="*/ 0 w 875105"/>
              <a:gd name="connsiteY18" fmla="*/ 2210307 h 3789097"/>
              <a:gd name="connsiteX19" fmla="*/ 0 w 875105"/>
              <a:gd name="connsiteY19" fmla="*/ 2210307 h 3789097"/>
              <a:gd name="connsiteX20" fmla="*/ 0 w 875105"/>
              <a:gd name="connsiteY20" fmla="*/ 80907 h 3789097"/>
              <a:gd name="connsiteX0" fmla="*/ 0 w 875105"/>
              <a:gd name="connsiteY0" fmla="*/ 80907 h 3789097"/>
              <a:gd name="connsiteX1" fmla="*/ 110888 w 875105"/>
              <a:gd name="connsiteY1" fmla="*/ 0 h 3789097"/>
              <a:gd name="connsiteX2" fmla="*/ 466794 w 875105"/>
              <a:gd name="connsiteY2" fmla="*/ 0 h 3789097"/>
              <a:gd name="connsiteX3" fmla="*/ 466794 w 875105"/>
              <a:gd name="connsiteY3" fmla="*/ 0 h 3789097"/>
              <a:gd name="connsiteX4" fmla="*/ 666849 w 875105"/>
              <a:gd name="connsiteY4" fmla="*/ 0 h 3789097"/>
              <a:gd name="connsiteX5" fmla="*/ 711817 w 875105"/>
              <a:gd name="connsiteY5" fmla="*/ 0 h 3789097"/>
              <a:gd name="connsiteX6" fmla="*/ 800219 w 875105"/>
              <a:gd name="connsiteY6" fmla="*/ 80907 h 3789097"/>
              <a:gd name="connsiteX7" fmla="*/ 800220 w 875105"/>
              <a:gd name="connsiteY7" fmla="*/ 3042261 h 3789097"/>
              <a:gd name="connsiteX8" fmla="*/ 875105 w 875105"/>
              <a:gd name="connsiteY8" fmla="*/ 3125194 h 3789097"/>
              <a:gd name="connsiteX9" fmla="*/ 800219 w 875105"/>
              <a:gd name="connsiteY9" fmla="*/ 3157581 h 3789097"/>
              <a:gd name="connsiteX10" fmla="*/ 800219 w 875105"/>
              <a:gd name="connsiteY10" fmla="*/ 3655724 h 3789097"/>
              <a:gd name="connsiteX11" fmla="*/ 666846 w 875105"/>
              <a:gd name="connsiteY11" fmla="*/ 3789097 h 3789097"/>
              <a:gd name="connsiteX12" fmla="*/ 666849 w 875105"/>
              <a:gd name="connsiteY12" fmla="*/ 3789097 h 3789097"/>
              <a:gd name="connsiteX13" fmla="*/ 466794 w 875105"/>
              <a:gd name="connsiteY13" fmla="*/ 3789097 h 3789097"/>
              <a:gd name="connsiteX14" fmla="*/ 466794 w 875105"/>
              <a:gd name="connsiteY14" fmla="*/ 3789097 h 3789097"/>
              <a:gd name="connsiteX15" fmla="*/ 133373 w 875105"/>
              <a:gd name="connsiteY15" fmla="*/ 3789097 h 3789097"/>
              <a:gd name="connsiteX16" fmla="*/ 0 w 875105"/>
              <a:gd name="connsiteY16" fmla="*/ 3700694 h 3789097"/>
              <a:gd name="connsiteX17" fmla="*/ 0 w 875105"/>
              <a:gd name="connsiteY17" fmla="*/ 3157581 h 3789097"/>
              <a:gd name="connsiteX18" fmla="*/ 0 w 875105"/>
              <a:gd name="connsiteY18" fmla="*/ 2210307 h 3789097"/>
              <a:gd name="connsiteX19" fmla="*/ 0 w 875105"/>
              <a:gd name="connsiteY19" fmla="*/ 2210307 h 3789097"/>
              <a:gd name="connsiteX20" fmla="*/ 0 w 875105"/>
              <a:gd name="connsiteY20" fmla="*/ 80907 h 3789097"/>
              <a:gd name="connsiteX0" fmla="*/ 0 w 875105"/>
              <a:gd name="connsiteY0" fmla="*/ 80907 h 3789097"/>
              <a:gd name="connsiteX1" fmla="*/ 110888 w 875105"/>
              <a:gd name="connsiteY1" fmla="*/ 0 h 3789097"/>
              <a:gd name="connsiteX2" fmla="*/ 466794 w 875105"/>
              <a:gd name="connsiteY2" fmla="*/ 0 h 3789097"/>
              <a:gd name="connsiteX3" fmla="*/ 466794 w 875105"/>
              <a:gd name="connsiteY3" fmla="*/ 0 h 3789097"/>
              <a:gd name="connsiteX4" fmla="*/ 666849 w 875105"/>
              <a:gd name="connsiteY4" fmla="*/ 0 h 3789097"/>
              <a:gd name="connsiteX5" fmla="*/ 711817 w 875105"/>
              <a:gd name="connsiteY5" fmla="*/ 0 h 3789097"/>
              <a:gd name="connsiteX6" fmla="*/ 800219 w 875105"/>
              <a:gd name="connsiteY6" fmla="*/ 80907 h 3789097"/>
              <a:gd name="connsiteX7" fmla="*/ 800220 w 875105"/>
              <a:gd name="connsiteY7" fmla="*/ 3042261 h 3789097"/>
              <a:gd name="connsiteX8" fmla="*/ 875105 w 875105"/>
              <a:gd name="connsiteY8" fmla="*/ 3125194 h 3789097"/>
              <a:gd name="connsiteX9" fmla="*/ 800219 w 875105"/>
              <a:gd name="connsiteY9" fmla="*/ 3157581 h 3789097"/>
              <a:gd name="connsiteX10" fmla="*/ 800219 w 875105"/>
              <a:gd name="connsiteY10" fmla="*/ 3655724 h 3789097"/>
              <a:gd name="connsiteX11" fmla="*/ 666846 w 875105"/>
              <a:gd name="connsiteY11" fmla="*/ 3789097 h 3789097"/>
              <a:gd name="connsiteX12" fmla="*/ 666849 w 875105"/>
              <a:gd name="connsiteY12" fmla="*/ 3789097 h 3789097"/>
              <a:gd name="connsiteX13" fmla="*/ 466794 w 875105"/>
              <a:gd name="connsiteY13" fmla="*/ 3789097 h 3789097"/>
              <a:gd name="connsiteX14" fmla="*/ 466794 w 875105"/>
              <a:gd name="connsiteY14" fmla="*/ 3789097 h 3789097"/>
              <a:gd name="connsiteX15" fmla="*/ 73413 w 875105"/>
              <a:gd name="connsiteY15" fmla="*/ 3789097 h 3789097"/>
              <a:gd name="connsiteX16" fmla="*/ 0 w 875105"/>
              <a:gd name="connsiteY16" fmla="*/ 3700694 h 3789097"/>
              <a:gd name="connsiteX17" fmla="*/ 0 w 875105"/>
              <a:gd name="connsiteY17" fmla="*/ 3157581 h 3789097"/>
              <a:gd name="connsiteX18" fmla="*/ 0 w 875105"/>
              <a:gd name="connsiteY18" fmla="*/ 2210307 h 3789097"/>
              <a:gd name="connsiteX19" fmla="*/ 0 w 875105"/>
              <a:gd name="connsiteY19" fmla="*/ 2210307 h 3789097"/>
              <a:gd name="connsiteX20" fmla="*/ 0 w 875105"/>
              <a:gd name="connsiteY20" fmla="*/ 80907 h 3789097"/>
              <a:gd name="connsiteX0" fmla="*/ 0 w 875105"/>
              <a:gd name="connsiteY0" fmla="*/ 80907 h 3789097"/>
              <a:gd name="connsiteX1" fmla="*/ 110888 w 875105"/>
              <a:gd name="connsiteY1" fmla="*/ 0 h 3789097"/>
              <a:gd name="connsiteX2" fmla="*/ 466794 w 875105"/>
              <a:gd name="connsiteY2" fmla="*/ 0 h 3789097"/>
              <a:gd name="connsiteX3" fmla="*/ 466794 w 875105"/>
              <a:gd name="connsiteY3" fmla="*/ 0 h 3789097"/>
              <a:gd name="connsiteX4" fmla="*/ 666849 w 875105"/>
              <a:gd name="connsiteY4" fmla="*/ 0 h 3789097"/>
              <a:gd name="connsiteX5" fmla="*/ 711817 w 875105"/>
              <a:gd name="connsiteY5" fmla="*/ 0 h 3789097"/>
              <a:gd name="connsiteX6" fmla="*/ 800219 w 875105"/>
              <a:gd name="connsiteY6" fmla="*/ 80907 h 3789097"/>
              <a:gd name="connsiteX7" fmla="*/ 800220 w 875105"/>
              <a:gd name="connsiteY7" fmla="*/ 3042261 h 3789097"/>
              <a:gd name="connsiteX8" fmla="*/ 875105 w 875105"/>
              <a:gd name="connsiteY8" fmla="*/ 3125194 h 3789097"/>
              <a:gd name="connsiteX9" fmla="*/ 800219 w 875105"/>
              <a:gd name="connsiteY9" fmla="*/ 3157581 h 3789097"/>
              <a:gd name="connsiteX10" fmla="*/ 800219 w 875105"/>
              <a:gd name="connsiteY10" fmla="*/ 3655724 h 3789097"/>
              <a:gd name="connsiteX11" fmla="*/ 666846 w 875105"/>
              <a:gd name="connsiteY11" fmla="*/ 3789097 h 3789097"/>
              <a:gd name="connsiteX12" fmla="*/ 711820 w 875105"/>
              <a:gd name="connsiteY12" fmla="*/ 3789097 h 3789097"/>
              <a:gd name="connsiteX13" fmla="*/ 466794 w 875105"/>
              <a:gd name="connsiteY13" fmla="*/ 3789097 h 3789097"/>
              <a:gd name="connsiteX14" fmla="*/ 466794 w 875105"/>
              <a:gd name="connsiteY14" fmla="*/ 3789097 h 3789097"/>
              <a:gd name="connsiteX15" fmla="*/ 73413 w 875105"/>
              <a:gd name="connsiteY15" fmla="*/ 3789097 h 3789097"/>
              <a:gd name="connsiteX16" fmla="*/ 0 w 875105"/>
              <a:gd name="connsiteY16" fmla="*/ 3700694 h 3789097"/>
              <a:gd name="connsiteX17" fmla="*/ 0 w 875105"/>
              <a:gd name="connsiteY17" fmla="*/ 3157581 h 3789097"/>
              <a:gd name="connsiteX18" fmla="*/ 0 w 875105"/>
              <a:gd name="connsiteY18" fmla="*/ 2210307 h 3789097"/>
              <a:gd name="connsiteX19" fmla="*/ 0 w 875105"/>
              <a:gd name="connsiteY19" fmla="*/ 2210307 h 3789097"/>
              <a:gd name="connsiteX20" fmla="*/ 0 w 875105"/>
              <a:gd name="connsiteY20" fmla="*/ 80907 h 3789097"/>
              <a:gd name="connsiteX0" fmla="*/ 0 w 875105"/>
              <a:gd name="connsiteY0" fmla="*/ 80907 h 3789097"/>
              <a:gd name="connsiteX1" fmla="*/ 110888 w 875105"/>
              <a:gd name="connsiteY1" fmla="*/ 0 h 3789097"/>
              <a:gd name="connsiteX2" fmla="*/ 466794 w 875105"/>
              <a:gd name="connsiteY2" fmla="*/ 0 h 3789097"/>
              <a:gd name="connsiteX3" fmla="*/ 466794 w 875105"/>
              <a:gd name="connsiteY3" fmla="*/ 0 h 3789097"/>
              <a:gd name="connsiteX4" fmla="*/ 666849 w 875105"/>
              <a:gd name="connsiteY4" fmla="*/ 0 h 3789097"/>
              <a:gd name="connsiteX5" fmla="*/ 711817 w 875105"/>
              <a:gd name="connsiteY5" fmla="*/ 0 h 3789097"/>
              <a:gd name="connsiteX6" fmla="*/ 800219 w 875105"/>
              <a:gd name="connsiteY6" fmla="*/ 80907 h 3789097"/>
              <a:gd name="connsiteX7" fmla="*/ 800220 w 875105"/>
              <a:gd name="connsiteY7" fmla="*/ 3042261 h 3789097"/>
              <a:gd name="connsiteX8" fmla="*/ 875105 w 875105"/>
              <a:gd name="connsiteY8" fmla="*/ 3125194 h 3789097"/>
              <a:gd name="connsiteX9" fmla="*/ 800219 w 875105"/>
              <a:gd name="connsiteY9" fmla="*/ 3157581 h 3789097"/>
              <a:gd name="connsiteX10" fmla="*/ 792724 w 875105"/>
              <a:gd name="connsiteY10" fmla="*/ 3708190 h 3789097"/>
              <a:gd name="connsiteX11" fmla="*/ 666846 w 875105"/>
              <a:gd name="connsiteY11" fmla="*/ 3789097 h 3789097"/>
              <a:gd name="connsiteX12" fmla="*/ 711820 w 875105"/>
              <a:gd name="connsiteY12" fmla="*/ 3789097 h 3789097"/>
              <a:gd name="connsiteX13" fmla="*/ 466794 w 875105"/>
              <a:gd name="connsiteY13" fmla="*/ 3789097 h 3789097"/>
              <a:gd name="connsiteX14" fmla="*/ 466794 w 875105"/>
              <a:gd name="connsiteY14" fmla="*/ 3789097 h 3789097"/>
              <a:gd name="connsiteX15" fmla="*/ 73413 w 875105"/>
              <a:gd name="connsiteY15" fmla="*/ 3789097 h 3789097"/>
              <a:gd name="connsiteX16" fmla="*/ 0 w 875105"/>
              <a:gd name="connsiteY16" fmla="*/ 3700694 h 3789097"/>
              <a:gd name="connsiteX17" fmla="*/ 0 w 875105"/>
              <a:gd name="connsiteY17" fmla="*/ 3157581 h 3789097"/>
              <a:gd name="connsiteX18" fmla="*/ 0 w 875105"/>
              <a:gd name="connsiteY18" fmla="*/ 2210307 h 3789097"/>
              <a:gd name="connsiteX19" fmla="*/ 0 w 875105"/>
              <a:gd name="connsiteY19" fmla="*/ 2210307 h 3789097"/>
              <a:gd name="connsiteX20" fmla="*/ 0 w 875105"/>
              <a:gd name="connsiteY20" fmla="*/ 80907 h 3789097"/>
              <a:gd name="connsiteX0" fmla="*/ 0 w 875105"/>
              <a:gd name="connsiteY0" fmla="*/ 80907 h 3789097"/>
              <a:gd name="connsiteX1" fmla="*/ 110888 w 875105"/>
              <a:gd name="connsiteY1" fmla="*/ 0 h 3789097"/>
              <a:gd name="connsiteX2" fmla="*/ 466794 w 875105"/>
              <a:gd name="connsiteY2" fmla="*/ 0 h 3789097"/>
              <a:gd name="connsiteX3" fmla="*/ 466794 w 875105"/>
              <a:gd name="connsiteY3" fmla="*/ 0 h 3789097"/>
              <a:gd name="connsiteX4" fmla="*/ 666849 w 875105"/>
              <a:gd name="connsiteY4" fmla="*/ 0 h 3789097"/>
              <a:gd name="connsiteX5" fmla="*/ 711817 w 875105"/>
              <a:gd name="connsiteY5" fmla="*/ 0 h 3789097"/>
              <a:gd name="connsiteX6" fmla="*/ 800219 w 875105"/>
              <a:gd name="connsiteY6" fmla="*/ 80907 h 3789097"/>
              <a:gd name="connsiteX7" fmla="*/ 800220 w 875105"/>
              <a:gd name="connsiteY7" fmla="*/ 3042261 h 3789097"/>
              <a:gd name="connsiteX8" fmla="*/ 875105 w 875105"/>
              <a:gd name="connsiteY8" fmla="*/ 3095213 h 3789097"/>
              <a:gd name="connsiteX9" fmla="*/ 800219 w 875105"/>
              <a:gd name="connsiteY9" fmla="*/ 3157581 h 3789097"/>
              <a:gd name="connsiteX10" fmla="*/ 792724 w 875105"/>
              <a:gd name="connsiteY10" fmla="*/ 3708190 h 3789097"/>
              <a:gd name="connsiteX11" fmla="*/ 666846 w 875105"/>
              <a:gd name="connsiteY11" fmla="*/ 3789097 h 3789097"/>
              <a:gd name="connsiteX12" fmla="*/ 711820 w 875105"/>
              <a:gd name="connsiteY12" fmla="*/ 3789097 h 3789097"/>
              <a:gd name="connsiteX13" fmla="*/ 466794 w 875105"/>
              <a:gd name="connsiteY13" fmla="*/ 3789097 h 3789097"/>
              <a:gd name="connsiteX14" fmla="*/ 466794 w 875105"/>
              <a:gd name="connsiteY14" fmla="*/ 3789097 h 3789097"/>
              <a:gd name="connsiteX15" fmla="*/ 73413 w 875105"/>
              <a:gd name="connsiteY15" fmla="*/ 3789097 h 3789097"/>
              <a:gd name="connsiteX16" fmla="*/ 0 w 875105"/>
              <a:gd name="connsiteY16" fmla="*/ 3700694 h 3789097"/>
              <a:gd name="connsiteX17" fmla="*/ 0 w 875105"/>
              <a:gd name="connsiteY17" fmla="*/ 3157581 h 3789097"/>
              <a:gd name="connsiteX18" fmla="*/ 0 w 875105"/>
              <a:gd name="connsiteY18" fmla="*/ 2210307 h 3789097"/>
              <a:gd name="connsiteX19" fmla="*/ 0 w 875105"/>
              <a:gd name="connsiteY19" fmla="*/ 2210307 h 3789097"/>
              <a:gd name="connsiteX20" fmla="*/ 0 w 875105"/>
              <a:gd name="connsiteY20" fmla="*/ 80907 h 3789097"/>
              <a:gd name="connsiteX0" fmla="*/ 0 w 875105"/>
              <a:gd name="connsiteY0" fmla="*/ 80907 h 3789097"/>
              <a:gd name="connsiteX1" fmla="*/ 110888 w 875105"/>
              <a:gd name="connsiteY1" fmla="*/ 0 h 3789097"/>
              <a:gd name="connsiteX2" fmla="*/ 466794 w 875105"/>
              <a:gd name="connsiteY2" fmla="*/ 0 h 3789097"/>
              <a:gd name="connsiteX3" fmla="*/ 466794 w 875105"/>
              <a:gd name="connsiteY3" fmla="*/ 0 h 3789097"/>
              <a:gd name="connsiteX4" fmla="*/ 666849 w 875105"/>
              <a:gd name="connsiteY4" fmla="*/ 0 h 3789097"/>
              <a:gd name="connsiteX5" fmla="*/ 711817 w 875105"/>
              <a:gd name="connsiteY5" fmla="*/ 0 h 3789097"/>
              <a:gd name="connsiteX6" fmla="*/ 800219 w 875105"/>
              <a:gd name="connsiteY6" fmla="*/ 80907 h 3789097"/>
              <a:gd name="connsiteX7" fmla="*/ 800220 w 875105"/>
              <a:gd name="connsiteY7" fmla="*/ 2938309 h 3789097"/>
              <a:gd name="connsiteX8" fmla="*/ 875105 w 875105"/>
              <a:gd name="connsiteY8" fmla="*/ 3095213 h 3789097"/>
              <a:gd name="connsiteX9" fmla="*/ 800219 w 875105"/>
              <a:gd name="connsiteY9" fmla="*/ 3157581 h 3789097"/>
              <a:gd name="connsiteX10" fmla="*/ 792724 w 875105"/>
              <a:gd name="connsiteY10" fmla="*/ 3708190 h 3789097"/>
              <a:gd name="connsiteX11" fmla="*/ 666846 w 875105"/>
              <a:gd name="connsiteY11" fmla="*/ 3789097 h 3789097"/>
              <a:gd name="connsiteX12" fmla="*/ 711820 w 875105"/>
              <a:gd name="connsiteY12" fmla="*/ 3789097 h 3789097"/>
              <a:gd name="connsiteX13" fmla="*/ 466794 w 875105"/>
              <a:gd name="connsiteY13" fmla="*/ 3789097 h 3789097"/>
              <a:gd name="connsiteX14" fmla="*/ 466794 w 875105"/>
              <a:gd name="connsiteY14" fmla="*/ 3789097 h 3789097"/>
              <a:gd name="connsiteX15" fmla="*/ 73413 w 875105"/>
              <a:gd name="connsiteY15" fmla="*/ 3789097 h 3789097"/>
              <a:gd name="connsiteX16" fmla="*/ 0 w 875105"/>
              <a:gd name="connsiteY16" fmla="*/ 3700694 h 3789097"/>
              <a:gd name="connsiteX17" fmla="*/ 0 w 875105"/>
              <a:gd name="connsiteY17" fmla="*/ 3157581 h 3789097"/>
              <a:gd name="connsiteX18" fmla="*/ 0 w 875105"/>
              <a:gd name="connsiteY18" fmla="*/ 2210307 h 3789097"/>
              <a:gd name="connsiteX19" fmla="*/ 0 w 875105"/>
              <a:gd name="connsiteY19" fmla="*/ 2210307 h 3789097"/>
              <a:gd name="connsiteX20" fmla="*/ 0 w 875105"/>
              <a:gd name="connsiteY20" fmla="*/ 80907 h 3789097"/>
              <a:gd name="connsiteX0" fmla="*/ 0 w 875105"/>
              <a:gd name="connsiteY0" fmla="*/ 80907 h 3789097"/>
              <a:gd name="connsiteX1" fmla="*/ 110888 w 875105"/>
              <a:gd name="connsiteY1" fmla="*/ 0 h 3789097"/>
              <a:gd name="connsiteX2" fmla="*/ 466794 w 875105"/>
              <a:gd name="connsiteY2" fmla="*/ 0 h 3789097"/>
              <a:gd name="connsiteX3" fmla="*/ 466794 w 875105"/>
              <a:gd name="connsiteY3" fmla="*/ 0 h 3789097"/>
              <a:gd name="connsiteX4" fmla="*/ 666849 w 875105"/>
              <a:gd name="connsiteY4" fmla="*/ 0 h 3789097"/>
              <a:gd name="connsiteX5" fmla="*/ 711817 w 875105"/>
              <a:gd name="connsiteY5" fmla="*/ 0 h 3789097"/>
              <a:gd name="connsiteX6" fmla="*/ 800219 w 875105"/>
              <a:gd name="connsiteY6" fmla="*/ 80907 h 3789097"/>
              <a:gd name="connsiteX7" fmla="*/ 800220 w 875105"/>
              <a:gd name="connsiteY7" fmla="*/ 2938309 h 3789097"/>
              <a:gd name="connsiteX8" fmla="*/ 875105 w 875105"/>
              <a:gd name="connsiteY8" fmla="*/ 3095213 h 3789097"/>
              <a:gd name="connsiteX9" fmla="*/ 787192 w 875105"/>
              <a:gd name="connsiteY9" fmla="*/ 3178370 h 3789097"/>
              <a:gd name="connsiteX10" fmla="*/ 792724 w 875105"/>
              <a:gd name="connsiteY10" fmla="*/ 3708190 h 3789097"/>
              <a:gd name="connsiteX11" fmla="*/ 666846 w 875105"/>
              <a:gd name="connsiteY11" fmla="*/ 3789097 h 3789097"/>
              <a:gd name="connsiteX12" fmla="*/ 711820 w 875105"/>
              <a:gd name="connsiteY12" fmla="*/ 3789097 h 3789097"/>
              <a:gd name="connsiteX13" fmla="*/ 466794 w 875105"/>
              <a:gd name="connsiteY13" fmla="*/ 3789097 h 3789097"/>
              <a:gd name="connsiteX14" fmla="*/ 466794 w 875105"/>
              <a:gd name="connsiteY14" fmla="*/ 3789097 h 3789097"/>
              <a:gd name="connsiteX15" fmla="*/ 73413 w 875105"/>
              <a:gd name="connsiteY15" fmla="*/ 3789097 h 3789097"/>
              <a:gd name="connsiteX16" fmla="*/ 0 w 875105"/>
              <a:gd name="connsiteY16" fmla="*/ 3700694 h 3789097"/>
              <a:gd name="connsiteX17" fmla="*/ 0 w 875105"/>
              <a:gd name="connsiteY17" fmla="*/ 3157581 h 3789097"/>
              <a:gd name="connsiteX18" fmla="*/ 0 w 875105"/>
              <a:gd name="connsiteY18" fmla="*/ 2210307 h 3789097"/>
              <a:gd name="connsiteX19" fmla="*/ 0 w 875105"/>
              <a:gd name="connsiteY19" fmla="*/ 2210307 h 3789097"/>
              <a:gd name="connsiteX20" fmla="*/ 0 w 875105"/>
              <a:gd name="connsiteY20" fmla="*/ 80907 h 3789097"/>
              <a:gd name="connsiteX0" fmla="*/ 0 w 875105"/>
              <a:gd name="connsiteY0" fmla="*/ 80907 h 3789097"/>
              <a:gd name="connsiteX1" fmla="*/ 110888 w 875105"/>
              <a:gd name="connsiteY1" fmla="*/ 0 h 3789097"/>
              <a:gd name="connsiteX2" fmla="*/ 466794 w 875105"/>
              <a:gd name="connsiteY2" fmla="*/ 0 h 3789097"/>
              <a:gd name="connsiteX3" fmla="*/ 466794 w 875105"/>
              <a:gd name="connsiteY3" fmla="*/ 0 h 3789097"/>
              <a:gd name="connsiteX4" fmla="*/ 666849 w 875105"/>
              <a:gd name="connsiteY4" fmla="*/ 0 h 3789097"/>
              <a:gd name="connsiteX5" fmla="*/ 711817 w 875105"/>
              <a:gd name="connsiteY5" fmla="*/ 0 h 3789097"/>
              <a:gd name="connsiteX6" fmla="*/ 800219 w 875105"/>
              <a:gd name="connsiteY6" fmla="*/ 80907 h 3789097"/>
              <a:gd name="connsiteX7" fmla="*/ 800220 w 875105"/>
              <a:gd name="connsiteY7" fmla="*/ 2938309 h 3789097"/>
              <a:gd name="connsiteX8" fmla="*/ 875105 w 875105"/>
              <a:gd name="connsiteY8" fmla="*/ 3095213 h 3789097"/>
              <a:gd name="connsiteX9" fmla="*/ 793706 w 875105"/>
              <a:gd name="connsiteY9" fmla="*/ 3178370 h 3789097"/>
              <a:gd name="connsiteX10" fmla="*/ 792724 w 875105"/>
              <a:gd name="connsiteY10" fmla="*/ 3708190 h 3789097"/>
              <a:gd name="connsiteX11" fmla="*/ 666846 w 875105"/>
              <a:gd name="connsiteY11" fmla="*/ 3789097 h 3789097"/>
              <a:gd name="connsiteX12" fmla="*/ 711820 w 875105"/>
              <a:gd name="connsiteY12" fmla="*/ 3789097 h 3789097"/>
              <a:gd name="connsiteX13" fmla="*/ 466794 w 875105"/>
              <a:gd name="connsiteY13" fmla="*/ 3789097 h 3789097"/>
              <a:gd name="connsiteX14" fmla="*/ 466794 w 875105"/>
              <a:gd name="connsiteY14" fmla="*/ 3789097 h 3789097"/>
              <a:gd name="connsiteX15" fmla="*/ 73413 w 875105"/>
              <a:gd name="connsiteY15" fmla="*/ 3789097 h 3789097"/>
              <a:gd name="connsiteX16" fmla="*/ 0 w 875105"/>
              <a:gd name="connsiteY16" fmla="*/ 3700694 h 3789097"/>
              <a:gd name="connsiteX17" fmla="*/ 0 w 875105"/>
              <a:gd name="connsiteY17" fmla="*/ 3157581 h 3789097"/>
              <a:gd name="connsiteX18" fmla="*/ 0 w 875105"/>
              <a:gd name="connsiteY18" fmla="*/ 2210307 h 3789097"/>
              <a:gd name="connsiteX19" fmla="*/ 0 w 875105"/>
              <a:gd name="connsiteY19" fmla="*/ 2210307 h 3789097"/>
              <a:gd name="connsiteX20" fmla="*/ 0 w 875105"/>
              <a:gd name="connsiteY20" fmla="*/ 80907 h 3789097"/>
              <a:gd name="connsiteX0" fmla="*/ 0 w 875105"/>
              <a:gd name="connsiteY0" fmla="*/ 80907 h 3789097"/>
              <a:gd name="connsiteX1" fmla="*/ 110888 w 875105"/>
              <a:gd name="connsiteY1" fmla="*/ 0 h 3789097"/>
              <a:gd name="connsiteX2" fmla="*/ 466794 w 875105"/>
              <a:gd name="connsiteY2" fmla="*/ 0 h 3789097"/>
              <a:gd name="connsiteX3" fmla="*/ 466794 w 875105"/>
              <a:gd name="connsiteY3" fmla="*/ 0 h 3789097"/>
              <a:gd name="connsiteX4" fmla="*/ 666849 w 875105"/>
              <a:gd name="connsiteY4" fmla="*/ 0 h 3789097"/>
              <a:gd name="connsiteX5" fmla="*/ 711817 w 875105"/>
              <a:gd name="connsiteY5" fmla="*/ 0 h 3789097"/>
              <a:gd name="connsiteX6" fmla="*/ 800219 w 875105"/>
              <a:gd name="connsiteY6" fmla="*/ 80907 h 3789097"/>
              <a:gd name="connsiteX7" fmla="*/ 800220 w 875105"/>
              <a:gd name="connsiteY7" fmla="*/ 2938309 h 3789097"/>
              <a:gd name="connsiteX8" fmla="*/ 875105 w 875105"/>
              <a:gd name="connsiteY8" fmla="*/ 3095213 h 3789097"/>
              <a:gd name="connsiteX9" fmla="*/ 793706 w 875105"/>
              <a:gd name="connsiteY9" fmla="*/ 3240738 h 3789097"/>
              <a:gd name="connsiteX10" fmla="*/ 792724 w 875105"/>
              <a:gd name="connsiteY10" fmla="*/ 3708190 h 3789097"/>
              <a:gd name="connsiteX11" fmla="*/ 666846 w 875105"/>
              <a:gd name="connsiteY11" fmla="*/ 3789097 h 3789097"/>
              <a:gd name="connsiteX12" fmla="*/ 711820 w 875105"/>
              <a:gd name="connsiteY12" fmla="*/ 3789097 h 3789097"/>
              <a:gd name="connsiteX13" fmla="*/ 466794 w 875105"/>
              <a:gd name="connsiteY13" fmla="*/ 3789097 h 3789097"/>
              <a:gd name="connsiteX14" fmla="*/ 466794 w 875105"/>
              <a:gd name="connsiteY14" fmla="*/ 3789097 h 3789097"/>
              <a:gd name="connsiteX15" fmla="*/ 73413 w 875105"/>
              <a:gd name="connsiteY15" fmla="*/ 3789097 h 3789097"/>
              <a:gd name="connsiteX16" fmla="*/ 0 w 875105"/>
              <a:gd name="connsiteY16" fmla="*/ 3700694 h 3789097"/>
              <a:gd name="connsiteX17" fmla="*/ 0 w 875105"/>
              <a:gd name="connsiteY17" fmla="*/ 3157581 h 3789097"/>
              <a:gd name="connsiteX18" fmla="*/ 0 w 875105"/>
              <a:gd name="connsiteY18" fmla="*/ 2210307 h 3789097"/>
              <a:gd name="connsiteX19" fmla="*/ 0 w 875105"/>
              <a:gd name="connsiteY19" fmla="*/ 2210307 h 3789097"/>
              <a:gd name="connsiteX20" fmla="*/ 0 w 875105"/>
              <a:gd name="connsiteY20" fmla="*/ 80907 h 3789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875105" h="3789097">
                <a:moveTo>
                  <a:pt x="0" y="80907"/>
                </a:moveTo>
                <a:cubicBezTo>
                  <a:pt x="0" y="7247"/>
                  <a:pt x="37228" y="0"/>
                  <a:pt x="110888" y="0"/>
                </a:cubicBezTo>
                <a:lnTo>
                  <a:pt x="466794" y="0"/>
                </a:lnTo>
                <a:lnTo>
                  <a:pt x="466794" y="0"/>
                </a:lnTo>
                <a:lnTo>
                  <a:pt x="666849" y="0"/>
                </a:lnTo>
                <a:lnTo>
                  <a:pt x="711817" y="0"/>
                </a:lnTo>
                <a:cubicBezTo>
                  <a:pt x="785477" y="0"/>
                  <a:pt x="800219" y="7247"/>
                  <a:pt x="800219" y="80907"/>
                </a:cubicBezTo>
                <a:cubicBezTo>
                  <a:pt x="802718" y="1048038"/>
                  <a:pt x="797721" y="1971178"/>
                  <a:pt x="800220" y="2938309"/>
                </a:cubicBezTo>
                <a:lnTo>
                  <a:pt x="875105" y="3095213"/>
                </a:lnTo>
                <a:lnTo>
                  <a:pt x="793706" y="3240738"/>
                </a:lnTo>
                <a:cubicBezTo>
                  <a:pt x="793379" y="3417345"/>
                  <a:pt x="793051" y="3531583"/>
                  <a:pt x="792724" y="3708190"/>
                </a:cubicBezTo>
                <a:cubicBezTo>
                  <a:pt x="792724" y="3781850"/>
                  <a:pt x="740506" y="3789097"/>
                  <a:pt x="666846" y="3789097"/>
                </a:cubicBezTo>
                <a:lnTo>
                  <a:pt x="711820" y="3789097"/>
                </a:lnTo>
                <a:lnTo>
                  <a:pt x="466794" y="3789097"/>
                </a:lnTo>
                <a:lnTo>
                  <a:pt x="466794" y="3789097"/>
                </a:lnTo>
                <a:lnTo>
                  <a:pt x="73413" y="3789097"/>
                </a:lnTo>
                <a:cubicBezTo>
                  <a:pt x="-247" y="3789097"/>
                  <a:pt x="0" y="3774354"/>
                  <a:pt x="0" y="3700694"/>
                </a:cubicBezTo>
                <a:lnTo>
                  <a:pt x="0" y="3157581"/>
                </a:lnTo>
                <a:lnTo>
                  <a:pt x="0" y="2210307"/>
                </a:lnTo>
                <a:lnTo>
                  <a:pt x="0" y="2210307"/>
                </a:lnTo>
                <a:lnTo>
                  <a:pt x="0" y="80907"/>
                </a:lnTo>
                <a:close/>
              </a:path>
            </a:pathLst>
          </a:custGeom>
          <a:ln w="63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4" name="Скругленный прямоугольник 133"/>
          <p:cNvSpPr/>
          <p:nvPr/>
        </p:nvSpPr>
        <p:spPr>
          <a:xfrm>
            <a:off x="10592429" y="2864919"/>
            <a:ext cx="1372532" cy="692391"/>
          </a:xfrm>
          <a:prstGeom prst="roundRect">
            <a:avLst>
              <a:gd name="adj" fmla="val 9659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9" name="TextBox 138"/>
          <p:cNvSpPr txBox="1"/>
          <p:nvPr/>
        </p:nvSpPr>
        <p:spPr>
          <a:xfrm>
            <a:off x="10696893" y="2873531"/>
            <a:ext cx="1245322" cy="646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latin typeface="Muller Narrow ExtraBold" pitchFamily="50" charset="-52"/>
              </a:rPr>
              <a:t>96,41</a:t>
            </a:r>
            <a:endParaRPr lang="ru-RU" sz="3600" dirty="0">
              <a:solidFill>
                <a:schemeClr val="bg1"/>
              </a:solidFill>
              <a:latin typeface="Muller Narrow ExtraBold" pitchFamily="50" charset="-52"/>
            </a:endParaRPr>
          </a:p>
        </p:txBody>
      </p:sp>
      <p:sp>
        <p:nvSpPr>
          <p:cNvPr id="140" name="Прямоугольник 139"/>
          <p:cNvSpPr/>
          <p:nvPr/>
        </p:nvSpPr>
        <p:spPr>
          <a:xfrm>
            <a:off x="8412585" y="2850209"/>
            <a:ext cx="22980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3"/>
                </a:solidFill>
                <a:latin typeface="Muller Narrow ExtraBold" pitchFamily="50" charset="-52"/>
                <a:cs typeface="Arial" pitchFamily="34" charset="0"/>
              </a:rPr>
              <a:t>Степень достижения показателей</a:t>
            </a:r>
          </a:p>
        </p:txBody>
      </p:sp>
      <p:sp>
        <p:nvSpPr>
          <p:cNvPr id="141" name="TextBox 140"/>
          <p:cNvSpPr txBox="1"/>
          <p:nvPr/>
        </p:nvSpPr>
        <p:spPr>
          <a:xfrm>
            <a:off x="8664555" y="3707646"/>
            <a:ext cx="1245322" cy="646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latin typeface="Muller Narrow ExtraBold" pitchFamily="50" charset="-52"/>
              </a:rPr>
              <a:t>107,1</a:t>
            </a:r>
            <a:endParaRPr lang="ru-RU" sz="3600" dirty="0">
              <a:solidFill>
                <a:schemeClr val="bg1"/>
              </a:solidFill>
              <a:latin typeface="Muller Narrow ExtraBold" pitchFamily="50" charset="-52"/>
            </a:endParaRPr>
          </a:p>
        </p:txBody>
      </p:sp>
      <p:sp>
        <p:nvSpPr>
          <p:cNvPr id="142" name="Прямоугольник 141"/>
          <p:cNvSpPr/>
          <p:nvPr/>
        </p:nvSpPr>
        <p:spPr>
          <a:xfrm>
            <a:off x="8412585" y="4584543"/>
            <a:ext cx="229801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accent3"/>
                </a:solidFill>
                <a:latin typeface="Muller Narrow ExtraBold" pitchFamily="50" charset="-52"/>
                <a:cs typeface="Arial" pitchFamily="34" charset="0"/>
              </a:rPr>
              <a:t>Динамика значения показателей по сравнению с предыдущим годом </a:t>
            </a:r>
          </a:p>
        </p:txBody>
      </p:sp>
      <p:sp>
        <p:nvSpPr>
          <p:cNvPr id="143" name="Прямоугольник 142"/>
          <p:cNvSpPr/>
          <p:nvPr/>
        </p:nvSpPr>
        <p:spPr>
          <a:xfrm>
            <a:off x="10277738" y="4613584"/>
            <a:ext cx="166040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accent3"/>
                </a:solidFill>
                <a:latin typeface="Muller Narrow ExtraBold" pitchFamily="50" charset="-52"/>
                <a:cs typeface="Arial" pitchFamily="34" charset="0"/>
              </a:rPr>
              <a:t>Степень выполнения мероприятий</a:t>
            </a:r>
          </a:p>
        </p:txBody>
      </p:sp>
      <p:sp>
        <p:nvSpPr>
          <p:cNvPr id="144" name="Скругленный прямоугольник 143"/>
          <p:cNvSpPr/>
          <p:nvPr/>
        </p:nvSpPr>
        <p:spPr>
          <a:xfrm>
            <a:off x="4078542" y="930659"/>
            <a:ext cx="4099705" cy="871445"/>
          </a:xfrm>
          <a:prstGeom prst="roundRect">
            <a:avLst>
              <a:gd name="adj" fmla="val 4689"/>
            </a:avLst>
          </a:prstGeom>
          <a:ln w="19050">
            <a:solidFill>
              <a:schemeClr val="accent6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5" name="Прямоугольник 144"/>
          <p:cNvSpPr/>
          <p:nvPr/>
        </p:nvSpPr>
        <p:spPr>
          <a:xfrm>
            <a:off x="4096523" y="959180"/>
            <a:ext cx="401740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chemeClr val="accent3"/>
                </a:solidFill>
                <a:latin typeface="Muller Narrow ExtraBold" pitchFamily="50" charset="-52"/>
                <a:cs typeface="Arial" pitchFamily="34" charset="0"/>
              </a:rPr>
              <a:t>4 подпрограммы реализуются Министерством спорта и молодежной политики Мурманской области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978275" y="928305"/>
            <a:ext cx="292624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Muller Narrow Light" panose="00000400000000000000" pitchFamily="50" charset="-52"/>
                <a:ea typeface="Calibri" panose="020F0502020204030204" pitchFamily="34" charset="0"/>
              </a:rPr>
              <a:t>с</a:t>
            </a:r>
            <a:r>
              <a:rPr lang="ru-RU" sz="1400" dirty="0" smtClean="0">
                <a:solidFill>
                  <a:schemeClr val="bg1"/>
                </a:solidFill>
                <a:latin typeface="Muller Narrow Light" panose="00000400000000000000" pitchFamily="50" charset="-52"/>
                <a:ea typeface="Calibri" panose="020F0502020204030204" pitchFamily="34" charset="0"/>
              </a:rPr>
              <a:t>оздание </a:t>
            </a:r>
            <a:r>
              <a:rPr lang="ru-RU" sz="1400" dirty="0">
                <a:solidFill>
                  <a:schemeClr val="bg1"/>
                </a:solidFill>
                <a:latin typeface="Muller Narrow Light" panose="00000400000000000000" pitchFamily="50" charset="-52"/>
                <a:ea typeface="Calibri" panose="020F0502020204030204" pitchFamily="34" charset="0"/>
              </a:rPr>
              <a:t>условий для максимальной вовлеченности населения Мурманской области в систематические занятия физической культурой и спортом</a:t>
            </a:r>
            <a:endParaRPr lang="ru-RU" sz="1400" dirty="0">
              <a:solidFill>
                <a:schemeClr val="bg1"/>
              </a:solidFill>
              <a:latin typeface="Muller Narrow Light" panose="00000400000000000000" pitchFamily="50" charset="-52"/>
            </a:endParaRP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4035903" y="3270470"/>
            <a:ext cx="4134520" cy="595770"/>
          </a:xfrm>
          <a:prstGeom prst="roundRect">
            <a:avLst>
              <a:gd name="adj" fmla="val 1317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089957" y="3288483"/>
            <a:ext cx="30638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Muller Narrow Light" panose="00000400000000000000" pitchFamily="50" charset="-52"/>
              </a:rPr>
              <a:t>Подпрограмма 3.</a:t>
            </a:r>
          </a:p>
          <a:p>
            <a:r>
              <a:rPr lang="ru-RU" sz="1400" dirty="0" smtClean="0">
                <a:solidFill>
                  <a:schemeClr val="bg1"/>
                </a:solidFill>
                <a:latin typeface="Muller Narrow Light" panose="00000400000000000000" pitchFamily="50" charset="-52"/>
              </a:rPr>
              <a:t>Развитие спортивной инфраструктуры</a:t>
            </a:r>
            <a:endParaRPr lang="ru-RU" sz="1400" dirty="0">
              <a:solidFill>
                <a:schemeClr val="bg1"/>
              </a:solidFill>
              <a:latin typeface="Muller Narrow Light" panose="00000400000000000000" pitchFamily="50" charset="-52"/>
            </a:endParaRP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4040520" y="3958616"/>
            <a:ext cx="4125286" cy="715885"/>
          </a:xfrm>
          <a:prstGeom prst="roundRect">
            <a:avLst>
              <a:gd name="adj" fmla="val 12173"/>
            </a:avLst>
          </a:prstGeom>
          <a:solidFill>
            <a:srgbClr val="F05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400" dirty="0">
              <a:latin typeface="Muller Narrow Light" pitchFamily="50" charset="-5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02803" y="3925660"/>
            <a:ext cx="390797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Muller Narrow Light" panose="00000400000000000000" pitchFamily="50" charset="-52"/>
              </a:rPr>
              <a:t>Подпрограмма 4.</a:t>
            </a:r>
          </a:p>
          <a:p>
            <a:r>
              <a:rPr lang="ru-RU" sz="1400" dirty="0" smtClean="0">
                <a:solidFill>
                  <a:schemeClr val="bg1"/>
                </a:solidFill>
                <a:latin typeface="Muller Narrow Light" panose="00000400000000000000" pitchFamily="50" charset="-52"/>
              </a:rPr>
              <a:t>Обеспечение реализации государственной программы</a:t>
            </a:r>
            <a:endParaRPr lang="ru-RU" sz="1400" dirty="0">
              <a:solidFill>
                <a:schemeClr val="bg1"/>
              </a:solidFill>
              <a:latin typeface="Muller Narrow Light" panose="00000400000000000000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6435797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63A5BFE0-E91D-0D46-B321-6319175DD0AB}"/>
              </a:ext>
            </a:extLst>
          </p:cNvPr>
          <p:cNvSpPr/>
          <p:nvPr/>
        </p:nvSpPr>
        <p:spPr>
          <a:xfrm>
            <a:off x="0" y="763572"/>
            <a:ext cx="12236928" cy="5909126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199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8C567C77-E1F5-B046-BA27-CDE1EB8EB7EF}"/>
              </a:ext>
            </a:extLst>
          </p:cNvPr>
          <p:cNvSpPr/>
          <p:nvPr/>
        </p:nvSpPr>
        <p:spPr>
          <a:xfrm>
            <a:off x="245197" y="219640"/>
            <a:ext cx="78726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Muller Narrow Light" pitchFamily="2" charset="0"/>
              </a:rPr>
              <a:t>ПРИОРИТЕТНЫЕ НАПРАВЛЕНИЯ РАЗВИТИЯ ФКиС </a:t>
            </a:r>
            <a:r>
              <a:rPr lang="ru-RU" sz="2400" dirty="0">
                <a:latin typeface="Muller Narrow Light" pitchFamily="2" charset="0"/>
              </a:rPr>
              <a:t>в</a:t>
            </a:r>
            <a:r>
              <a:rPr lang="ru-RU" sz="2400" dirty="0" smtClean="0">
                <a:latin typeface="Muller Narrow Light" pitchFamily="2" charset="0"/>
              </a:rPr>
              <a:t> 2020 ГОДУ</a:t>
            </a:r>
            <a:endParaRPr lang="ru-RU" sz="2400" dirty="0">
              <a:latin typeface="Muller Narrow Light" pitchFamily="2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2FE6FD12-5204-F849-AE42-68998B3143B2}"/>
              </a:ext>
            </a:extLst>
          </p:cNvPr>
          <p:cNvSpPr/>
          <p:nvPr/>
        </p:nvSpPr>
        <p:spPr>
          <a:xfrm>
            <a:off x="406099" y="1034580"/>
            <a:ext cx="184731" cy="6154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3399" b="1" dirty="0">
              <a:solidFill>
                <a:srgbClr val="0082C8"/>
              </a:solidFill>
              <a:latin typeface="Muller Narrow ExtraBold" pitchFamily="2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68D8E1A3-B80A-274C-9B65-C3746CA77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t>6</a:t>
            </a:fld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942970" y="2153212"/>
            <a:ext cx="3586697" cy="64350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82C8"/>
                </a:solidFill>
                <a:latin typeface="Muller Narrow Light" panose="00000400000000000000" pitchFamily="50" charset="-52"/>
              </a:rPr>
              <a:t>Массовый спорт</a:t>
            </a:r>
            <a:endParaRPr lang="ru-RU" sz="2400" b="1" dirty="0">
              <a:solidFill>
                <a:srgbClr val="0082C8"/>
              </a:solidFill>
              <a:latin typeface="Muller Narrow Light" panose="00000400000000000000" pitchFamily="50" charset="-52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057332" y="2153212"/>
            <a:ext cx="3792116" cy="64350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82C8"/>
                </a:solidFill>
                <a:latin typeface="Muller Narrow Light" panose="00000400000000000000" pitchFamily="50" charset="-52"/>
              </a:rPr>
              <a:t>Спорт высших достижений</a:t>
            </a:r>
            <a:endParaRPr lang="ru-RU" sz="2400" b="1" dirty="0">
              <a:solidFill>
                <a:srgbClr val="0082C8"/>
              </a:solidFill>
              <a:latin typeface="Muller Narrow Light" panose="00000400000000000000" pitchFamily="50" charset="-52"/>
            </a:endParaRPr>
          </a:p>
        </p:txBody>
      </p:sp>
      <p:sp>
        <p:nvSpPr>
          <p:cNvPr id="15" name="Стрелка вправо 14"/>
          <p:cNvSpPr/>
          <p:nvPr/>
        </p:nvSpPr>
        <p:spPr>
          <a:xfrm rot="5400000">
            <a:off x="2421806" y="2914428"/>
            <a:ext cx="298674" cy="307144"/>
          </a:xfrm>
          <a:prstGeom prst="rightArrow">
            <a:avLst/>
          </a:prstGeom>
          <a:solidFill>
            <a:srgbClr val="F05A2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>
            <a:extLst>
              <a:ext uri="{FF2B5EF4-FFF2-40B4-BE49-F238E27FC236}">
                <a16:creationId xmlns="" xmlns:a16="http://schemas.microsoft.com/office/drawing/2014/main" id="{6EB00177-1B28-AF42-9789-3349D37A0553}"/>
              </a:ext>
            </a:extLst>
          </p:cNvPr>
          <p:cNvSpPr/>
          <p:nvPr/>
        </p:nvSpPr>
        <p:spPr>
          <a:xfrm>
            <a:off x="180749" y="1088977"/>
            <a:ext cx="11985851" cy="734604"/>
          </a:xfrm>
          <a:prstGeom prst="roundRect">
            <a:avLst/>
          </a:prstGeom>
          <a:solidFill>
            <a:srgbClr val="F05A28"/>
          </a:solidFill>
          <a:ln>
            <a:solidFill>
              <a:srgbClr val="F05A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57" dirty="0"/>
          </a:p>
        </p:txBody>
      </p:sp>
      <p:sp>
        <p:nvSpPr>
          <p:cNvPr id="22" name="TextBox 21"/>
          <p:cNvSpPr txBox="1"/>
          <p:nvPr/>
        </p:nvSpPr>
        <p:spPr>
          <a:xfrm>
            <a:off x="-84860" y="1132081"/>
            <a:ext cx="121329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82C8"/>
                </a:solidFill>
                <a:latin typeface="Muller Narrow ExtraBold" panose="00000900000000000000" pitchFamily="50" charset="-52"/>
              </a:rPr>
              <a:t>KPI</a:t>
            </a:r>
            <a:r>
              <a:rPr lang="ru-RU" sz="2800" b="1" dirty="0" smtClean="0">
                <a:solidFill>
                  <a:srgbClr val="0082C8"/>
                </a:solidFill>
                <a:latin typeface="Muller Narrow ExtraBold" panose="00000900000000000000" pitchFamily="50" charset="-52"/>
              </a:rPr>
              <a:t>:</a:t>
            </a:r>
            <a:r>
              <a:rPr lang="ru-RU" sz="2000" b="1" dirty="0" smtClean="0">
                <a:solidFill>
                  <a:srgbClr val="0082C8"/>
                </a:solidFill>
                <a:latin typeface="Muller Narrow ExtraBold" panose="00000900000000000000" pitchFamily="50" charset="-52"/>
              </a:rPr>
              <a:t> </a:t>
            </a:r>
            <a:r>
              <a:rPr lang="ru-RU" sz="2400" b="1" dirty="0" smtClean="0">
                <a:solidFill>
                  <a:srgbClr val="EBEBEB"/>
                </a:solidFill>
                <a:latin typeface="Muller Narrow ExtraBold" panose="00000900000000000000" pitchFamily="50" charset="-52"/>
              </a:rPr>
              <a:t>увеличение доли систематически занимающихся физической культурой и спортом</a:t>
            </a:r>
            <a:endParaRPr lang="ru-RU" sz="2000" b="1" dirty="0">
              <a:solidFill>
                <a:srgbClr val="EBEBEB"/>
              </a:solidFill>
              <a:latin typeface="Muller Narrow ExtraBold" panose="00000900000000000000" pitchFamily="50" charset="-52"/>
            </a:endParaRPr>
          </a:p>
        </p:txBody>
      </p:sp>
      <p:sp>
        <p:nvSpPr>
          <p:cNvPr id="23" name="Стрелка вправо 22"/>
          <p:cNvSpPr/>
          <p:nvPr/>
        </p:nvSpPr>
        <p:spPr>
          <a:xfrm rot="5400000">
            <a:off x="8804053" y="2914061"/>
            <a:ext cx="298674" cy="307144"/>
          </a:xfrm>
          <a:prstGeom prst="rightArrow">
            <a:avLst/>
          </a:prstGeom>
          <a:solidFill>
            <a:srgbClr val="F05A2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Выгнутая вверх стрелка 23"/>
          <p:cNvSpPr/>
          <p:nvPr/>
        </p:nvSpPr>
        <p:spPr>
          <a:xfrm rot="16200000">
            <a:off x="5029419" y="2257085"/>
            <a:ext cx="663880" cy="492649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Выгнутая вверх стрелка 24"/>
          <p:cNvSpPr/>
          <p:nvPr/>
        </p:nvSpPr>
        <p:spPr>
          <a:xfrm rot="5400000">
            <a:off x="5649078" y="2300046"/>
            <a:ext cx="660473" cy="443276"/>
          </a:xfrm>
          <a:prstGeom prst="curvedDownArrow">
            <a:avLst/>
          </a:prstGeom>
          <a:solidFill>
            <a:srgbClr val="F05A2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05A28"/>
              </a:solidFill>
            </a:endParaRPr>
          </a:p>
        </p:txBody>
      </p:sp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CA4ACAA0-C976-6E47-BCBE-140EDFED93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1788" y="3318028"/>
            <a:ext cx="524963" cy="528049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7433733" y="3290715"/>
            <a:ext cx="42228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282828"/>
                </a:solidFill>
                <a:latin typeface="Muller Narrow Light" panose="00000400000000000000" pitchFamily="50" charset="-52"/>
              </a:rPr>
              <a:t>ПРОВЕДЕНИЕ ПЕРВЕНСТВА РОССИИ ПО ЗИМНЕМУ КАЙТИНГУ</a:t>
            </a:r>
            <a:endParaRPr lang="ru-RU" sz="1600" b="1" dirty="0">
              <a:solidFill>
                <a:srgbClr val="0082C8"/>
              </a:solidFill>
              <a:latin typeface="Muller Narrow ExtraBold" panose="00000900000000000000" pitchFamily="50" charset="-52"/>
            </a:endParaRPr>
          </a:p>
        </p:txBody>
      </p:sp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958AFC57-8390-A146-8D3D-80C7D72B2E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0231" y="4074971"/>
            <a:ext cx="554201" cy="514615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7419292" y="3881700"/>
            <a:ext cx="43772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05A28"/>
                </a:solidFill>
                <a:latin typeface="Muller Narrow Light" panose="00000400000000000000" pitchFamily="50" charset="-52"/>
              </a:rPr>
              <a:t> </a:t>
            </a:r>
            <a:r>
              <a:rPr lang="ru-RU" sz="2400" b="1" dirty="0" smtClean="0">
                <a:solidFill>
                  <a:srgbClr val="F05A28"/>
                </a:solidFill>
                <a:latin typeface="Muller Narrow Light" panose="00000400000000000000" pitchFamily="50" charset="-52"/>
              </a:rPr>
              <a:t>                     впервые </a:t>
            </a:r>
          </a:p>
          <a:p>
            <a:r>
              <a:rPr lang="ru-RU" sz="1600" b="1" dirty="0" smtClean="0">
                <a:solidFill>
                  <a:srgbClr val="282828"/>
                </a:solidFill>
                <a:latin typeface="Muller Narrow Light" panose="00000400000000000000" pitchFamily="50" charset="-52"/>
              </a:rPr>
              <a:t>ПРОВЕДЕНИЕ ПЕРВЕНСТВА РОССИИ ПО ДЗЮДО</a:t>
            </a:r>
            <a:endParaRPr lang="ru-RU" sz="1600" b="1" dirty="0">
              <a:solidFill>
                <a:srgbClr val="0082C8"/>
              </a:solidFill>
              <a:latin typeface="Muller Narrow ExtraBold" panose="00000900000000000000" pitchFamily="50" charset="-52"/>
            </a:endParaRPr>
          </a:p>
        </p:txBody>
      </p:sp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C2AFCB16-16DB-F241-9E84-A6017131C2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464" y="3316503"/>
            <a:ext cx="483772" cy="44507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092191" y="3258873"/>
            <a:ext cx="42228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282828"/>
                </a:solidFill>
                <a:latin typeface="Muller Narrow Light" panose="00000400000000000000" pitchFamily="50" charset="-52"/>
              </a:rPr>
              <a:t>ПРОВЕДЕНИЕ ДЕКАДЫ ЗОЖ «СПОРТИВНЫЕ КАНИКУЛЫ ЗАПОЛЯРЬЯ»</a:t>
            </a:r>
            <a:endParaRPr lang="ru-RU" sz="1600" b="1" dirty="0">
              <a:solidFill>
                <a:srgbClr val="0082C8"/>
              </a:solidFill>
              <a:latin typeface="Muller Narrow ExtraBold" panose="00000900000000000000" pitchFamily="50" charset="-52"/>
            </a:endParaRPr>
          </a:p>
        </p:txBody>
      </p:sp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D7210061-F2C7-A740-8AB8-801686A2EA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8464" y="4085664"/>
            <a:ext cx="529641" cy="472894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1086405" y="4004811"/>
            <a:ext cx="46712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282828"/>
                </a:solidFill>
                <a:latin typeface="Muller Narrow Light" panose="00000400000000000000" pitchFamily="50" charset="-52"/>
              </a:rPr>
              <a:t>РАЗРАБОТКА И ПРИНЯТИЕ НПА ПО ПРЕДОСТАВЛЕНИЮ ГРАНТОВ И СУБСИДИЙ СО НКО</a:t>
            </a:r>
            <a:endParaRPr lang="ru-RU" sz="1600" b="1" dirty="0">
              <a:solidFill>
                <a:srgbClr val="0082C8"/>
              </a:solidFill>
              <a:latin typeface="Muller Narrow ExtraBold" panose="00000900000000000000" pitchFamily="50" charset="-52"/>
            </a:endParaRPr>
          </a:p>
        </p:txBody>
      </p:sp>
      <p:pic>
        <p:nvPicPr>
          <p:cNvPr id="34" name="Рисунок 33">
            <a:extLst>
              <a:ext uri="{FF2B5EF4-FFF2-40B4-BE49-F238E27FC236}">
                <a16:creationId xmlns="" xmlns:a16="http://schemas.microsoft.com/office/drawing/2014/main" id="{B985B337-9E9E-A74E-9712-37AE1377DAE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80232" y="4852986"/>
            <a:ext cx="554200" cy="519887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7433733" y="4779457"/>
            <a:ext cx="43628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282828"/>
                </a:solidFill>
                <a:latin typeface="Muller Narrow Light" panose="00000400000000000000" pitchFamily="50" charset="-52"/>
              </a:rPr>
              <a:t>СОЗДАНИЕ НА БАЗЕ МГТУ СТУДЕНЧЕСКОЙ КОМАНДЫ ПО БАСКЕТБОЛУ ДЛЯ УЧАСТИЯ В СОРЕВНОВАНИЯХ АСБ</a:t>
            </a:r>
            <a:endParaRPr lang="ru-RU" sz="1600" b="1" dirty="0">
              <a:solidFill>
                <a:srgbClr val="0082C8"/>
              </a:solidFill>
              <a:latin typeface="Muller Narrow ExtraBold" panose="00000900000000000000" pitchFamily="50" charset="-52"/>
            </a:endParaRPr>
          </a:p>
        </p:txBody>
      </p:sp>
      <p:pic>
        <p:nvPicPr>
          <p:cNvPr id="36" name="Рисунок 35">
            <a:extLst>
              <a:ext uri="{FF2B5EF4-FFF2-40B4-BE49-F238E27FC236}">
                <a16:creationId xmlns="" xmlns:a16="http://schemas.microsoft.com/office/drawing/2014/main" id="{668AAA92-07BC-8446-B141-17B16836567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5496" y="4882648"/>
            <a:ext cx="495575" cy="453921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072849" y="4759358"/>
            <a:ext cx="467127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282828"/>
                </a:solidFill>
                <a:latin typeface="Muller Narrow Light" panose="00000400000000000000" pitchFamily="50" charset="-52"/>
              </a:rPr>
              <a:t>НОВЫЙ ФОРМАТ ФИЗКУЛЬТУРНЫХ МЕРОПРИЯТИЙ. ПРОВЕДЕНИЕ СЕРИИ ОНЛАЙН-СОРЕВНОВАНИЙ </a:t>
            </a:r>
            <a:r>
              <a:rPr lang="ru-RU" sz="2000" b="1" dirty="0" smtClean="0">
                <a:solidFill>
                  <a:srgbClr val="F05A28"/>
                </a:solidFill>
                <a:latin typeface="Muller Narrow Light" panose="00000400000000000000" pitchFamily="50" charset="-52"/>
              </a:rPr>
              <a:t>«</a:t>
            </a:r>
            <a:r>
              <a:rPr lang="ru-RU" sz="2000" b="1" dirty="0" err="1" smtClean="0">
                <a:solidFill>
                  <a:srgbClr val="F05A28"/>
                </a:solidFill>
                <a:latin typeface="Muller Narrow Light" panose="00000400000000000000" pitchFamily="50" charset="-52"/>
              </a:rPr>
              <a:t>ЗаполярныйЗОЖ</a:t>
            </a:r>
            <a:r>
              <a:rPr lang="ru-RU" sz="2000" b="1" dirty="0" smtClean="0">
                <a:solidFill>
                  <a:srgbClr val="F05A28"/>
                </a:solidFill>
                <a:latin typeface="Muller Narrow Light" panose="00000400000000000000" pitchFamily="50" charset="-52"/>
              </a:rPr>
              <a:t>»</a:t>
            </a:r>
            <a:endParaRPr lang="ru-RU" sz="2000" b="1" dirty="0">
              <a:solidFill>
                <a:srgbClr val="F05A28"/>
              </a:solidFill>
              <a:latin typeface="Muller Narrow ExtraBold" panose="00000900000000000000" pitchFamily="50" charset="-52"/>
            </a:endParaRPr>
          </a:p>
        </p:txBody>
      </p:sp>
      <p:sp>
        <p:nvSpPr>
          <p:cNvPr id="38" name="Овал 37"/>
          <p:cNvSpPr/>
          <p:nvPr/>
        </p:nvSpPr>
        <p:spPr>
          <a:xfrm>
            <a:off x="1674447" y="5806293"/>
            <a:ext cx="676563" cy="723310"/>
          </a:xfrm>
          <a:prstGeom prst="ellipse">
            <a:avLst/>
          </a:prstGeom>
          <a:solidFill>
            <a:srgbClr val="0082C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latin typeface="Muller Narrow ExtraBold" panose="00000900000000000000" pitchFamily="50" charset="-52"/>
              </a:rPr>
              <a:t>!</a:t>
            </a:r>
            <a:endParaRPr lang="ru-RU" sz="4000" dirty="0">
              <a:latin typeface="Muller Narrow ExtraBold" panose="00000900000000000000" pitchFamily="50" charset="-52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435870" y="5901767"/>
            <a:ext cx="7518399" cy="59152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05A28"/>
                </a:solidFill>
                <a:latin typeface="Muller Narrow ExtraBold" panose="00000900000000000000" pitchFamily="50" charset="-52"/>
              </a:rPr>
              <a:t>РИСКИ: </a:t>
            </a:r>
            <a:r>
              <a:rPr lang="ru-RU" b="1" dirty="0" smtClean="0">
                <a:solidFill>
                  <a:srgbClr val="282828"/>
                </a:solidFill>
                <a:latin typeface="Muller Narrow ExtraBold" panose="00000900000000000000" pitchFamily="50" charset="-52"/>
              </a:rPr>
              <a:t>ВЕРОЯТНОСТЬ ОТМЕНЫ МЕРОПРИЯТИЙ В СВЯЗИ С </a:t>
            </a:r>
            <a:r>
              <a:rPr lang="en-US" b="1" dirty="0" smtClean="0">
                <a:solidFill>
                  <a:srgbClr val="F05A28"/>
                </a:solidFill>
                <a:latin typeface="Muller Narrow ExtraBold" panose="00000900000000000000" pitchFamily="50" charset="-52"/>
              </a:rPr>
              <a:t>COVID-19</a:t>
            </a:r>
            <a:r>
              <a:rPr lang="ru-RU" b="1" dirty="0" smtClean="0">
                <a:solidFill>
                  <a:srgbClr val="F05A28"/>
                </a:solidFill>
                <a:latin typeface="Muller Narrow ExtraBold" panose="00000900000000000000" pitchFamily="50" charset="-52"/>
              </a:rPr>
              <a:t> </a:t>
            </a:r>
            <a:endParaRPr lang="ru-RU" b="1" dirty="0">
              <a:solidFill>
                <a:srgbClr val="F05A28"/>
              </a:solidFill>
              <a:latin typeface="Muller Narrow ExtraBold" panose="00000900000000000000" pitchFamily="50" charset="-52"/>
            </a:endParaRPr>
          </a:p>
        </p:txBody>
      </p:sp>
      <p:sp>
        <p:nvSpPr>
          <p:cNvPr id="39" name="Овал 38"/>
          <p:cNvSpPr/>
          <p:nvPr/>
        </p:nvSpPr>
        <p:spPr>
          <a:xfrm>
            <a:off x="10021193" y="5809110"/>
            <a:ext cx="676563" cy="723310"/>
          </a:xfrm>
          <a:prstGeom prst="ellipse">
            <a:avLst/>
          </a:prstGeom>
          <a:solidFill>
            <a:srgbClr val="0082C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latin typeface="Muller Narrow ExtraBold" panose="00000900000000000000" pitchFamily="50" charset="-52"/>
              </a:rPr>
              <a:t>!</a:t>
            </a:r>
            <a:endParaRPr lang="ru-RU" sz="4000" dirty="0">
              <a:latin typeface="Muller Narrow ExtraBold" panose="00000900000000000000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173744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63A5BFE0-E91D-0D46-B321-6319175DD0AB}"/>
              </a:ext>
            </a:extLst>
          </p:cNvPr>
          <p:cNvSpPr/>
          <p:nvPr/>
        </p:nvSpPr>
        <p:spPr>
          <a:xfrm>
            <a:off x="0" y="791852"/>
            <a:ext cx="12236928" cy="5880845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199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8C567C77-E1F5-B046-BA27-CDE1EB8EB7EF}"/>
              </a:ext>
            </a:extLst>
          </p:cNvPr>
          <p:cNvSpPr/>
          <p:nvPr/>
        </p:nvSpPr>
        <p:spPr>
          <a:xfrm>
            <a:off x="245197" y="219640"/>
            <a:ext cx="79079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Muller Narrow Light" pitchFamily="2" charset="0"/>
              </a:rPr>
              <a:t>ПРИОРИТЕТНЫЕ НАПРАВЛЕНИЯ РАЗВИТИЯ ФКиС </a:t>
            </a:r>
            <a:r>
              <a:rPr lang="ru-RU" sz="2400" dirty="0">
                <a:latin typeface="Muller Narrow Light" pitchFamily="2" charset="0"/>
              </a:rPr>
              <a:t>в</a:t>
            </a:r>
            <a:r>
              <a:rPr lang="ru-RU" sz="2400" dirty="0" smtClean="0">
                <a:latin typeface="Muller Narrow Light" pitchFamily="2" charset="0"/>
              </a:rPr>
              <a:t> </a:t>
            </a:r>
            <a:r>
              <a:rPr lang="ru-RU" sz="2400" b="1" dirty="0" smtClean="0">
                <a:solidFill>
                  <a:srgbClr val="0082C8"/>
                </a:solidFill>
                <a:latin typeface="Muller Narrow Light" pitchFamily="2" charset="0"/>
              </a:rPr>
              <a:t>2020</a:t>
            </a:r>
            <a:r>
              <a:rPr lang="ru-RU" sz="2400" dirty="0" smtClean="0">
                <a:latin typeface="Muller Narrow Light" pitchFamily="2" charset="0"/>
              </a:rPr>
              <a:t> ГОДУ</a:t>
            </a:r>
            <a:endParaRPr lang="ru-RU" sz="2400" dirty="0">
              <a:latin typeface="Muller Narrow Light" pitchFamily="2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2FE6FD12-5204-F849-AE42-68998B3143B2}"/>
              </a:ext>
            </a:extLst>
          </p:cNvPr>
          <p:cNvSpPr/>
          <p:nvPr/>
        </p:nvSpPr>
        <p:spPr>
          <a:xfrm>
            <a:off x="406099" y="1034580"/>
            <a:ext cx="184731" cy="6154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3399" b="1" dirty="0">
              <a:solidFill>
                <a:srgbClr val="0082C8"/>
              </a:solidFill>
              <a:latin typeface="Muller Narrow ExtraBold" pitchFamily="2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68D8E1A3-B80A-274C-9B65-C3746CA77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t>7</a:t>
            </a:fld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752600" y="2153212"/>
            <a:ext cx="8619067" cy="56679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82C8"/>
                </a:solidFill>
                <a:latin typeface="Muller Narrow Light" panose="00000400000000000000" pitchFamily="50" charset="-52"/>
              </a:rPr>
              <a:t>Развитие </a:t>
            </a:r>
            <a:r>
              <a:rPr lang="ru-RU" sz="2400" b="1" dirty="0">
                <a:solidFill>
                  <a:srgbClr val="0082C8"/>
                </a:solidFill>
                <a:latin typeface="Muller Narrow Light" panose="00000400000000000000" pitchFamily="50" charset="-52"/>
              </a:rPr>
              <a:t>спортивной инфраструктуры в Мурманской </a:t>
            </a:r>
            <a:r>
              <a:rPr lang="ru-RU" sz="2400" b="1" dirty="0" smtClean="0">
                <a:solidFill>
                  <a:srgbClr val="0082C8"/>
                </a:solidFill>
                <a:latin typeface="Muller Narrow Light" panose="00000400000000000000" pitchFamily="50" charset="-52"/>
              </a:rPr>
              <a:t>области</a:t>
            </a:r>
            <a:endParaRPr lang="ru-RU" sz="2400" b="1" dirty="0">
              <a:solidFill>
                <a:srgbClr val="0082C8"/>
              </a:solidFill>
              <a:latin typeface="Muller Narrow Light" panose="00000400000000000000" pitchFamily="50" charset="-52"/>
            </a:endParaRPr>
          </a:p>
        </p:txBody>
      </p:sp>
      <p:sp>
        <p:nvSpPr>
          <p:cNvPr id="17" name="Скругленный прямоугольник 16">
            <a:extLst>
              <a:ext uri="{FF2B5EF4-FFF2-40B4-BE49-F238E27FC236}">
                <a16:creationId xmlns="" xmlns:a16="http://schemas.microsoft.com/office/drawing/2014/main" id="{6EB00177-1B28-AF42-9789-3349D37A0553}"/>
              </a:ext>
            </a:extLst>
          </p:cNvPr>
          <p:cNvSpPr/>
          <p:nvPr/>
        </p:nvSpPr>
        <p:spPr>
          <a:xfrm>
            <a:off x="180749" y="1109226"/>
            <a:ext cx="11985851" cy="832092"/>
          </a:xfrm>
          <a:prstGeom prst="roundRect">
            <a:avLst/>
          </a:prstGeom>
          <a:solidFill>
            <a:srgbClr val="F05A28"/>
          </a:solidFill>
          <a:ln>
            <a:solidFill>
              <a:srgbClr val="F05A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57" dirty="0"/>
          </a:p>
        </p:txBody>
      </p:sp>
      <p:sp>
        <p:nvSpPr>
          <p:cNvPr id="22" name="TextBox 21"/>
          <p:cNvSpPr txBox="1"/>
          <p:nvPr/>
        </p:nvSpPr>
        <p:spPr>
          <a:xfrm>
            <a:off x="0" y="1055316"/>
            <a:ext cx="120565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82C8"/>
                </a:solidFill>
                <a:latin typeface="Muller Narrow ExtraBold" panose="00000900000000000000" pitchFamily="50" charset="-52"/>
              </a:rPr>
              <a:t>KPI</a:t>
            </a:r>
            <a:r>
              <a:rPr lang="ru-RU" sz="2800" b="1" dirty="0" smtClean="0">
                <a:solidFill>
                  <a:srgbClr val="0082C8"/>
                </a:solidFill>
                <a:latin typeface="Muller Narrow ExtraBold" panose="00000900000000000000" pitchFamily="50" charset="-52"/>
              </a:rPr>
              <a:t>: </a:t>
            </a:r>
            <a:r>
              <a:rPr lang="ru-RU" sz="2400" b="1" dirty="0" smtClean="0">
                <a:solidFill>
                  <a:srgbClr val="EBEBEB"/>
                </a:solidFill>
                <a:latin typeface="Muller Narrow ExtraBold" panose="00000900000000000000" pitchFamily="50" charset="-52"/>
              </a:rPr>
              <a:t>создание современной среды в учреждениях и на объектах </a:t>
            </a:r>
          </a:p>
          <a:p>
            <a:pPr algn="ctr"/>
            <a:r>
              <a:rPr lang="ru-RU" sz="2400" b="1" dirty="0" smtClean="0">
                <a:solidFill>
                  <a:srgbClr val="EBEBEB"/>
                </a:solidFill>
                <a:latin typeface="Muller Narrow ExtraBold" panose="00000900000000000000" pitchFamily="50" charset="-52"/>
              </a:rPr>
              <a:t>физической культуры и спорта</a:t>
            </a:r>
            <a:r>
              <a:rPr lang="en-US" sz="2800" b="1" dirty="0" smtClean="0">
                <a:solidFill>
                  <a:srgbClr val="0082C8"/>
                </a:solidFill>
                <a:latin typeface="Muller Narrow ExtraBold" panose="00000900000000000000" pitchFamily="50" charset="-52"/>
              </a:rPr>
              <a:t>  </a:t>
            </a:r>
            <a:endParaRPr lang="ru-RU" sz="2000" b="1" dirty="0">
              <a:solidFill>
                <a:schemeClr val="bg1"/>
              </a:solidFill>
              <a:latin typeface="Muller Narrow ExtraBold" panose="00000900000000000000" pitchFamily="50" charset="-52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6933" y="4643265"/>
            <a:ext cx="1871134" cy="141115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6933" y="2963333"/>
            <a:ext cx="1871134" cy="1506356"/>
          </a:xfrm>
          <a:prstGeom prst="rect">
            <a:avLst/>
          </a:prstGeom>
        </p:spPr>
      </p:pic>
      <p:sp>
        <p:nvSpPr>
          <p:cNvPr id="40" name="Скругленный прямоугольник 39"/>
          <p:cNvSpPr/>
          <p:nvPr/>
        </p:nvSpPr>
        <p:spPr>
          <a:xfrm>
            <a:off x="920477" y="3077954"/>
            <a:ext cx="3770056" cy="85859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Muller Narrow ExtraBold" panose="00000900000000000000" pitchFamily="50" charset="-52"/>
              </a:rPr>
              <a:t>АСК  и горнолыжный подъемник спортивной школы по горнолыжному спорту в г. Кировске</a:t>
            </a:r>
            <a:endParaRPr lang="ru-RU" sz="1600" dirty="0">
              <a:latin typeface="Muller Narrow ExtraBold" panose="00000900000000000000" pitchFamily="50" charset="-52"/>
            </a:endParaRPr>
          </a:p>
        </p:txBody>
      </p:sp>
      <p:pic>
        <p:nvPicPr>
          <p:cNvPr id="41" name="Рисунок 40">
            <a:extLst>
              <a:ext uri="{FF2B5EF4-FFF2-40B4-BE49-F238E27FC236}">
                <a16:creationId xmlns="" xmlns:a16="http://schemas.microsoft.com/office/drawing/2014/main" id="{B6D78805-EBE9-4A4A-B498-0C40F1EB0A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749" y="3161465"/>
            <a:ext cx="622080" cy="644297"/>
          </a:xfrm>
          <a:prstGeom prst="rect">
            <a:avLst/>
          </a:prstGeom>
        </p:spPr>
      </p:pic>
      <p:sp>
        <p:nvSpPr>
          <p:cNvPr id="42" name="Скругленный прямоугольник 41"/>
          <p:cNvSpPr/>
          <p:nvPr/>
        </p:nvSpPr>
        <p:spPr>
          <a:xfrm>
            <a:off x="920477" y="4106452"/>
            <a:ext cx="3784497" cy="88850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Muller Narrow ExtraBold" panose="00000900000000000000" pitchFamily="50" charset="-52"/>
              </a:rPr>
              <a:t>Крытый </a:t>
            </a:r>
            <a:r>
              <a:rPr lang="ru-RU" sz="1600" dirty="0">
                <a:latin typeface="Muller Narrow ExtraBold" panose="00000900000000000000" pitchFamily="50" charset="-52"/>
              </a:rPr>
              <a:t>каток с искусственным льдом </a:t>
            </a:r>
            <a:endParaRPr lang="ru-RU" sz="1600" dirty="0" smtClean="0">
              <a:latin typeface="Muller Narrow ExtraBold" panose="00000900000000000000" pitchFamily="50" charset="-52"/>
            </a:endParaRPr>
          </a:p>
          <a:p>
            <a:pPr algn="ctr"/>
            <a:r>
              <a:rPr lang="ru-RU" sz="1600" dirty="0" smtClean="0">
                <a:latin typeface="Muller Narrow ExtraBold" panose="00000900000000000000" pitchFamily="50" charset="-52"/>
              </a:rPr>
              <a:t>МАУ </a:t>
            </a:r>
            <a:r>
              <a:rPr lang="ru-RU" sz="1600" dirty="0">
                <a:latin typeface="Muller Narrow ExtraBold" panose="00000900000000000000" pitchFamily="50" charset="-52"/>
              </a:rPr>
              <a:t>ГСЦ «Авангард</a:t>
            </a:r>
            <a:r>
              <a:rPr lang="ru-RU" sz="1600" dirty="0" smtClean="0">
                <a:latin typeface="Muller Narrow ExtraBold" panose="00000900000000000000" pitchFamily="50" charset="-52"/>
              </a:rPr>
              <a:t>»</a:t>
            </a:r>
            <a:endParaRPr lang="ru-RU" sz="1600" dirty="0">
              <a:latin typeface="Muller Narrow ExtraBold" panose="00000900000000000000" pitchFamily="50" charset="-52"/>
            </a:endParaRPr>
          </a:p>
        </p:txBody>
      </p:sp>
      <p:pic>
        <p:nvPicPr>
          <p:cNvPr id="43" name="Рисунок 42">
            <a:extLst>
              <a:ext uri="{FF2B5EF4-FFF2-40B4-BE49-F238E27FC236}">
                <a16:creationId xmlns="" xmlns:a16="http://schemas.microsoft.com/office/drawing/2014/main" id="{B6D78805-EBE9-4A4A-B498-0C40F1EB0A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199" y="4228556"/>
            <a:ext cx="622080" cy="644297"/>
          </a:xfrm>
          <a:prstGeom prst="rect">
            <a:avLst/>
          </a:prstGeom>
        </p:spPr>
      </p:pic>
      <p:sp>
        <p:nvSpPr>
          <p:cNvPr id="44" name="Скругленный прямоугольник 43"/>
          <p:cNvSpPr/>
          <p:nvPr/>
        </p:nvSpPr>
        <p:spPr>
          <a:xfrm>
            <a:off x="920477" y="5164861"/>
            <a:ext cx="3770055" cy="85745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Muller Narrow ExtraBold" panose="00000900000000000000" pitchFamily="50" charset="-52"/>
              </a:rPr>
              <a:t>Физкультурно-спортивный комплекс в г. Апатиты</a:t>
            </a:r>
            <a:endParaRPr lang="ru-RU" sz="1600" dirty="0">
              <a:latin typeface="Muller Narrow ExtraBold" panose="00000900000000000000" pitchFamily="50" charset="-52"/>
            </a:endParaRPr>
          </a:p>
        </p:txBody>
      </p:sp>
      <p:pic>
        <p:nvPicPr>
          <p:cNvPr id="45" name="Рисунок 44">
            <a:extLst>
              <a:ext uri="{FF2B5EF4-FFF2-40B4-BE49-F238E27FC236}">
                <a16:creationId xmlns="" xmlns:a16="http://schemas.microsoft.com/office/drawing/2014/main" id="{B6D78805-EBE9-4A4A-B498-0C40F1EB0A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240" y="5182279"/>
            <a:ext cx="622080" cy="644297"/>
          </a:xfrm>
          <a:prstGeom prst="rect">
            <a:avLst/>
          </a:prstGeom>
        </p:spPr>
      </p:pic>
      <p:sp>
        <p:nvSpPr>
          <p:cNvPr id="46" name="Скругленный прямоугольник 45"/>
          <p:cNvSpPr/>
          <p:nvPr/>
        </p:nvSpPr>
        <p:spPr>
          <a:xfrm>
            <a:off x="8202592" y="3301517"/>
            <a:ext cx="3770056" cy="85859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Muller Narrow ExtraBold" panose="00000900000000000000" pitchFamily="50" charset="-52"/>
              </a:rPr>
              <a:t>Комплексное развитие спорткомплекса «Долина Уюта»</a:t>
            </a:r>
            <a:endParaRPr lang="ru-RU" sz="1600" dirty="0">
              <a:latin typeface="Muller Narrow ExtraBold" panose="00000900000000000000" pitchFamily="50" charset="-52"/>
            </a:endParaRPr>
          </a:p>
        </p:txBody>
      </p:sp>
      <p:pic>
        <p:nvPicPr>
          <p:cNvPr id="47" name="Рисунок 46">
            <a:extLst>
              <a:ext uri="{FF2B5EF4-FFF2-40B4-BE49-F238E27FC236}">
                <a16:creationId xmlns="" xmlns:a16="http://schemas.microsoft.com/office/drawing/2014/main" id="{B6D78805-EBE9-4A4A-B498-0C40F1EB0A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6232" y="3408667"/>
            <a:ext cx="622080" cy="644297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="" xmlns:a16="http://schemas.microsoft.com/office/drawing/2014/main" id="{B6D78805-EBE9-4A4A-B498-0C40F1EB0A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9034" y="4741624"/>
            <a:ext cx="622080" cy="644297"/>
          </a:xfrm>
          <a:prstGeom prst="rect">
            <a:avLst/>
          </a:prstGeom>
        </p:spPr>
      </p:pic>
      <p:sp>
        <p:nvSpPr>
          <p:cNvPr id="51" name="Скругленный прямоугольник 50"/>
          <p:cNvSpPr/>
          <p:nvPr/>
        </p:nvSpPr>
        <p:spPr>
          <a:xfrm>
            <a:off x="8208993" y="4634474"/>
            <a:ext cx="3770056" cy="85859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Muller Narrow ExtraBold" panose="00000900000000000000" pitchFamily="50" charset="-52"/>
              </a:rPr>
              <a:t>Установка 5 площадок ГТО</a:t>
            </a:r>
            <a:endParaRPr lang="ru-RU" sz="1600" dirty="0">
              <a:latin typeface="Muller Narrow ExtraBold" panose="00000900000000000000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32130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63A5BFE0-E91D-0D46-B321-6319175DD0AB}"/>
              </a:ext>
            </a:extLst>
          </p:cNvPr>
          <p:cNvSpPr/>
          <p:nvPr/>
        </p:nvSpPr>
        <p:spPr>
          <a:xfrm>
            <a:off x="-1284" y="691933"/>
            <a:ext cx="12236928" cy="6163759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199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8C567C77-E1F5-B046-BA27-CDE1EB8EB7EF}"/>
              </a:ext>
            </a:extLst>
          </p:cNvPr>
          <p:cNvSpPr/>
          <p:nvPr/>
        </p:nvSpPr>
        <p:spPr>
          <a:xfrm>
            <a:off x="406099" y="241570"/>
            <a:ext cx="112149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Muller Narrow Light" pitchFamily="2" charset="0"/>
              </a:rPr>
              <a:t>О ВЫПОЛНЕНИИ ЦЕЛЕВЫХ ПОКАЗАТЕЛЕЙ ГОСУДАРСТВЕННОЙ ПРОГРАММЫ В 2019 ГОДУ*</a:t>
            </a:r>
            <a:endParaRPr lang="ru-RU" sz="2400" dirty="0">
              <a:latin typeface="Muller Narrow Light" pitchFamily="2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68D8E1A3-B80A-274C-9B65-C3746CA77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t>8</a:t>
            </a:fld>
            <a:endParaRPr lang="ru-RU" dirty="0"/>
          </a:p>
        </p:txBody>
      </p:sp>
      <p:grpSp>
        <p:nvGrpSpPr>
          <p:cNvPr id="10" name="Группа 9"/>
          <p:cNvGrpSpPr/>
          <p:nvPr/>
        </p:nvGrpSpPr>
        <p:grpSpPr>
          <a:xfrm>
            <a:off x="982163" y="1584235"/>
            <a:ext cx="10601767" cy="5236596"/>
            <a:chOff x="336419" y="2073534"/>
            <a:chExt cx="7883622" cy="6062111"/>
          </a:xfrm>
        </p:grpSpPr>
        <p:grpSp>
          <p:nvGrpSpPr>
            <p:cNvPr id="40" name="Группа 39"/>
            <p:cNvGrpSpPr/>
            <p:nvPr/>
          </p:nvGrpSpPr>
          <p:grpSpPr>
            <a:xfrm>
              <a:off x="336419" y="2073534"/>
              <a:ext cx="7883622" cy="6062111"/>
              <a:chOff x="3006290" y="2311372"/>
              <a:chExt cx="7457474" cy="6062111"/>
            </a:xfrm>
          </p:grpSpPr>
          <p:sp>
            <p:nvSpPr>
              <p:cNvPr id="75" name="Скругленный прямоугольник 74"/>
              <p:cNvSpPr/>
              <p:nvPr/>
            </p:nvSpPr>
            <p:spPr>
              <a:xfrm>
                <a:off x="3006290" y="2311372"/>
                <a:ext cx="7457474" cy="6062111"/>
              </a:xfrm>
              <a:prstGeom prst="roundRect">
                <a:avLst>
                  <a:gd name="adj" fmla="val 2528"/>
                </a:avLst>
              </a:prstGeom>
              <a:solidFill>
                <a:schemeClr val="bg1"/>
              </a:solidFill>
              <a:ln w="1905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76" name="TextBox 75"/>
              <p:cNvSpPr txBox="1"/>
              <p:nvPr/>
            </p:nvSpPr>
            <p:spPr>
              <a:xfrm>
                <a:off x="7597651" y="3099951"/>
                <a:ext cx="1172329" cy="3562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400" dirty="0" smtClean="0">
                    <a:latin typeface="Muller Narrow ExtraBold" panose="00000900000000000000" pitchFamily="50" charset="-52"/>
                  </a:rPr>
                  <a:t>41,5</a:t>
                </a:r>
                <a:endParaRPr lang="ru-RU" sz="1400" dirty="0">
                  <a:latin typeface="Muller Narrow ExtraBold" pitchFamily="50" charset="-52"/>
                </a:endParaRPr>
              </a:p>
            </p:txBody>
          </p:sp>
          <p:sp>
            <p:nvSpPr>
              <p:cNvPr id="85" name="TextBox 84"/>
              <p:cNvSpPr txBox="1"/>
              <p:nvPr/>
            </p:nvSpPr>
            <p:spPr>
              <a:xfrm>
                <a:off x="3452927" y="3771633"/>
                <a:ext cx="3332517" cy="320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ru-RU" sz="1200" b="1" dirty="0">
                  <a:solidFill>
                    <a:schemeClr val="accent6"/>
                  </a:solidFill>
                  <a:latin typeface="Muller Narrow Light" pitchFamily="50" charset="-52"/>
                </a:endParaRPr>
              </a:p>
            </p:txBody>
          </p:sp>
          <p:sp>
            <p:nvSpPr>
              <p:cNvPr id="86" name="TextBox 85"/>
              <p:cNvSpPr txBox="1"/>
              <p:nvPr/>
            </p:nvSpPr>
            <p:spPr>
              <a:xfrm>
                <a:off x="3456621" y="2999322"/>
                <a:ext cx="3258474" cy="320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ru-RU" sz="1200" b="1" dirty="0">
                  <a:solidFill>
                    <a:schemeClr val="accent5"/>
                  </a:solidFill>
                  <a:latin typeface="Muller Narrow Light" pitchFamily="50" charset="-52"/>
                </a:endParaRPr>
              </a:p>
            </p:txBody>
          </p:sp>
          <p:sp>
            <p:nvSpPr>
              <p:cNvPr id="89" name="TextBox 88"/>
              <p:cNvSpPr txBox="1"/>
              <p:nvPr/>
            </p:nvSpPr>
            <p:spPr>
              <a:xfrm>
                <a:off x="7530935" y="3855331"/>
                <a:ext cx="1319322" cy="3562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400" b="1" dirty="0">
                    <a:latin typeface="Muller Narrow ExtraBold" panose="00000900000000000000" pitchFamily="50" charset="-52"/>
                  </a:rPr>
                  <a:t>183,2</a:t>
                </a:r>
              </a:p>
            </p:txBody>
          </p:sp>
          <p:sp>
            <p:nvSpPr>
              <p:cNvPr id="90" name="Прямоугольник 89"/>
              <p:cNvSpPr/>
              <p:nvPr/>
            </p:nvSpPr>
            <p:spPr>
              <a:xfrm>
                <a:off x="3757800" y="2532994"/>
                <a:ext cx="1276012" cy="4631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2000" b="1" dirty="0" smtClean="0">
                    <a:solidFill>
                      <a:schemeClr val="accent3"/>
                    </a:solidFill>
                    <a:latin typeface="Muller Narrow ExtraBold" pitchFamily="50" charset="-52"/>
                  </a:rPr>
                  <a:t>Наименование</a:t>
                </a:r>
                <a:endParaRPr lang="ru-RU" sz="2000" b="1" dirty="0">
                  <a:solidFill>
                    <a:schemeClr val="accent3"/>
                  </a:solidFill>
                  <a:latin typeface="Muller Narrow ExtraBold" pitchFamily="50" charset="-52"/>
                </a:endParaRPr>
              </a:p>
            </p:txBody>
          </p:sp>
          <p:cxnSp>
            <p:nvCxnSpPr>
              <p:cNvPr id="100" name="Прямая соединительная линия 99"/>
              <p:cNvCxnSpPr/>
              <p:nvPr/>
            </p:nvCxnSpPr>
            <p:spPr>
              <a:xfrm>
                <a:off x="3191876" y="3618137"/>
                <a:ext cx="7148734" cy="11630"/>
              </a:xfrm>
              <a:prstGeom prst="line">
                <a:avLst/>
              </a:prstGeom>
              <a:ln w="19050">
                <a:solidFill>
                  <a:schemeClr val="accent3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Прямая соединительная линия 100"/>
              <p:cNvCxnSpPr/>
              <p:nvPr/>
            </p:nvCxnSpPr>
            <p:spPr>
              <a:xfrm>
                <a:off x="3206306" y="4323344"/>
                <a:ext cx="7148329" cy="0"/>
              </a:xfrm>
              <a:prstGeom prst="line">
                <a:avLst/>
              </a:prstGeom>
              <a:ln w="19050">
                <a:solidFill>
                  <a:schemeClr val="accent3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TextBox 61"/>
              <p:cNvSpPr txBox="1"/>
              <p:nvPr/>
            </p:nvSpPr>
            <p:spPr>
              <a:xfrm>
                <a:off x="6801733" y="3087101"/>
                <a:ext cx="1254469" cy="3562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400" b="1" dirty="0" smtClean="0">
                    <a:latin typeface="Muller Narrow ExtraBold" panose="00000900000000000000" pitchFamily="50" charset="-52"/>
                  </a:rPr>
                  <a:t>40,9</a:t>
                </a:r>
                <a:endParaRPr lang="ru-RU" sz="1400" b="1" dirty="0">
                  <a:latin typeface="Muller Narrow ExtraBold" panose="00000900000000000000" pitchFamily="50" charset="-52"/>
                </a:endParaRPr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6869939" y="3831882"/>
                <a:ext cx="1216795" cy="3562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400" b="1" dirty="0">
                    <a:latin typeface="Muller Narrow ExtraBold" panose="00000900000000000000" pitchFamily="50" charset="-52"/>
                  </a:rPr>
                  <a:t>178,7</a:t>
                </a:r>
              </a:p>
            </p:txBody>
          </p:sp>
        </p:grpSp>
        <p:pic>
          <p:nvPicPr>
            <p:cNvPr id="54" name="Рисунок 53">
              <a:extLst>
                <a:ext uri="{FF2B5EF4-FFF2-40B4-BE49-F238E27FC236}">
                  <a16:creationId xmlns="" xmlns:a16="http://schemas.microsoft.com/office/drawing/2014/main" id="{D7210061-F2C7-A740-8AB8-801686A2EAE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0065" y="2880535"/>
              <a:ext cx="355600" cy="317499"/>
            </a:xfrm>
            <a:prstGeom prst="rect">
              <a:avLst/>
            </a:prstGeom>
          </p:spPr>
        </p:pic>
        <p:pic>
          <p:nvPicPr>
            <p:cNvPr id="57" name="Рисунок 56">
              <a:extLst>
                <a:ext uri="{FF2B5EF4-FFF2-40B4-BE49-F238E27FC236}">
                  <a16:creationId xmlns="" xmlns:a16="http://schemas.microsoft.com/office/drawing/2014/main" id="{B981C3AE-0D68-2849-9510-C16D4079645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9125" y="3609559"/>
              <a:ext cx="355600" cy="317499"/>
            </a:xfrm>
            <a:prstGeom prst="rect">
              <a:avLst/>
            </a:prstGeom>
          </p:spPr>
        </p:pic>
      </p:grpSp>
      <p:sp>
        <p:nvSpPr>
          <p:cNvPr id="102" name="Прямоугольник 101"/>
          <p:cNvSpPr/>
          <p:nvPr/>
        </p:nvSpPr>
        <p:spPr>
          <a:xfrm>
            <a:off x="3568399" y="4917387"/>
            <a:ext cx="67197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Muller Narrow ExtraBold" pitchFamily="50" charset="-52"/>
              </a:rPr>
              <a:t>903,9</a:t>
            </a:r>
            <a:endParaRPr lang="ru-RU" sz="1600" dirty="0">
              <a:solidFill>
                <a:schemeClr val="bg1"/>
              </a:solidFill>
              <a:latin typeface="Muller Narrow Light" pitchFamily="50" charset="-52"/>
            </a:endParaRPr>
          </a:p>
        </p:txBody>
      </p:sp>
      <p:sp>
        <p:nvSpPr>
          <p:cNvPr id="123" name="Прямоугольник 122"/>
          <p:cNvSpPr/>
          <p:nvPr/>
        </p:nvSpPr>
        <p:spPr>
          <a:xfrm>
            <a:off x="7479816" y="4065583"/>
            <a:ext cx="67518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Muller Narrow ExtraBold" pitchFamily="50" charset="-52"/>
              </a:rPr>
              <a:t>1 63,8</a:t>
            </a:r>
            <a:endParaRPr lang="ru-RU" sz="1600" dirty="0">
              <a:solidFill>
                <a:schemeClr val="bg1"/>
              </a:solidFill>
              <a:latin typeface="Muller Narrow Light" pitchFamily="50" charset="-52"/>
            </a:endParaRPr>
          </a:p>
        </p:txBody>
      </p:sp>
      <p:sp>
        <p:nvSpPr>
          <p:cNvPr id="124" name="Прямоугольник 123"/>
          <p:cNvSpPr/>
          <p:nvPr/>
        </p:nvSpPr>
        <p:spPr>
          <a:xfrm>
            <a:off x="7612994" y="4901729"/>
            <a:ext cx="44435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Muller Narrow ExtraBold" pitchFamily="50" charset="-52"/>
              </a:rPr>
              <a:t>6,5</a:t>
            </a:r>
            <a:endParaRPr lang="ru-RU" sz="1600" dirty="0">
              <a:solidFill>
                <a:schemeClr val="bg1"/>
              </a:solidFill>
              <a:latin typeface="Muller Narrow Light" pitchFamily="50" charset="-52"/>
            </a:endParaRPr>
          </a:p>
        </p:txBody>
      </p:sp>
      <p:grpSp>
        <p:nvGrpSpPr>
          <p:cNvPr id="58" name="Группа 57"/>
          <p:cNvGrpSpPr/>
          <p:nvPr/>
        </p:nvGrpSpPr>
        <p:grpSpPr>
          <a:xfrm>
            <a:off x="6567904" y="834948"/>
            <a:ext cx="4670471" cy="597477"/>
            <a:chOff x="2603046" y="7079219"/>
            <a:chExt cx="4226637" cy="597477"/>
          </a:xfrm>
        </p:grpSpPr>
        <p:sp>
          <p:nvSpPr>
            <p:cNvPr id="60" name="Прямоугольник 59"/>
            <p:cNvSpPr/>
            <p:nvPr/>
          </p:nvSpPr>
          <p:spPr>
            <a:xfrm>
              <a:off x="2603046" y="7093886"/>
              <a:ext cx="736388" cy="369332"/>
            </a:xfrm>
            <a:prstGeom prst="rect">
              <a:avLst/>
            </a:prstGeom>
            <a:solidFill>
              <a:srgbClr val="0082C8"/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ru-RU" dirty="0">
                  <a:solidFill>
                    <a:schemeClr val="bg1"/>
                  </a:solidFill>
                  <a:latin typeface="Muller Narrow ExtraBold" pitchFamily="50" charset="-52"/>
                </a:rPr>
                <a:t>2014</a:t>
              </a:r>
            </a:p>
          </p:txBody>
        </p:sp>
        <p:sp>
          <p:nvSpPr>
            <p:cNvPr id="61" name="Прямоугольник 60"/>
            <p:cNvSpPr/>
            <p:nvPr/>
          </p:nvSpPr>
          <p:spPr>
            <a:xfrm>
              <a:off x="3197102" y="7297336"/>
              <a:ext cx="736389" cy="369332"/>
            </a:xfrm>
            <a:prstGeom prst="rect">
              <a:avLst/>
            </a:prstGeom>
            <a:solidFill>
              <a:srgbClr val="0082C8"/>
            </a:solidFill>
            <a:ln>
              <a:solidFill>
                <a:srgbClr val="0082C8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ru-RU" dirty="0">
                  <a:solidFill>
                    <a:schemeClr val="bg1"/>
                  </a:solidFill>
                  <a:latin typeface="Muller Narrow ExtraBold" pitchFamily="50" charset="-52"/>
                </a:rPr>
                <a:t>2015</a:t>
              </a:r>
            </a:p>
          </p:txBody>
        </p:sp>
        <p:sp>
          <p:nvSpPr>
            <p:cNvPr id="63" name="Прямоугольник 62"/>
            <p:cNvSpPr/>
            <p:nvPr/>
          </p:nvSpPr>
          <p:spPr>
            <a:xfrm>
              <a:off x="3793975" y="7082594"/>
              <a:ext cx="736389" cy="369332"/>
            </a:xfrm>
            <a:prstGeom prst="rect">
              <a:avLst/>
            </a:prstGeom>
            <a:solidFill>
              <a:srgbClr val="0082C8"/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ru-RU" dirty="0">
                  <a:solidFill>
                    <a:schemeClr val="bg1"/>
                  </a:solidFill>
                  <a:latin typeface="Muller Narrow ExtraBold" pitchFamily="50" charset="-52"/>
                </a:rPr>
                <a:t>2016</a:t>
              </a:r>
            </a:p>
          </p:txBody>
        </p:sp>
        <p:sp>
          <p:nvSpPr>
            <p:cNvPr id="67" name="Прямоугольник 66"/>
            <p:cNvSpPr/>
            <p:nvPr/>
          </p:nvSpPr>
          <p:spPr>
            <a:xfrm>
              <a:off x="4354382" y="7297337"/>
              <a:ext cx="736389" cy="369332"/>
            </a:xfrm>
            <a:prstGeom prst="rect">
              <a:avLst/>
            </a:prstGeom>
            <a:solidFill>
              <a:srgbClr val="0082C8"/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ru-RU" dirty="0">
                  <a:solidFill>
                    <a:schemeClr val="bg1"/>
                  </a:solidFill>
                  <a:latin typeface="Muller Narrow ExtraBold" pitchFamily="50" charset="-52"/>
                </a:rPr>
                <a:t>2017</a:t>
              </a:r>
            </a:p>
          </p:txBody>
        </p:sp>
        <p:sp>
          <p:nvSpPr>
            <p:cNvPr id="68" name="Прямоугольник 67"/>
            <p:cNvSpPr/>
            <p:nvPr/>
          </p:nvSpPr>
          <p:spPr>
            <a:xfrm>
              <a:off x="4937375" y="7082593"/>
              <a:ext cx="736389" cy="369332"/>
            </a:xfrm>
            <a:prstGeom prst="rect">
              <a:avLst/>
            </a:prstGeom>
            <a:solidFill>
              <a:srgbClr val="0082C8"/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ru-RU" dirty="0">
                  <a:solidFill>
                    <a:schemeClr val="bg1"/>
                  </a:solidFill>
                  <a:latin typeface="Muller Narrow ExtraBold" pitchFamily="50" charset="-52"/>
                </a:rPr>
                <a:t>2018</a:t>
              </a:r>
            </a:p>
          </p:txBody>
        </p:sp>
        <p:sp>
          <p:nvSpPr>
            <p:cNvPr id="70" name="Прямоугольник 69"/>
            <p:cNvSpPr/>
            <p:nvPr/>
          </p:nvSpPr>
          <p:spPr>
            <a:xfrm>
              <a:off x="5536364" y="7307364"/>
              <a:ext cx="736389" cy="369332"/>
            </a:xfrm>
            <a:prstGeom prst="rect">
              <a:avLst/>
            </a:prstGeom>
            <a:solidFill>
              <a:srgbClr val="F05A28"/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ru-RU" dirty="0">
                  <a:solidFill>
                    <a:schemeClr val="bg1"/>
                  </a:solidFill>
                  <a:latin typeface="Muller Narrow ExtraBold" pitchFamily="50" charset="-52"/>
                </a:rPr>
                <a:t>2019</a:t>
              </a:r>
            </a:p>
          </p:txBody>
        </p:sp>
        <p:sp>
          <p:nvSpPr>
            <p:cNvPr id="74" name="Прямоугольник 73"/>
            <p:cNvSpPr/>
            <p:nvPr/>
          </p:nvSpPr>
          <p:spPr>
            <a:xfrm>
              <a:off x="6093294" y="7079219"/>
              <a:ext cx="736389" cy="369332"/>
            </a:xfrm>
            <a:prstGeom prst="rect">
              <a:avLst/>
            </a:prstGeom>
            <a:solidFill>
              <a:srgbClr val="0082C8"/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ru-RU" dirty="0">
                  <a:solidFill>
                    <a:schemeClr val="bg1"/>
                  </a:solidFill>
                  <a:latin typeface="Muller Narrow ExtraBold" pitchFamily="50" charset="-52"/>
                </a:rPr>
                <a:t>2020</a:t>
              </a:r>
            </a:p>
          </p:txBody>
        </p:sp>
      </p:grpSp>
      <p:sp>
        <p:nvSpPr>
          <p:cNvPr id="78" name="TextBox 111"/>
          <p:cNvSpPr txBox="1"/>
          <p:nvPr/>
        </p:nvSpPr>
        <p:spPr>
          <a:xfrm>
            <a:off x="1019263" y="863038"/>
            <a:ext cx="2623462" cy="400110"/>
          </a:xfrm>
          <a:prstGeom prst="rect">
            <a:avLst/>
          </a:prstGeom>
          <a:noFill/>
          <a:ln>
            <a:solidFill>
              <a:srgbClr val="0082C8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 smtClean="0">
                <a:solidFill>
                  <a:srgbClr val="0082C8"/>
                </a:solidFill>
                <a:latin typeface="Muller Narrow ExtraBold" pitchFamily="50" charset="-52"/>
              </a:rPr>
              <a:t>СРОКИ РЕАЛИЗАЦИИ:</a:t>
            </a:r>
            <a:endParaRPr lang="ru-RU" sz="2000" dirty="0">
              <a:solidFill>
                <a:srgbClr val="0082C8"/>
              </a:solidFill>
              <a:latin typeface="Muller Narrow ExtraBold" pitchFamily="50" charset="-52"/>
            </a:endParaRPr>
          </a:p>
        </p:txBody>
      </p:sp>
      <p:pic>
        <p:nvPicPr>
          <p:cNvPr id="84" name="Рисунок 83">
            <a:extLst>
              <a:ext uri="{FF2B5EF4-FFF2-40B4-BE49-F238E27FC236}">
                <a16:creationId xmlns="" xmlns:a16="http://schemas.microsoft.com/office/drawing/2014/main" id="{28C6E572-4E0A-644C-A687-9F0E635A8E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7279" y="1076825"/>
            <a:ext cx="355600" cy="355600"/>
          </a:xfrm>
          <a:prstGeom prst="rect">
            <a:avLst/>
          </a:prstGeom>
        </p:spPr>
      </p:pic>
      <p:sp>
        <p:nvSpPr>
          <p:cNvPr id="87" name="TextBox 86"/>
          <p:cNvSpPr txBox="1"/>
          <p:nvPr/>
        </p:nvSpPr>
        <p:spPr>
          <a:xfrm>
            <a:off x="6317077" y="1604884"/>
            <a:ext cx="14070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600" dirty="0" smtClean="0">
              <a:solidFill>
                <a:schemeClr val="accent3"/>
              </a:solidFill>
              <a:latin typeface="Muller Narrow Light" pitchFamily="50" charset="-52"/>
            </a:endParaRPr>
          </a:p>
          <a:p>
            <a:pPr algn="ctr"/>
            <a:r>
              <a:rPr lang="ru-RU" sz="1600" dirty="0" smtClean="0">
                <a:solidFill>
                  <a:schemeClr val="accent6"/>
                </a:solidFill>
                <a:latin typeface="Muller Narrow ExtraBold" pitchFamily="50" charset="-52"/>
              </a:rPr>
              <a:t>Факт 2018</a:t>
            </a:r>
            <a:endParaRPr lang="ru-RU" sz="1600" dirty="0">
              <a:solidFill>
                <a:schemeClr val="accent6"/>
              </a:solidFill>
              <a:latin typeface="Muller Narrow ExtraBold" pitchFamily="50" charset="-52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7587206" y="1587610"/>
            <a:ext cx="14070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600" dirty="0" smtClean="0">
              <a:solidFill>
                <a:schemeClr val="accent3"/>
              </a:solidFill>
              <a:latin typeface="Muller Narrow Light" pitchFamily="50" charset="-52"/>
            </a:endParaRPr>
          </a:p>
          <a:p>
            <a:pPr algn="ctr"/>
            <a:r>
              <a:rPr lang="ru-RU" sz="1600" dirty="0" smtClean="0">
                <a:solidFill>
                  <a:schemeClr val="accent6"/>
                </a:solidFill>
                <a:latin typeface="Muller Narrow ExtraBold" pitchFamily="50" charset="-52"/>
              </a:rPr>
              <a:t>План  2019</a:t>
            </a:r>
            <a:endParaRPr lang="ru-RU" sz="1600" dirty="0">
              <a:solidFill>
                <a:schemeClr val="accent6"/>
              </a:solidFill>
              <a:latin typeface="Muller Narrow ExtraBold" pitchFamily="50" charset="-52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8910004" y="1605066"/>
            <a:ext cx="14070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600" dirty="0" smtClean="0">
              <a:solidFill>
                <a:srgbClr val="F05A28"/>
              </a:solidFill>
              <a:latin typeface="Muller Narrow Light" pitchFamily="50" charset="-52"/>
            </a:endParaRPr>
          </a:p>
          <a:p>
            <a:pPr algn="ctr"/>
            <a:r>
              <a:rPr lang="ru-RU" sz="1600" dirty="0" smtClean="0">
                <a:solidFill>
                  <a:srgbClr val="F05A28"/>
                </a:solidFill>
                <a:latin typeface="Muller Narrow ExtraBold" pitchFamily="50" charset="-52"/>
              </a:rPr>
              <a:t>Факт  2019</a:t>
            </a:r>
            <a:endParaRPr lang="ru-RU" sz="1600" dirty="0">
              <a:solidFill>
                <a:srgbClr val="F05A28"/>
              </a:solidFill>
              <a:latin typeface="Muller Narrow ExtraBold" pitchFamily="50" charset="-52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10127974" y="1605066"/>
            <a:ext cx="14070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600" dirty="0" smtClean="0">
              <a:solidFill>
                <a:schemeClr val="accent3"/>
              </a:solidFill>
              <a:latin typeface="Muller Narrow Light" pitchFamily="50" charset="-52"/>
            </a:endParaRPr>
          </a:p>
          <a:p>
            <a:pPr algn="ctr"/>
            <a:r>
              <a:rPr lang="ru-RU" sz="1600" dirty="0" smtClean="0">
                <a:solidFill>
                  <a:schemeClr val="accent6"/>
                </a:solidFill>
                <a:latin typeface="Muller Narrow ExtraBold" pitchFamily="50" charset="-52"/>
              </a:rPr>
              <a:t>План  2020</a:t>
            </a:r>
            <a:endParaRPr lang="ru-RU" sz="1600" dirty="0">
              <a:solidFill>
                <a:schemeClr val="accent6"/>
              </a:solidFill>
              <a:latin typeface="Muller Narrow ExtraBold" pitchFamily="50" charset="-52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8760256" y="2255694"/>
            <a:ext cx="15879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Muller Narrow ExtraBold" pitchFamily="50" charset="-52"/>
              </a:rPr>
              <a:t>43,4</a:t>
            </a:r>
            <a:endParaRPr lang="ru-RU" sz="1400" dirty="0">
              <a:latin typeface="Muller Narrow ExtraBold" pitchFamily="50" charset="-52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8849105" y="2905450"/>
            <a:ext cx="15879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Muller Narrow ExtraBold" panose="00000900000000000000" pitchFamily="50" charset="-52"/>
              </a:rPr>
              <a:t>183,3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9996011" y="2258842"/>
            <a:ext cx="15879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Muller Narrow ExtraBold" pitchFamily="50" charset="-52"/>
              </a:rPr>
              <a:t>42,6</a:t>
            </a:r>
            <a:endParaRPr lang="ru-RU" sz="1400" dirty="0">
              <a:latin typeface="Muller Narrow ExtraBold" pitchFamily="50" charset="-52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10064841" y="2909750"/>
            <a:ext cx="15879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Muller Narrow ExtraBold" panose="00000900000000000000" pitchFamily="50" charset="-52"/>
              </a:rPr>
              <a:t>183,5</a:t>
            </a:r>
          </a:p>
        </p:txBody>
      </p:sp>
      <p:pic>
        <p:nvPicPr>
          <p:cNvPr id="99" name="Рисунок 98">
            <a:extLst>
              <a:ext uri="{FF2B5EF4-FFF2-40B4-BE49-F238E27FC236}">
                <a16:creationId xmlns="" xmlns:a16="http://schemas.microsoft.com/office/drawing/2014/main" id="{D7210061-F2C7-A740-8AB8-801686A2EA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263" y="3446246"/>
            <a:ext cx="455624" cy="261346"/>
          </a:xfrm>
          <a:prstGeom prst="rect">
            <a:avLst/>
          </a:prstGeom>
        </p:spPr>
      </p:pic>
      <p:cxnSp>
        <p:nvCxnSpPr>
          <p:cNvPr id="113" name="Прямая соединительная линия 112"/>
          <p:cNvCxnSpPr/>
          <p:nvPr/>
        </p:nvCxnSpPr>
        <p:spPr>
          <a:xfrm>
            <a:off x="1247075" y="3815434"/>
            <a:ext cx="10239964" cy="0"/>
          </a:xfrm>
          <a:prstGeom prst="line">
            <a:avLst/>
          </a:prstGeom>
          <a:ln w="19050">
            <a:solidFill>
              <a:schemeClr val="accent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6" name="Рисунок 125">
            <a:extLst>
              <a:ext uri="{FF2B5EF4-FFF2-40B4-BE49-F238E27FC236}">
                <a16:creationId xmlns="" xmlns:a16="http://schemas.microsoft.com/office/drawing/2014/main" id="{B981C3AE-0D68-2849-9510-C16D407964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5286" y="4139733"/>
            <a:ext cx="455624" cy="261346"/>
          </a:xfrm>
          <a:prstGeom prst="rect">
            <a:avLst/>
          </a:prstGeom>
        </p:spPr>
      </p:pic>
      <p:cxnSp>
        <p:nvCxnSpPr>
          <p:cNvPr id="127" name="Прямая соединительная линия 126"/>
          <p:cNvCxnSpPr/>
          <p:nvPr/>
        </p:nvCxnSpPr>
        <p:spPr>
          <a:xfrm>
            <a:off x="1253030" y="4734947"/>
            <a:ext cx="10148788" cy="41383"/>
          </a:xfrm>
          <a:prstGeom prst="line">
            <a:avLst/>
          </a:prstGeom>
          <a:ln w="19050">
            <a:solidFill>
              <a:schemeClr val="accent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1510910" y="4925573"/>
            <a:ext cx="48061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ru-RU" sz="1200" dirty="0">
                <a:solidFill>
                  <a:srgbClr val="F05A28"/>
                </a:solidFill>
                <a:latin typeface="Muller Narrow Light" panose="00000400000000000000" pitchFamily="50" charset="-52"/>
              </a:rPr>
              <a:t>Доля граждан Мурманской области, занимающихся физической культурой и спортом по месту работы, в общей численности населения, занятого в </a:t>
            </a:r>
            <a:r>
              <a:rPr lang="ru-RU" sz="1200" dirty="0" smtClean="0">
                <a:solidFill>
                  <a:srgbClr val="F05A28"/>
                </a:solidFill>
                <a:latin typeface="Muller Narrow Light" panose="00000400000000000000" pitchFamily="50" charset="-52"/>
              </a:rPr>
              <a:t>экономике, %</a:t>
            </a:r>
            <a:endParaRPr lang="ru-RU" sz="1200" b="1" dirty="0">
              <a:solidFill>
                <a:srgbClr val="F05A28"/>
              </a:solidFill>
              <a:latin typeface="Muller Narrow Light" pitchFamily="50" charset="-52"/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6476735" y="3356153"/>
            <a:ext cx="16481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Muller Narrow ExtraBold" panose="00000900000000000000" pitchFamily="50" charset="-52"/>
              </a:rPr>
              <a:t>94,4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7587206" y="3358577"/>
            <a:ext cx="16481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Muller Narrow ExtraBold" panose="00000900000000000000" pitchFamily="50" charset="-52"/>
              </a:rPr>
              <a:t>94,6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8831473" y="3344677"/>
            <a:ext cx="16481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Muller Narrow ExtraBold" panose="00000900000000000000" pitchFamily="50" charset="-52"/>
              </a:rPr>
              <a:t>94,6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10007441" y="3356154"/>
            <a:ext cx="16481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Muller Narrow ExtraBold" panose="00000900000000000000" pitchFamily="50" charset="-52"/>
              </a:rPr>
              <a:t>95</a:t>
            </a:r>
            <a:endParaRPr lang="ru-RU" sz="1400" dirty="0">
              <a:latin typeface="Muller Narrow ExtraBold" pitchFamily="50" charset="-52"/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6506852" y="4205908"/>
            <a:ext cx="16481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Muller Narrow ExtraBold" pitchFamily="50" charset="-52"/>
              </a:rPr>
              <a:t>44</a:t>
            </a:r>
            <a:endParaRPr lang="ru-RU" sz="1400" dirty="0">
              <a:latin typeface="Muller Narrow ExtraBold" pitchFamily="50" charset="-52"/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7587206" y="4197369"/>
            <a:ext cx="16481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Muller Narrow ExtraBold" pitchFamily="50" charset="-52"/>
              </a:rPr>
              <a:t>47</a:t>
            </a:r>
            <a:endParaRPr lang="ru-RU" sz="1400" dirty="0">
              <a:latin typeface="Muller Narrow ExtraBold" pitchFamily="50" charset="-52"/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8869249" y="4200457"/>
            <a:ext cx="16481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Muller Narrow ExtraBold" pitchFamily="50" charset="-52"/>
              </a:rPr>
              <a:t>54,1</a:t>
            </a:r>
            <a:endParaRPr lang="ru-RU" sz="1400" dirty="0">
              <a:latin typeface="Muller Narrow ExtraBold" pitchFamily="50" charset="-52"/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10024355" y="4199395"/>
            <a:ext cx="16481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Muller Narrow ExtraBold" pitchFamily="50" charset="-52"/>
              </a:rPr>
              <a:t>5</a:t>
            </a:r>
            <a:r>
              <a:rPr lang="en-US" sz="1400" dirty="0" smtClean="0">
                <a:latin typeface="Muller Narrow ExtraBold" pitchFamily="50" charset="-52"/>
              </a:rPr>
              <a:t>0</a:t>
            </a:r>
            <a:endParaRPr lang="ru-RU" sz="1400" dirty="0">
              <a:latin typeface="Muller Narrow ExtraBold" pitchFamily="50" charset="-52"/>
            </a:endParaRPr>
          </a:p>
        </p:txBody>
      </p:sp>
      <p:pic>
        <p:nvPicPr>
          <p:cNvPr id="136" name="Рисунок 135">
            <a:extLst>
              <a:ext uri="{FF2B5EF4-FFF2-40B4-BE49-F238E27FC236}">
                <a16:creationId xmlns="" xmlns:a16="http://schemas.microsoft.com/office/drawing/2014/main" id="{D7210061-F2C7-A740-8AB8-801686A2EA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286" y="5071006"/>
            <a:ext cx="455624" cy="261346"/>
          </a:xfrm>
          <a:prstGeom prst="rect">
            <a:avLst/>
          </a:prstGeom>
        </p:spPr>
      </p:pic>
      <p:cxnSp>
        <p:nvCxnSpPr>
          <p:cNvPr id="137" name="Прямая соединительная линия 136"/>
          <p:cNvCxnSpPr/>
          <p:nvPr/>
        </p:nvCxnSpPr>
        <p:spPr>
          <a:xfrm>
            <a:off x="1247075" y="5675579"/>
            <a:ext cx="10246648" cy="3260"/>
          </a:xfrm>
          <a:prstGeom prst="line">
            <a:avLst/>
          </a:prstGeom>
          <a:ln w="19050">
            <a:solidFill>
              <a:schemeClr val="accent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TextBox 137"/>
          <p:cNvSpPr txBox="1"/>
          <p:nvPr/>
        </p:nvSpPr>
        <p:spPr>
          <a:xfrm>
            <a:off x="6500947" y="5094849"/>
            <a:ext cx="16481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Muller Narrow ExtraBold" pitchFamily="50" charset="-52"/>
              </a:rPr>
              <a:t>21,8</a:t>
            </a:r>
            <a:endParaRPr lang="ru-RU" sz="1400" dirty="0">
              <a:latin typeface="Muller Narrow ExtraBold" pitchFamily="50" charset="-52"/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7668713" y="5083493"/>
            <a:ext cx="16481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Muller Narrow ExtraBold" pitchFamily="50" charset="-52"/>
              </a:rPr>
              <a:t>22</a:t>
            </a:r>
            <a:endParaRPr lang="ru-RU" sz="1400" dirty="0">
              <a:latin typeface="Muller Narrow ExtraBold" pitchFamily="50" charset="-52"/>
            </a:endParaRPr>
          </a:p>
        </p:txBody>
      </p:sp>
      <p:sp>
        <p:nvSpPr>
          <p:cNvPr id="140" name="TextBox 139"/>
          <p:cNvSpPr txBox="1"/>
          <p:nvPr/>
        </p:nvSpPr>
        <p:spPr>
          <a:xfrm>
            <a:off x="8926778" y="5069742"/>
            <a:ext cx="16481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Muller Narrow ExtraBold" pitchFamily="50" charset="-52"/>
              </a:rPr>
              <a:t>23,5</a:t>
            </a:r>
            <a:endParaRPr lang="ru-RU" sz="1400" dirty="0">
              <a:latin typeface="Muller Narrow ExtraBold" pitchFamily="50" charset="-52"/>
            </a:endParaRPr>
          </a:p>
        </p:txBody>
      </p:sp>
      <p:sp>
        <p:nvSpPr>
          <p:cNvPr id="141" name="TextBox 140"/>
          <p:cNvSpPr txBox="1"/>
          <p:nvPr/>
        </p:nvSpPr>
        <p:spPr>
          <a:xfrm>
            <a:off x="10037557" y="5083494"/>
            <a:ext cx="16481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Muller Narrow ExtraBold" pitchFamily="50" charset="-52"/>
              </a:rPr>
              <a:t>22,3</a:t>
            </a:r>
            <a:endParaRPr lang="ru-RU" sz="1400" dirty="0">
              <a:latin typeface="Muller Narrow ExtraBold" pitchFamily="50" charset="-52"/>
            </a:endParaRPr>
          </a:p>
        </p:txBody>
      </p:sp>
      <p:pic>
        <p:nvPicPr>
          <p:cNvPr id="143" name="Рисунок 142">
            <a:extLst>
              <a:ext uri="{FF2B5EF4-FFF2-40B4-BE49-F238E27FC236}">
                <a16:creationId xmlns="" xmlns:a16="http://schemas.microsoft.com/office/drawing/2014/main" id="{B981C3AE-0D68-2849-9510-C16D407964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5286" y="5768130"/>
            <a:ext cx="455624" cy="261346"/>
          </a:xfrm>
          <a:prstGeom prst="rect">
            <a:avLst/>
          </a:prstGeom>
        </p:spPr>
      </p:pic>
      <p:cxnSp>
        <p:nvCxnSpPr>
          <p:cNvPr id="144" name="Прямая соединительная линия 143"/>
          <p:cNvCxnSpPr/>
          <p:nvPr/>
        </p:nvCxnSpPr>
        <p:spPr>
          <a:xfrm>
            <a:off x="1247075" y="6204068"/>
            <a:ext cx="10273905" cy="67986"/>
          </a:xfrm>
          <a:prstGeom prst="line">
            <a:avLst/>
          </a:prstGeom>
          <a:ln w="19050">
            <a:solidFill>
              <a:schemeClr val="accent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5" name="Рисунок 144">
            <a:extLst>
              <a:ext uri="{FF2B5EF4-FFF2-40B4-BE49-F238E27FC236}">
                <a16:creationId xmlns="" xmlns:a16="http://schemas.microsoft.com/office/drawing/2014/main" id="{D7210061-F2C7-A740-8AB8-801686A2EA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286" y="6411352"/>
            <a:ext cx="455624" cy="261346"/>
          </a:xfrm>
          <a:prstGeom prst="rect">
            <a:avLst/>
          </a:prstGeom>
        </p:spPr>
      </p:pic>
      <p:sp>
        <p:nvSpPr>
          <p:cNvPr id="147" name="TextBox 146"/>
          <p:cNvSpPr txBox="1"/>
          <p:nvPr/>
        </p:nvSpPr>
        <p:spPr>
          <a:xfrm>
            <a:off x="6515683" y="5723702"/>
            <a:ext cx="16481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Muller Narrow ExtraBold" pitchFamily="50" charset="-52"/>
              </a:rPr>
              <a:t>36,5</a:t>
            </a:r>
            <a:endParaRPr lang="ru-RU" sz="1400" dirty="0">
              <a:latin typeface="Muller Narrow ExtraBold" pitchFamily="50" charset="-52"/>
            </a:endParaRPr>
          </a:p>
        </p:txBody>
      </p:sp>
      <p:sp>
        <p:nvSpPr>
          <p:cNvPr id="148" name="TextBox 147"/>
          <p:cNvSpPr txBox="1"/>
          <p:nvPr/>
        </p:nvSpPr>
        <p:spPr>
          <a:xfrm>
            <a:off x="6492651" y="6310309"/>
            <a:ext cx="16481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Muller Narrow ExtraBold" pitchFamily="50" charset="-52"/>
              </a:rPr>
              <a:t>77</a:t>
            </a:r>
            <a:endParaRPr lang="ru-RU" sz="1400" dirty="0">
              <a:latin typeface="Muller Narrow ExtraBold" pitchFamily="50" charset="-52"/>
            </a:endParaRPr>
          </a:p>
        </p:txBody>
      </p:sp>
      <p:sp>
        <p:nvSpPr>
          <p:cNvPr id="149" name="TextBox 148"/>
          <p:cNvSpPr txBox="1"/>
          <p:nvPr/>
        </p:nvSpPr>
        <p:spPr>
          <a:xfrm>
            <a:off x="7679071" y="5713468"/>
            <a:ext cx="16481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Muller Narrow ExtraBold" pitchFamily="50" charset="-52"/>
              </a:rPr>
              <a:t>37</a:t>
            </a:r>
            <a:endParaRPr lang="ru-RU" sz="1400" dirty="0">
              <a:latin typeface="Muller Narrow ExtraBold" pitchFamily="50" charset="-52"/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10037557" y="5710975"/>
            <a:ext cx="16481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Muller Narrow ExtraBold" pitchFamily="50" charset="-52"/>
              </a:rPr>
              <a:t>38</a:t>
            </a:r>
            <a:endParaRPr lang="ru-RU" sz="1400" dirty="0">
              <a:latin typeface="Muller Narrow ExtraBold" pitchFamily="50" charset="-52"/>
            </a:endParaRPr>
          </a:p>
        </p:txBody>
      </p:sp>
      <p:sp>
        <p:nvSpPr>
          <p:cNvPr id="151" name="TextBox 150"/>
          <p:cNvSpPr txBox="1"/>
          <p:nvPr/>
        </p:nvSpPr>
        <p:spPr>
          <a:xfrm>
            <a:off x="8985171" y="5713468"/>
            <a:ext cx="16481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Muller Narrow ExtraBold" pitchFamily="50" charset="-52"/>
              </a:rPr>
              <a:t>39,2</a:t>
            </a:r>
            <a:endParaRPr lang="ru-RU" sz="1400" dirty="0">
              <a:latin typeface="Muller Narrow ExtraBold" pitchFamily="50" charset="-52"/>
            </a:endParaRPr>
          </a:p>
        </p:txBody>
      </p:sp>
      <p:sp>
        <p:nvSpPr>
          <p:cNvPr id="152" name="TextBox 151"/>
          <p:cNvSpPr txBox="1"/>
          <p:nvPr/>
        </p:nvSpPr>
        <p:spPr>
          <a:xfrm>
            <a:off x="8985171" y="6296288"/>
            <a:ext cx="16481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Muller Narrow ExtraBold" pitchFamily="50" charset="-52"/>
              </a:rPr>
              <a:t>79</a:t>
            </a:r>
            <a:endParaRPr lang="ru-RU" sz="1400" dirty="0">
              <a:latin typeface="Muller Narrow ExtraBold" pitchFamily="50" charset="-52"/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10073441" y="6313221"/>
            <a:ext cx="16481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Muller Narrow ExtraBold" pitchFamily="50" charset="-52"/>
              </a:rPr>
              <a:t>80</a:t>
            </a:r>
            <a:endParaRPr lang="ru-RU" sz="1400" dirty="0">
              <a:latin typeface="Muller Narrow ExtraBold" pitchFamily="50" charset="-52"/>
            </a:endParaRPr>
          </a:p>
        </p:txBody>
      </p:sp>
      <p:sp>
        <p:nvSpPr>
          <p:cNvPr id="154" name="TextBox 153"/>
          <p:cNvSpPr txBox="1"/>
          <p:nvPr/>
        </p:nvSpPr>
        <p:spPr>
          <a:xfrm>
            <a:off x="7717226" y="6313221"/>
            <a:ext cx="16481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Muller Narrow ExtraBold" pitchFamily="50" charset="-52"/>
              </a:rPr>
              <a:t>79</a:t>
            </a:r>
            <a:endParaRPr lang="ru-RU" sz="1400" dirty="0">
              <a:latin typeface="Muller Narrow ExtraBold" pitchFamily="50" charset="-52"/>
            </a:endParaRPr>
          </a:p>
        </p:txBody>
      </p:sp>
      <p:cxnSp>
        <p:nvCxnSpPr>
          <p:cNvPr id="158" name="Прямая со стрелкой 157"/>
          <p:cNvCxnSpPr/>
          <p:nvPr/>
        </p:nvCxnSpPr>
        <p:spPr>
          <a:xfrm rot="10800000">
            <a:off x="6600058" y="5757407"/>
            <a:ext cx="293226" cy="2954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Прямая со стрелкой 161"/>
          <p:cNvCxnSpPr/>
          <p:nvPr/>
        </p:nvCxnSpPr>
        <p:spPr>
          <a:xfrm rot="10800000">
            <a:off x="6600058" y="6366274"/>
            <a:ext cx="293226" cy="2954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Прямая со стрелкой 162"/>
          <p:cNvCxnSpPr/>
          <p:nvPr/>
        </p:nvCxnSpPr>
        <p:spPr>
          <a:xfrm rot="10800000">
            <a:off x="6534703" y="2914465"/>
            <a:ext cx="293226" cy="2954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Прямая со стрелкой 164"/>
          <p:cNvCxnSpPr/>
          <p:nvPr/>
        </p:nvCxnSpPr>
        <p:spPr>
          <a:xfrm rot="10800000">
            <a:off x="6560473" y="4205908"/>
            <a:ext cx="293226" cy="2954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7" name="Рисунок 166">
            <a:extLst>
              <a:ext uri="{FF2B5EF4-FFF2-40B4-BE49-F238E27FC236}">
                <a16:creationId xmlns:a16="http://schemas.microsoft.com/office/drawing/2014/main" xmlns="" id="{C67F30CE-47A8-4340-B8A4-E50CC2F51B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80172" y="828634"/>
            <a:ext cx="519544" cy="593764"/>
          </a:xfrm>
          <a:prstGeom prst="rect">
            <a:avLst/>
          </a:prstGeom>
        </p:spPr>
      </p:pic>
      <p:sp>
        <p:nvSpPr>
          <p:cNvPr id="88" name="TextBox 87"/>
          <p:cNvSpPr txBox="1"/>
          <p:nvPr/>
        </p:nvSpPr>
        <p:spPr>
          <a:xfrm rot="16200000">
            <a:off x="-2809372" y="3516143"/>
            <a:ext cx="6430942" cy="805126"/>
          </a:xfrm>
          <a:prstGeom prst="roundRect">
            <a:avLst/>
          </a:prstGeom>
          <a:solidFill>
            <a:srgbClr val="F05A28"/>
          </a:solidFill>
          <a:ln>
            <a:solidFill>
              <a:srgbClr val="F05A28"/>
            </a:solidFill>
          </a:ln>
        </p:spPr>
        <p:txBody>
          <a:bodyPr wrap="square" lIns="111072" tIns="55536" rIns="111072" bIns="55536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Muller Narrow ExtraBold" pitchFamily="50" charset="-52"/>
                <a:cs typeface="Times New Roman" pitchFamily="18" charset="0"/>
              </a:rPr>
              <a:t>ЦЕЛЬ - увеличение </a:t>
            </a:r>
            <a:r>
              <a:rPr lang="ru-RU" sz="2000" b="1" dirty="0">
                <a:solidFill>
                  <a:schemeClr val="bg1"/>
                </a:solidFill>
                <a:latin typeface="Muller Narrow ExtraBold" pitchFamily="50" charset="-52"/>
                <a:cs typeface="Times New Roman" pitchFamily="18" charset="0"/>
              </a:rPr>
              <a:t>доли систематически занимающихся физической культурой и спортом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1168089" y="6782558"/>
            <a:ext cx="87929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Muller Narrow Light" pitchFamily="50" charset="-52"/>
              </a:rPr>
              <a:t>* - слайд представляется ведомством по итогам отчетного года</a:t>
            </a:r>
            <a:endParaRPr lang="ru-RU" sz="1200" b="1" dirty="0">
              <a:latin typeface="Muller Narrow Light" pitchFamily="50" charset="-52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41955" y="2198973"/>
            <a:ext cx="45651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F05A28"/>
                </a:solidFill>
                <a:latin typeface="Muller Narrow Light" panose="00000400000000000000" pitchFamily="50" charset="-52"/>
                <a:ea typeface="Times New Roman" panose="02020603050405020304" pitchFamily="18" charset="0"/>
              </a:rPr>
              <a:t>Доля населения, систематически занимающегося физической культурой и спортом, в общей численности </a:t>
            </a:r>
            <a:r>
              <a:rPr lang="ru-RU" sz="1200" dirty="0" smtClean="0">
                <a:solidFill>
                  <a:srgbClr val="F05A28"/>
                </a:solidFill>
                <a:latin typeface="Muller Narrow Light" panose="00000400000000000000" pitchFamily="50" charset="-52"/>
                <a:ea typeface="Times New Roman" panose="02020603050405020304" pitchFamily="18" charset="0"/>
              </a:rPr>
              <a:t>населения, %</a:t>
            </a:r>
            <a:endParaRPr lang="ru-RU" sz="1200" dirty="0">
              <a:solidFill>
                <a:srgbClr val="F05A28"/>
              </a:solidFill>
              <a:latin typeface="Muller Narrow Light" panose="00000400000000000000" pitchFamily="50" charset="-52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631003" y="2887859"/>
            <a:ext cx="397256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>
                <a:solidFill>
                  <a:srgbClr val="0082C8"/>
                </a:solidFill>
                <a:latin typeface="Muller Narrow Light" panose="00000400000000000000" pitchFamily="50" charset="-52"/>
                <a:ea typeface="Times New Roman" panose="02020603050405020304" pitchFamily="18" charset="0"/>
              </a:rPr>
              <a:t>Количество спортивных сооружений (ед. на 100 тыс. населения)</a:t>
            </a:r>
            <a:endParaRPr lang="ru-RU" sz="1200" dirty="0">
              <a:solidFill>
                <a:srgbClr val="0082C8"/>
              </a:solidFill>
              <a:latin typeface="Muller Narrow Light" panose="00000400000000000000" pitchFamily="50" charset="-52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48904" y="3278298"/>
            <a:ext cx="50155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rgbClr val="F05A28"/>
                </a:solidFill>
                <a:latin typeface="Muller Narrow Light" panose="00000400000000000000" pitchFamily="50" charset="-52"/>
                <a:ea typeface="Times New Roman" panose="02020603050405020304" pitchFamily="18" charset="0"/>
              </a:rPr>
              <a:t>Доля обучающихся </a:t>
            </a:r>
            <a:r>
              <a:rPr lang="ru-RU" sz="1200" dirty="0">
                <a:solidFill>
                  <a:srgbClr val="F05A28"/>
                </a:solidFill>
                <a:latin typeface="Muller Narrow Light" panose="00000400000000000000" pitchFamily="50" charset="-52"/>
                <a:ea typeface="Times New Roman" panose="02020603050405020304" pitchFamily="18" charset="0"/>
              </a:rPr>
              <a:t>и студентов, систематически занимающихся физической культурой и спортом, в общей численности обучающихся и </a:t>
            </a:r>
            <a:r>
              <a:rPr lang="ru-RU" sz="1200" dirty="0" smtClean="0">
                <a:solidFill>
                  <a:srgbClr val="F05A28"/>
                </a:solidFill>
                <a:latin typeface="Muller Narrow Light" panose="00000400000000000000" pitchFamily="50" charset="-52"/>
                <a:ea typeface="Times New Roman" panose="02020603050405020304" pitchFamily="18" charset="0"/>
              </a:rPr>
              <a:t>студентов, %</a:t>
            </a:r>
            <a:endParaRPr lang="ru-RU" sz="1200" dirty="0">
              <a:solidFill>
                <a:srgbClr val="F05A28"/>
              </a:solidFill>
              <a:latin typeface="Muller Narrow Light" panose="00000400000000000000" pitchFamily="50" charset="-52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494770" y="3878999"/>
            <a:ext cx="49819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0082C8"/>
                </a:solidFill>
                <a:latin typeface="Muller Narrow Light" panose="00000400000000000000" pitchFamily="50" charset="-52"/>
                <a:ea typeface="Times New Roman" panose="02020603050405020304" pitchFamily="18" charset="0"/>
              </a:rPr>
              <a:t>Доля граждан Мурманской области, выполнивших нормативы Всероссийского физкультурно-спортивного комплекса «Готов к труду и обороне» (ГТО), в общей численности населения, принявшего участие в сдаче нормативов Всероссийского физкультурно-спортивного комплекса «Готов к труду и обороне» (ГТО)</a:t>
            </a:r>
            <a:endParaRPr lang="ru-RU" sz="1200" dirty="0">
              <a:solidFill>
                <a:srgbClr val="0082C8"/>
              </a:solidFill>
              <a:latin typeface="Muller Narrow Light" panose="00000400000000000000" pitchFamily="50" charset="-52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459071" y="5692124"/>
            <a:ext cx="49918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0082C8"/>
                </a:solidFill>
                <a:latin typeface="Muller Narrow Light" panose="00000400000000000000" pitchFamily="50" charset="-52"/>
                <a:ea typeface="Times New Roman" panose="02020603050405020304" pitchFamily="18" charset="0"/>
              </a:rPr>
              <a:t>Доля граждан в возрасте 6-15 лет, занимающихся в спортивных организациях, в общей численности детей и молодежи в возрасте 6-15 </a:t>
            </a:r>
            <a:r>
              <a:rPr lang="ru-RU" sz="1200" dirty="0" smtClean="0">
                <a:solidFill>
                  <a:srgbClr val="0082C8"/>
                </a:solidFill>
                <a:latin typeface="Muller Narrow Light" panose="00000400000000000000" pitchFamily="50" charset="-52"/>
                <a:ea typeface="Times New Roman" panose="02020603050405020304" pitchFamily="18" charset="0"/>
              </a:rPr>
              <a:t>лет, %</a:t>
            </a:r>
            <a:endParaRPr lang="ru-RU" sz="1200" dirty="0">
              <a:solidFill>
                <a:srgbClr val="0082C8"/>
              </a:solidFill>
              <a:latin typeface="Muller Narrow Light" panose="00000400000000000000" pitchFamily="50" charset="-52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474887" y="6283154"/>
            <a:ext cx="49760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F05A28"/>
                </a:solidFill>
                <a:latin typeface="Muller Narrow Light" panose="00000400000000000000" pitchFamily="50" charset="-52"/>
                <a:ea typeface="Times New Roman" panose="02020603050405020304" pitchFamily="18" charset="0"/>
              </a:rPr>
              <a:t>Численность спортсменов МО, включенных в список кандидатов в  </a:t>
            </a:r>
            <a:r>
              <a:rPr lang="ru-RU" sz="1200" dirty="0" smtClean="0">
                <a:solidFill>
                  <a:srgbClr val="F05A28"/>
                </a:solidFill>
                <a:latin typeface="Muller Narrow Light" panose="00000400000000000000" pitchFamily="50" charset="-52"/>
                <a:ea typeface="Times New Roman" panose="02020603050405020304" pitchFamily="18" charset="0"/>
              </a:rPr>
              <a:t>спортивные </a:t>
            </a:r>
            <a:r>
              <a:rPr lang="ru-RU" sz="1200" dirty="0">
                <a:solidFill>
                  <a:srgbClr val="F05A28"/>
                </a:solidFill>
                <a:latin typeface="Muller Narrow Light" panose="00000400000000000000" pitchFamily="50" charset="-52"/>
                <a:ea typeface="Times New Roman" panose="02020603050405020304" pitchFamily="18" charset="0"/>
              </a:rPr>
              <a:t>сборные команды Российской Федерации</a:t>
            </a:r>
            <a:endParaRPr lang="ru-RU" sz="1200" dirty="0">
              <a:solidFill>
                <a:srgbClr val="F05A28"/>
              </a:solidFill>
              <a:latin typeface="Muller Narrow Light" panose="00000400000000000000" pitchFamily="50" charset="-52"/>
            </a:endParaRPr>
          </a:p>
        </p:txBody>
      </p:sp>
      <p:cxnSp>
        <p:nvCxnSpPr>
          <p:cNvPr id="98" name="Прямая со стрелкой 97"/>
          <p:cNvCxnSpPr/>
          <p:nvPr/>
        </p:nvCxnSpPr>
        <p:spPr>
          <a:xfrm rot="10800000">
            <a:off x="6560473" y="2306995"/>
            <a:ext cx="293226" cy="2954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Прямая со стрелкой 102"/>
          <p:cNvCxnSpPr/>
          <p:nvPr/>
        </p:nvCxnSpPr>
        <p:spPr>
          <a:xfrm rot="10800000">
            <a:off x="6540490" y="3453161"/>
            <a:ext cx="293226" cy="2954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Прямая со стрелкой 103"/>
          <p:cNvCxnSpPr/>
          <p:nvPr/>
        </p:nvCxnSpPr>
        <p:spPr>
          <a:xfrm rot="10800000">
            <a:off x="6600058" y="5059019"/>
            <a:ext cx="293226" cy="2954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9498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63A5BFE0-E91D-0D46-B321-6319175DD0AB}"/>
              </a:ext>
            </a:extLst>
          </p:cNvPr>
          <p:cNvSpPr/>
          <p:nvPr/>
        </p:nvSpPr>
        <p:spPr>
          <a:xfrm>
            <a:off x="-1284" y="691933"/>
            <a:ext cx="12236928" cy="6163759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199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8C567C77-E1F5-B046-BA27-CDE1EB8EB7EF}"/>
              </a:ext>
            </a:extLst>
          </p:cNvPr>
          <p:cNvSpPr/>
          <p:nvPr/>
        </p:nvSpPr>
        <p:spPr>
          <a:xfrm>
            <a:off x="406099" y="241570"/>
            <a:ext cx="112149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Muller Narrow Light" pitchFamily="2" charset="0"/>
              </a:rPr>
              <a:t>О ВЫПОЛНЕНИИ ЦЕЛЕВЫХ ПОКАЗАТЕЛЕЙ ГОСУДАРСТВЕННОЙ ПРОГРАММЫ В 2019 ГОДУ*</a:t>
            </a:r>
            <a:endParaRPr lang="ru-RU" sz="2400" dirty="0">
              <a:latin typeface="Muller Narrow Light" pitchFamily="2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68D8E1A3-B80A-274C-9B65-C3746CA77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t>9</a:t>
            </a:fld>
            <a:endParaRPr lang="ru-RU" dirty="0"/>
          </a:p>
        </p:txBody>
      </p:sp>
      <p:grpSp>
        <p:nvGrpSpPr>
          <p:cNvPr id="10" name="Группа 9"/>
          <p:cNvGrpSpPr/>
          <p:nvPr/>
        </p:nvGrpSpPr>
        <p:grpSpPr>
          <a:xfrm>
            <a:off x="944303" y="1586137"/>
            <a:ext cx="10601767" cy="5236596"/>
            <a:chOff x="308266" y="2075736"/>
            <a:chExt cx="7883622" cy="6062111"/>
          </a:xfrm>
        </p:grpSpPr>
        <p:grpSp>
          <p:nvGrpSpPr>
            <p:cNvPr id="40" name="Группа 39"/>
            <p:cNvGrpSpPr/>
            <p:nvPr/>
          </p:nvGrpSpPr>
          <p:grpSpPr>
            <a:xfrm>
              <a:off x="308266" y="2075736"/>
              <a:ext cx="7883622" cy="6062111"/>
              <a:chOff x="2979659" y="2313574"/>
              <a:chExt cx="7457474" cy="6062111"/>
            </a:xfrm>
          </p:grpSpPr>
          <p:sp>
            <p:nvSpPr>
              <p:cNvPr id="75" name="Скругленный прямоугольник 74"/>
              <p:cNvSpPr/>
              <p:nvPr/>
            </p:nvSpPr>
            <p:spPr>
              <a:xfrm>
                <a:off x="2979659" y="2313574"/>
                <a:ext cx="7457474" cy="6062111"/>
              </a:xfrm>
              <a:prstGeom prst="roundRect">
                <a:avLst>
                  <a:gd name="adj" fmla="val 2528"/>
                </a:avLst>
              </a:prstGeom>
              <a:solidFill>
                <a:schemeClr val="bg1"/>
              </a:solidFill>
              <a:ln w="1905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76" name="TextBox 75"/>
              <p:cNvSpPr txBox="1"/>
              <p:nvPr/>
            </p:nvSpPr>
            <p:spPr>
              <a:xfrm>
                <a:off x="7624090" y="3143748"/>
                <a:ext cx="1172329" cy="3562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400" dirty="0" smtClean="0">
                    <a:latin typeface="Muller Narrow ExtraBold" pitchFamily="50" charset="-52"/>
                  </a:rPr>
                  <a:t>55,5</a:t>
                </a:r>
                <a:endParaRPr lang="ru-RU" sz="1400" dirty="0">
                  <a:latin typeface="Muller Narrow ExtraBold" pitchFamily="50" charset="-52"/>
                </a:endParaRPr>
              </a:p>
            </p:txBody>
          </p:sp>
          <p:sp>
            <p:nvSpPr>
              <p:cNvPr id="85" name="TextBox 84"/>
              <p:cNvSpPr txBox="1"/>
              <p:nvPr/>
            </p:nvSpPr>
            <p:spPr>
              <a:xfrm>
                <a:off x="3452927" y="3771633"/>
                <a:ext cx="3332517" cy="320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ru-RU" sz="1200" b="1" dirty="0">
                  <a:solidFill>
                    <a:schemeClr val="accent6"/>
                  </a:solidFill>
                  <a:latin typeface="Muller Narrow Light" pitchFamily="50" charset="-52"/>
                </a:endParaRPr>
              </a:p>
            </p:txBody>
          </p:sp>
          <p:sp>
            <p:nvSpPr>
              <p:cNvPr id="86" name="TextBox 85"/>
              <p:cNvSpPr txBox="1"/>
              <p:nvPr/>
            </p:nvSpPr>
            <p:spPr>
              <a:xfrm>
                <a:off x="3456621" y="2999322"/>
                <a:ext cx="3258474" cy="320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ru-RU" sz="1200" b="1" dirty="0">
                  <a:solidFill>
                    <a:schemeClr val="accent5"/>
                  </a:solidFill>
                  <a:latin typeface="Muller Narrow Light" pitchFamily="50" charset="-52"/>
                </a:endParaRPr>
              </a:p>
            </p:txBody>
          </p:sp>
          <p:sp>
            <p:nvSpPr>
              <p:cNvPr id="89" name="TextBox 88"/>
              <p:cNvSpPr txBox="1"/>
              <p:nvPr/>
            </p:nvSpPr>
            <p:spPr>
              <a:xfrm>
                <a:off x="7530935" y="3855331"/>
                <a:ext cx="1319322" cy="3562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400" dirty="0" smtClean="0">
                    <a:latin typeface="Muller Narrow ExtraBold" pitchFamily="50" charset="-52"/>
                  </a:rPr>
                  <a:t>16</a:t>
                </a:r>
                <a:endParaRPr lang="ru-RU" sz="1400" dirty="0">
                  <a:latin typeface="Muller Narrow ExtraBold" pitchFamily="50" charset="-52"/>
                </a:endParaRPr>
              </a:p>
            </p:txBody>
          </p:sp>
          <p:sp>
            <p:nvSpPr>
              <p:cNvPr id="90" name="Прямоугольник 89"/>
              <p:cNvSpPr/>
              <p:nvPr/>
            </p:nvSpPr>
            <p:spPr>
              <a:xfrm>
                <a:off x="3757800" y="2532994"/>
                <a:ext cx="1276012" cy="4631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2000" b="1" dirty="0" smtClean="0">
                    <a:solidFill>
                      <a:schemeClr val="accent3"/>
                    </a:solidFill>
                    <a:latin typeface="Muller Narrow ExtraBold" pitchFamily="50" charset="-52"/>
                  </a:rPr>
                  <a:t>Наименование</a:t>
                </a:r>
                <a:endParaRPr lang="ru-RU" sz="2000" b="1" dirty="0">
                  <a:solidFill>
                    <a:schemeClr val="accent3"/>
                  </a:solidFill>
                  <a:latin typeface="Muller Narrow ExtraBold" pitchFamily="50" charset="-52"/>
                </a:endParaRPr>
              </a:p>
            </p:txBody>
          </p:sp>
          <p:cxnSp>
            <p:nvCxnSpPr>
              <p:cNvPr id="100" name="Прямая соединительная линия 99"/>
              <p:cNvCxnSpPr/>
              <p:nvPr/>
            </p:nvCxnSpPr>
            <p:spPr>
              <a:xfrm>
                <a:off x="3191876" y="3748156"/>
                <a:ext cx="7148734" cy="11630"/>
              </a:xfrm>
              <a:prstGeom prst="line">
                <a:avLst/>
              </a:prstGeom>
              <a:ln w="19050">
                <a:solidFill>
                  <a:schemeClr val="accent3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Прямая соединительная линия 100"/>
              <p:cNvCxnSpPr/>
              <p:nvPr/>
            </p:nvCxnSpPr>
            <p:spPr>
              <a:xfrm>
                <a:off x="3206306" y="4323344"/>
                <a:ext cx="7148329" cy="0"/>
              </a:xfrm>
              <a:prstGeom prst="line">
                <a:avLst/>
              </a:prstGeom>
              <a:ln w="19050">
                <a:solidFill>
                  <a:schemeClr val="accent3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TextBox 61"/>
              <p:cNvSpPr txBox="1"/>
              <p:nvPr/>
            </p:nvSpPr>
            <p:spPr>
              <a:xfrm>
                <a:off x="6801733" y="3132650"/>
                <a:ext cx="1254469" cy="3562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400" b="1" dirty="0" smtClean="0">
                    <a:latin typeface="Muller Narrow ExtraBold" panose="00000900000000000000" pitchFamily="50" charset="-52"/>
                  </a:rPr>
                  <a:t>54,7</a:t>
                </a:r>
                <a:endParaRPr lang="ru-RU" sz="1400" b="1" dirty="0">
                  <a:latin typeface="Muller Narrow ExtraBold" panose="00000900000000000000" pitchFamily="50" charset="-52"/>
                </a:endParaRPr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6827641" y="3860705"/>
                <a:ext cx="1216795" cy="3562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400" dirty="0" smtClean="0">
                    <a:latin typeface="Muller Narrow ExtraBold" pitchFamily="50" charset="-52"/>
                  </a:rPr>
                  <a:t>15,4</a:t>
                </a:r>
                <a:endParaRPr lang="ru-RU" sz="1400" dirty="0">
                  <a:latin typeface="Muller Narrow ExtraBold" pitchFamily="50" charset="-52"/>
                </a:endParaRPr>
              </a:p>
            </p:txBody>
          </p:sp>
        </p:grpSp>
        <p:pic>
          <p:nvPicPr>
            <p:cNvPr id="54" name="Рисунок 53">
              <a:extLst>
                <a:ext uri="{FF2B5EF4-FFF2-40B4-BE49-F238E27FC236}">
                  <a16:creationId xmlns="" xmlns:a16="http://schemas.microsoft.com/office/drawing/2014/main" id="{D7210061-F2C7-A740-8AB8-801686A2EAE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0065" y="2880535"/>
              <a:ext cx="355600" cy="317499"/>
            </a:xfrm>
            <a:prstGeom prst="rect">
              <a:avLst/>
            </a:prstGeom>
          </p:spPr>
        </p:pic>
        <p:pic>
          <p:nvPicPr>
            <p:cNvPr id="57" name="Рисунок 56">
              <a:extLst>
                <a:ext uri="{FF2B5EF4-FFF2-40B4-BE49-F238E27FC236}">
                  <a16:creationId xmlns="" xmlns:a16="http://schemas.microsoft.com/office/drawing/2014/main" id="{B981C3AE-0D68-2849-9510-C16D4079645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9125" y="3609559"/>
              <a:ext cx="355600" cy="317499"/>
            </a:xfrm>
            <a:prstGeom prst="rect">
              <a:avLst/>
            </a:prstGeom>
          </p:spPr>
        </p:pic>
      </p:grpSp>
      <p:sp>
        <p:nvSpPr>
          <p:cNvPr id="102" name="Прямоугольник 101"/>
          <p:cNvSpPr/>
          <p:nvPr/>
        </p:nvSpPr>
        <p:spPr>
          <a:xfrm>
            <a:off x="3568399" y="4917387"/>
            <a:ext cx="67197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Muller Narrow ExtraBold" pitchFamily="50" charset="-52"/>
              </a:rPr>
              <a:t>903,9</a:t>
            </a:r>
            <a:endParaRPr lang="ru-RU" sz="1600" dirty="0">
              <a:solidFill>
                <a:schemeClr val="bg1"/>
              </a:solidFill>
              <a:latin typeface="Muller Narrow Light" pitchFamily="50" charset="-52"/>
            </a:endParaRPr>
          </a:p>
        </p:txBody>
      </p:sp>
      <p:sp>
        <p:nvSpPr>
          <p:cNvPr id="123" name="Прямоугольник 122"/>
          <p:cNvSpPr/>
          <p:nvPr/>
        </p:nvSpPr>
        <p:spPr>
          <a:xfrm>
            <a:off x="7479816" y="4065583"/>
            <a:ext cx="67518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Muller Narrow ExtraBold" pitchFamily="50" charset="-52"/>
              </a:rPr>
              <a:t>1 63,8</a:t>
            </a:r>
            <a:endParaRPr lang="ru-RU" sz="1600" dirty="0">
              <a:solidFill>
                <a:schemeClr val="bg1"/>
              </a:solidFill>
              <a:latin typeface="Muller Narrow Light" pitchFamily="50" charset="-52"/>
            </a:endParaRPr>
          </a:p>
        </p:txBody>
      </p:sp>
      <p:sp>
        <p:nvSpPr>
          <p:cNvPr id="124" name="Прямоугольник 123"/>
          <p:cNvSpPr/>
          <p:nvPr/>
        </p:nvSpPr>
        <p:spPr>
          <a:xfrm>
            <a:off x="7612994" y="4901729"/>
            <a:ext cx="44435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Muller Narrow ExtraBold" pitchFamily="50" charset="-52"/>
              </a:rPr>
              <a:t>6,5</a:t>
            </a:r>
            <a:endParaRPr lang="ru-RU" sz="1600" dirty="0">
              <a:solidFill>
                <a:schemeClr val="bg1"/>
              </a:solidFill>
              <a:latin typeface="Muller Narrow Light" pitchFamily="50" charset="-52"/>
            </a:endParaRPr>
          </a:p>
        </p:txBody>
      </p:sp>
      <p:grpSp>
        <p:nvGrpSpPr>
          <p:cNvPr id="58" name="Группа 57"/>
          <p:cNvGrpSpPr/>
          <p:nvPr/>
        </p:nvGrpSpPr>
        <p:grpSpPr>
          <a:xfrm>
            <a:off x="6567904" y="834948"/>
            <a:ext cx="4670471" cy="597477"/>
            <a:chOff x="2603046" y="7079219"/>
            <a:chExt cx="4226637" cy="597477"/>
          </a:xfrm>
        </p:grpSpPr>
        <p:sp>
          <p:nvSpPr>
            <p:cNvPr id="60" name="Прямоугольник 59"/>
            <p:cNvSpPr/>
            <p:nvPr/>
          </p:nvSpPr>
          <p:spPr>
            <a:xfrm>
              <a:off x="2603046" y="7093886"/>
              <a:ext cx="736388" cy="369332"/>
            </a:xfrm>
            <a:prstGeom prst="rect">
              <a:avLst/>
            </a:prstGeom>
            <a:solidFill>
              <a:srgbClr val="0082C8"/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ru-RU" dirty="0">
                  <a:solidFill>
                    <a:schemeClr val="bg1"/>
                  </a:solidFill>
                  <a:latin typeface="Muller Narrow ExtraBold" pitchFamily="50" charset="-52"/>
                </a:rPr>
                <a:t>2014</a:t>
              </a:r>
            </a:p>
          </p:txBody>
        </p:sp>
        <p:sp>
          <p:nvSpPr>
            <p:cNvPr id="61" name="Прямоугольник 60"/>
            <p:cNvSpPr/>
            <p:nvPr/>
          </p:nvSpPr>
          <p:spPr>
            <a:xfrm>
              <a:off x="3197102" y="7297336"/>
              <a:ext cx="736389" cy="369332"/>
            </a:xfrm>
            <a:prstGeom prst="rect">
              <a:avLst/>
            </a:prstGeom>
            <a:solidFill>
              <a:srgbClr val="0082C8"/>
            </a:solidFill>
            <a:ln>
              <a:solidFill>
                <a:srgbClr val="0082C8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ru-RU" dirty="0">
                  <a:solidFill>
                    <a:schemeClr val="bg1"/>
                  </a:solidFill>
                  <a:latin typeface="Muller Narrow ExtraBold" pitchFamily="50" charset="-52"/>
                </a:rPr>
                <a:t>2015</a:t>
              </a:r>
            </a:p>
          </p:txBody>
        </p:sp>
        <p:sp>
          <p:nvSpPr>
            <p:cNvPr id="63" name="Прямоугольник 62"/>
            <p:cNvSpPr/>
            <p:nvPr/>
          </p:nvSpPr>
          <p:spPr>
            <a:xfrm>
              <a:off x="3793975" y="7082594"/>
              <a:ext cx="736389" cy="369332"/>
            </a:xfrm>
            <a:prstGeom prst="rect">
              <a:avLst/>
            </a:prstGeom>
            <a:solidFill>
              <a:srgbClr val="0082C8"/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ru-RU" dirty="0">
                  <a:solidFill>
                    <a:schemeClr val="bg1"/>
                  </a:solidFill>
                  <a:latin typeface="Muller Narrow ExtraBold" pitchFamily="50" charset="-52"/>
                </a:rPr>
                <a:t>2016</a:t>
              </a:r>
            </a:p>
          </p:txBody>
        </p:sp>
        <p:sp>
          <p:nvSpPr>
            <p:cNvPr id="67" name="Прямоугольник 66"/>
            <p:cNvSpPr/>
            <p:nvPr/>
          </p:nvSpPr>
          <p:spPr>
            <a:xfrm>
              <a:off x="4354382" y="7297337"/>
              <a:ext cx="736389" cy="369332"/>
            </a:xfrm>
            <a:prstGeom prst="rect">
              <a:avLst/>
            </a:prstGeom>
            <a:solidFill>
              <a:srgbClr val="0082C8"/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ru-RU" dirty="0">
                  <a:solidFill>
                    <a:schemeClr val="bg1"/>
                  </a:solidFill>
                  <a:latin typeface="Muller Narrow ExtraBold" pitchFamily="50" charset="-52"/>
                </a:rPr>
                <a:t>2017</a:t>
              </a:r>
            </a:p>
          </p:txBody>
        </p:sp>
        <p:sp>
          <p:nvSpPr>
            <p:cNvPr id="68" name="Прямоугольник 67"/>
            <p:cNvSpPr/>
            <p:nvPr/>
          </p:nvSpPr>
          <p:spPr>
            <a:xfrm>
              <a:off x="4937375" y="7082593"/>
              <a:ext cx="736389" cy="369332"/>
            </a:xfrm>
            <a:prstGeom prst="rect">
              <a:avLst/>
            </a:prstGeom>
            <a:solidFill>
              <a:srgbClr val="0082C8"/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ru-RU" dirty="0">
                  <a:solidFill>
                    <a:schemeClr val="bg1"/>
                  </a:solidFill>
                  <a:latin typeface="Muller Narrow ExtraBold" pitchFamily="50" charset="-52"/>
                </a:rPr>
                <a:t>2018</a:t>
              </a:r>
            </a:p>
          </p:txBody>
        </p:sp>
        <p:sp>
          <p:nvSpPr>
            <p:cNvPr id="70" name="Прямоугольник 69"/>
            <p:cNvSpPr/>
            <p:nvPr/>
          </p:nvSpPr>
          <p:spPr>
            <a:xfrm>
              <a:off x="5536364" y="7307364"/>
              <a:ext cx="736389" cy="369332"/>
            </a:xfrm>
            <a:prstGeom prst="rect">
              <a:avLst/>
            </a:prstGeom>
            <a:solidFill>
              <a:srgbClr val="F05A28"/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ru-RU" dirty="0">
                  <a:solidFill>
                    <a:schemeClr val="bg1"/>
                  </a:solidFill>
                  <a:latin typeface="Muller Narrow ExtraBold" pitchFamily="50" charset="-52"/>
                </a:rPr>
                <a:t>2019</a:t>
              </a:r>
            </a:p>
          </p:txBody>
        </p:sp>
        <p:sp>
          <p:nvSpPr>
            <p:cNvPr id="74" name="Прямоугольник 73"/>
            <p:cNvSpPr/>
            <p:nvPr/>
          </p:nvSpPr>
          <p:spPr>
            <a:xfrm>
              <a:off x="6093294" y="7079219"/>
              <a:ext cx="736389" cy="369332"/>
            </a:xfrm>
            <a:prstGeom prst="rect">
              <a:avLst/>
            </a:prstGeom>
            <a:solidFill>
              <a:srgbClr val="0082C8"/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ru-RU" dirty="0">
                  <a:solidFill>
                    <a:schemeClr val="bg1"/>
                  </a:solidFill>
                  <a:latin typeface="Muller Narrow ExtraBold" pitchFamily="50" charset="-52"/>
                </a:rPr>
                <a:t>2020</a:t>
              </a:r>
            </a:p>
          </p:txBody>
        </p:sp>
      </p:grpSp>
      <p:sp>
        <p:nvSpPr>
          <p:cNvPr id="78" name="TextBox 111"/>
          <p:cNvSpPr txBox="1"/>
          <p:nvPr/>
        </p:nvSpPr>
        <p:spPr>
          <a:xfrm>
            <a:off x="1019263" y="863038"/>
            <a:ext cx="2623462" cy="400110"/>
          </a:xfrm>
          <a:prstGeom prst="rect">
            <a:avLst/>
          </a:prstGeom>
          <a:noFill/>
          <a:ln>
            <a:solidFill>
              <a:srgbClr val="0082C8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 smtClean="0">
                <a:solidFill>
                  <a:srgbClr val="0082C8"/>
                </a:solidFill>
                <a:latin typeface="Muller Narrow ExtraBold" pitchFamily="50" charset="-52"/>
              </a:rPr>
              <a:t>СРОКИ РЕАЛИЗАЦИИ:</a:t>
            </a:r>
            <a:endParaRPr lang="ru-RU" sz="2000" dirty="0">
              <a:solidFill>
                <a:srgbClr val="0082C8"/>
              </a:solidFill>
              <a:latin typeface="Muller Narrow ExtraBold" pitchFamily="50" charset="-52"/>
            </a:endParaRPr>
          </a:p>
        </p:txBody>
      </p:sp>
      <p:pic>
        <p:nvPicPr>
          <p:cNvPr id="84" name="Рисунок 83">
            <a:extLst>
              <a:ext uri="{FF2B5EF4-FFF2-40B4-BE49-F238E27FC236}">
                <a16:creationId xmlns="" xmlns:a16="http://schemas.microsoft.com/office/drawing/2014/main" id="{28C6E572-4E0A-644C-A687-9F0E635A8E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7279" y="1076825"/>
            <a:ext cx="355600" cy="355600"/>
          </a:xfrm>
          <a:prstGeom prst="rect">
            <a:avLst/>
          </a:prstGeom>
        </p:spPr>
      </p:pic>
      <p:sp>
        <p:nvSpPr>
          <p:cNvPr id="87" name="TextBox 86"/>
          <p:cNvSpPr txBox="1"/>
          <p:nvPr/>
        </p:nvSpPr>
        <p:spPr>
          <a:xfrm>
            <a:off x="6317077" y="1604884"/>
            <a:ext cx="14070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600" dirty="0" smtClean="0">
              <a:solidFill>
                <a:schemeClr val="accent3"/>
              </a:solidFill>
              <a:latin typeface="Muller Narrow Light" pitchFamily="50" charset="-52"/>
            </a:endParaRPr>
          </a:p>
          <a:p>
            <a:pPr algn="ctr"/>
            <a:r>
              <a:rPr lang="ru-RU" sz="1600" dirty="0" smtClean="0">
                <a:solidFill>
                  <a:schemeClr val="accent6"/>
                </a:solidFill>
                <a:latin typeface="Muller Narrow ExtraBold" pitchFamily="50" charset="-52"/>
              </a:rPr>
              <a:t>Факт 2018</a:t>
            </a:r>
            <a:endParaRPr lang="ru-RU" sz="1600" dirty="0">
              <a:solidFill>
                <a:schemeClr val="accent6"/>
              </a:solidFill>
              <a:latin typeface="Muller Narrow ExtraBold" pitchFamily="50" charset="-52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7587206" y="1587610"/>
            <a:ext cx="14070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600" dirty="0" smtClean="0">
              <a:solidFill>
                <a:schemeClr val="accent3"/>
              </a:solidFill>
              <a:latin typeface="Muller Narrow Light" pitchFamily="50" charset="-52"/>
            </a:endParaRPr>
          </a:p>
          <a:p>
            <a:pPr algn="ctr"/>
            <a:r>
              <a:rPr lang="ru-RU" sz="1600" dirty="0" smtClean="0">
                <a:solidFill>
                  <a:schemeClr val="accent6"/>
                </a:solidFill>
                <a:latin typeface="Muller Narrow ExtraBold" pitchFamily="50" charset="-52"/>
              </a:rPr>
              <a:t>План  2019</a:t>
            </a:r>
            <a:endParaRPr lang="ru-RU" sz="1600" dirty="0">
              <a:solidFill>
                <a:schemeClr val="accent6"/>
              </a:solidFill>
              <a:latin typeface="Muller Narrow ExtraBold" pitchFamily="50" charset="-52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8910004" y="1605066"/>
            <a:ext cx="14070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600" dirty="0" smtClean="0">
              <a:solidFill>
                <a:srgbClr val="F05A28"/>
              </a:solidFill>
              <a:latin typeface="Muller Narrow Light" pitchFamily="50" charset="-52"/>
            </a:endParaRPr>
          </a:p>
          <a:p>
            <a:pPr algn="ctr"/>
            <a:r>
              <a:rPr lang="ru-RU" sz="1600" dirty="0" smtClean="0">
                <a:solidFill>
                  <a:srgbClr val="F05A28"/>
                </a:solidFill>
                <a:latin typeface="Muller Narrow ExtraBold" pitchFamily="50" charset="-52"/>
              </a:rPr>
              <a:t>Факт  2019</a:t>
            </a:r>
            <a:endParaRPr lang="ru-RU" sz="1600" dirty="0">
              <a:solidFill>
                <a:srgbClr val="F05A28"/>
              </a:solidFill>
              <a:latin typeface="Muller Narrow ExtraBold" pitchFamily="50" charset="-52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10127974" y="1605066"/>
            <a:ext cx="14070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600" dirty="0" smtClean="0">
              <a:solidFill>
                <a:schemeClr val="accent3"/>
              </a:solidFill>
              <a:latin typeface="Muller Narrow Light" pitchFamily="50" charset="-52"/>
            </a:endParaRPr>
          </a:p>
          <a:p>
            <a:pPr algn="ctr"/>
            <a:r>
              <a:rPr lang="ru-RU" sz="1600" dirty="0" smtClean="0">
                <a:solidFill>
                  <a:schemeClr val="accent6"/>
                </a:solidFill>
                <a:latin typeface="Muller Narrow ExtraBold" pitchFamily="50" charset="-52"/>
              </a:rPr>
              <a:t>План  2020</a:t>
            </a:r>
            <a:endParaRPr lang="ru-RU" sz="1600" dirty="0">
              <a:solidFill>
                <a:schemeClr val="accent6"/>
              </a:solidFill>
              <a:latin typeface="Muller Narrow ExtraBold" pitchFamily="50" charset="-52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8798397" y="2306657"/>
            <a:ext cx="15879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Muller Narrow ExtraBold" pitchFamily="50" charset="-52"/>
              </a:rPr>
              <a:t>48,8</a:t>
            </a:r>
            <a:endParaRPr lang="ru-RU" sz="1400" dirty="0">
              <a:latin typeface="Muller Narrow ExtraBold" pitchFamily="50" charset="-52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8869249" y="2866652"/>
            <a:ext cx="15879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Muller Narrow ExtraBold" pitchFamily="50" charset="-52"/>
              </a:rPr>
              <a:t>1</a:t>
            </a:r>
            <a:r>
              <a:rPr lang="ru-RU" sz="1400" dirty="0" smtClean="0">
                <a:latin typeface="Muller Narrow ExtraBold" pitchFamily="50" charset="-52"/>
              </a:rPr>
              <a:t>4,4</a:t>
            </a:r>
            <a:endParaRPr lang="ru-RU" sz="1400" dirty="0">
              <a:latin typeface="Muller Narrow ExtraBold" pitchFamily="50" charset="-52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9997854" y="2300107"/>
            <a:ext cx="15879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Muller Narrow ExtraBold" pitchFamily="50" charset="-52"/>
              </a:rPr>
              <a:t>57</a:t>
            </a:r>
            <a:endParaRPr lang="ru-RU" sz="1400" dirty="0">
              <a:latin typeface="Muller Narrow ExtraBold" pitchFamily="50" charset="-52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10037557" y="2883882"/>
            <a:ext cx="15879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Muller Narrow ExtraBold" pitchFamily="50" charset="-52"/>
              </a:rPr>
              <a:t>1</a:t>
            </a:r>
            <a:r>
              <a:rPr lang="ru-RU" sz="1400" dirty="0" smtClean="0">
                <a:latin typeface="Muller Narrow ExtraBold" pitchFamily="50" charset="-52"/>
              </a:rPr>
              <a:t>6,5</a:t>
            </a:r>
            <a:endParaRPr lang="ru-RU" sz="1400" dirty="0">
              <a:latin typeface="Muller Narrow ExtraBold" pitchFamily="50" charset="-52"/>
            </a:endParaRPr>
          </a:p>
        </p:txBody>
      </p:sp>
      <p:pic>
        <p:nvPicPr>
          <p:cNvPr id="99" name="Рисунок 98">
            <a:extLst>
              <a:ext uri="{FF2B5EF4-FFF2-40B4-BE49-F238E27FC236}">
                <a16:creationId xmlns="" xmlns:a16="http://schemas.microsoft.com/office/drawing/2014/main" id="{D7210061-F2C7-A740-8AB8-801686A2EA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263" y="3446246"/>
            <a:ext cx="455624" cy="261346"/>
          </a:xfrm>
          <a:prstGeom prst="rect">
            <a:avLst/>
          </a:prstGeom>
        </p:spPr>
      </p:pic>
      <p:cxnSp>
        <p:nvCxnSpPr>
          <p:cNvPr id="113" name="Прямая соединительная линия 112"/>
          <p:cNvCxnSpPr/>
          <p:nvPr/>
        </p:nvCxnSpPr>
        <p:spPr>
          <a:xfrm>
            <a:off x="1247075" y="3815434"/>
            <a:ext cx="10239964" cy="0"/>
          </a:xfrm>
          <a:prstGeom prst="line">
            <a:avLst/>
          </a:prstGeom>
          <a:ln w="19050">
            <a:solidFill>
              <a:schemeClr val="accent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6" name="Рисунок 125">
            <a:extLst>
              <a:ext uri="{FF2B5EF4-FFF2-40B4-BE49-F238E27FC236}">
                <a16:creationId xmlns="" xmlns:a16="http://schemas.microsoft.com/office/drawing/2014/main" id="{B981C3AE-0D68-2849-9510-C16D407964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5286" y="4139733"/>
            <a:ext cx="455624" cy="261346"/>
          </a:xfrm>
          <a:prstGeom prst="rect">
            <a:avLst/>
          </a:prstGeom>
        </p:spPr>
      </p:pic>
      <p:cxnSp>
        <p:nvCxnSpPr>
          <p:cNvPr id="127" name="Прямая соединительная линия 126"/>
          <p:cNvCxnSpPr/>
          <p:nvPr/>
        </p:nvCxnSpPr>
        <p:spPr>
          <a:xfrm>
            <a:off x="1253030" y="4734947"/>
            <a:ext cx="10148788" cy="41383"/>
          </a:xfrm>
          <a:prstGeom prst="line">
            <a:avLst/>
          </a:prstGeom>
          <a:ln w="19050">
            <a:solidFill>
              <a:schemeClr val="accent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TextBox 127"/>
          <p:cNvSpPr txBox="1"/>
          <p:nvPr/>
        </p:nvSpPr>
        <p:spPr>
          <a:xfrm>
            <a:off x="6476735" y="3356153"/>
            <a:ext cx="16481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Muller Narrow ExtraBold" pitchFamily="50" charset="-52"/>
              </a:rPr>
              <a:t>2214</a:t>
            </a:r>
            <a:endParaRPr lang="ru-RU" sz="1400" dirty="0">
              <a:latin typeface="Muller Narrow ExtraBold" pitchFamily="50" charset="-52"/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7587206" y="3358577"/>
            <a:ext cx="16481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Muller Narrow ExtraBold" pitchFamily="50" charset="-52"/>
              </a:rPr>
              <a:t>2218</a:t>
            </a:r>
            <a:endParaRPr lang="ru-RU" sz="1400" dirty="0">
              <a:latin typeface="Muller Narrow ExtraBold" pitchFamily="50" charset="-52"/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8831473" y="3344677"/>
            <a:ext cx="16481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Muller Narrow ExtraBold" pitchFamily="50" charset="-52"/>
              </a:rPr>
              <a:t>2252</a:t>
            </a:r>
            <a:endParaRPr lang="ru-RU" sz="1400" dirty="0">
              <a:latin typeface="Muller Narrow ExtraBold" pitchFamily="50" charset="-52"/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10007441" y="3356154"/>
            <a:ext cx="16481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Muller Narrow ExtraBold" pitchFamily="50" charset="-52"/>
              </a:rPr>
              <a:t>2242</a:t>
            </a:r>
            <a:endParaRPr lang="ru-RU" sz="1400" dirty="0">
              <a:latin typeface="Muller Narrow ExtraBold" pitchFamily="50" charset="-52"/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6506852" y="4205908"/>
            <a:ext cx="16481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Muller Narrow ExtraBold" pitchFamily="50" charset="-52"/>
              </a:rPr>
              <a:t>100</a:t>
            </a:r>
            <a:endParaRPr lang="ru-RU" sz="1400" dirty="0">
              <a:latin typeface="Muller Narrow ExtraBold" pitchFamily="50" charset="-52"/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7587206" y="4197369"/>
            <a:ext cx="16481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Muller Narrow ExtraBold" pitchFamily="50" charset="-52"/>
              </a:rPr>
              <a:t>100</a:t>
            </a:r>
            <a:endParaRPr lang="ru-RU" sz="1400" dirty="0">
              <a:latin typeface="Muller Narrow ExtraBold" pitchFamily="50" charset="-52"/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8869249" y="4200457"/>
            <a:ext cx="16481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Muller Narrow ExtraBold" pitchFamily="50" charset="-52"/>
              </a:rPr>
              <a:t>100</a:t>
            </a:r>
            <a:endParaRPr lang="ru-RU" sz="1400" dirty="0">
              <a:latin typeface="Muller Narrow ExtraBold" pitchFamily="50" charset="-52"/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10024355" y="4199395"/>
            <a:ext cx="16481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Muller Narrow ExtraBold" pitchFamily="50" charset="-52"/>
              </a:rPr>
              <a:t>100</a:t>
            </a:r>
            <a:endParaRPr lang="ru-RU" sz="1400" dirty="0">
              <a:latin typeface="Muller Narrow ExtraBold" pitchFamily="50" charset="-52"/>
            </a:endParaRPr>
          </a:p>
        </p:txBody>
      </p:sp>
      <p:pic>
        <p:nvPicPr>
          <p:cNvPr id="136" name="Рисунок 135">
            <a:extLst>
              <a:ext uri="{FF2B5EF4-FFF2-40B4-BE49-F238E27FC236}">
                <a16:creationId xmlns="" xmlns:a16="http://schemas.microsoft.com/office/drawing/2014/main" id="{D7210061-F2C7-A740-8AB8-801686A2EA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286" y="5071006"/>
            <a:ext cx="455624" cy="261346"/>
          </a:xfrm>
          <a:prstGeom prst="rect">
            <a:avLst/>
          </a:prstGeom>
        </p:spPr>
      </p:pic>
      <p:cxnSp>
        <p:nvCxnSpPr>
          <p:cNvPr id="137" name="Прямая соединительная линия 136"/>
          <p:cNvCxnSpPr/>
          <p:nvPr/>
        </p:nvCxnSpPr>
        <p:spPr>
          <a:xfrm>
            <a:off x="1247075" y="5675579"/>
            <a:ext cx="10246648" cy="3260"/>
          </a:xfrm>
          <a:prstGeom prst="line">
            <a:avLst/>
          </a:prstGeom>
          <a:ln w="19050">
            <a:solidFill>
              <a:schemeClr val="accent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TextBox 137"/>
          <p:cNvSpPr txBox="1"/>
          <p:nvPr/>
        </p:nvSpPr>
        <p:spPr>
          <a:xfrm>
            <a:off x="6500947" y="5094849"/>
            <a:ext cx="16481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Muller Narrow ExtraBold" pitchFamily="50" charset="-52"/>
              </a:rPr>
              <a:t>32,2</a:t>
            </a:r>
            <a:endParaRPr lang="ru-RU" sz="1400" dirty="0">
              <a:latin typeface="Muller Narrow ExtraBold" pitchFamily="50" charset="-52"/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7668713" y="5083493"/>
            <a:ext cx="16481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Muller Narrow ExtraBold" pitchFamily="50" charset="-52"/>
              </a:rPr>
              <a:t>33</a:t>
            </a:r>
            <a:endParaRPr lang="ru-RU" sz="1400" dirty="0">
              <a:latin typeface="Muller Narrow ExtraBold" pitchFamily="50" charset="-52"/>
            </a:endParaRPr>
          </a:p>
        </p:txBody>
      </p:sp>
      <p:sp>
        <p:nvSpPr>
          <p:cNvPr id="140" name="TextBox 139"/>
          <p:cNvSpPr txBox="1"/>
          <p:nvPr/>
        </p:nvSpPr>
        <p:spPr>
          <a:xfrm>
            <a:off x="8926778" y="5069742"/>
            <a:ext cx="16481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Muller Narrow ExtraBold" pitchFamily="50" charset="-52"/>
              </a:rPr>
              <a:t>2</a:t>
            </a:r>
            <a:r>
              <a:rPr lang="en-US" sz="1400" dirty="0" smtClean="0">
                <a:latin typeface="Muller Narrow ExtraBold" pitchFamily="50" charset="-52"/>
              </a:rPr>
              <a:t>2</a:t>
            </a:r>
            <a:r>
              <a:rPr lang="ru-RU" sz="1400" dirty="0" smtClean="0">
                <a:latin typeface="Muller Narrow ExtraBold" pitchFamily="50" charset="-52"/>
              </a:rPr>
              <a:t>,9</a:t>
            </a:r>
            <a:endParaRPr lang="ru-RU" sz="1400" dirty="0">
              <a:latin typeface="Muller Narrow ExtraBold" pitchFamily="50" charset="-52"/>
            </a:endParaRPr>
          </a:p>
        </p:txBody>
      </p:sp>
      <p:sp>
        <p:nvSpPr>
          <p:cNvPr id="141" name="TextBox 140"/>
          <p:cNvSpPr txBox="1"/>
          <p:nvPr/>
        </p:nvSpPr>
        <p:spPr>
          <a:xfrm>
            <a:off x="10037557" y="5083494"/>
            <a:ext cx="16481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Muller Narrow ExtraBold" pitchFamily="50" charset="-52"/>
              </a:rPr>
              <a:t>33,5</a:t>
            </a:r>
            <a:endParaRPr lang="ru-RU" sz="1400" dirty="0">
              <a:latin typeface="Muller Narrow ExtraBold" pitchFamily="50" charset="-52"/>
            </a:endParaRPr>
          </a:p>
        </p:txBody>
      </p:sp>
      <p:pic>
        <p:nvPicPr>
          <p:cNvPr id="143" name="Рисунок 142">
            <a:extLst>
              <a:ext uri="{FF2B5EF4-FFF2-40B4-BE49-F238E27FC236}">
                <a16:creationId xmlns="" xmlns:a16="http://schemas.microsoft.com/office/drawing/2014/main" id="{B981C3AE-0D68-2849-9510-C16D407964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5286" y="5768130"/>
            <a:ext cx="455624" cy="261346"/>
          </a:xfrm>
          <a:prstGeom prst="rect">
            <a:avLst/>
          </a:prstGeom>
        </p:spPr>
      </p:pic>
      <p:cxnSp>
        <p:nvCxnSpPr>
          <p:cNvPr id="144" name="Прямая соединительная линия 143"/>
          <p:cNvCxnSpPr/>
          <p:nvPr/>
        </p:nvCxnSpPr>
        <p:spPr>
          <a:xfrm>
            <a:off x="1247075" y="6204068"/>
            <a:ext cx="10273905" cy="67986"/>
          </a:xfrm>
          <a:prstGeom prst="line">
            <a:avLst/>
          </a:prstGeom>
          <a:ln w="19050">
            <a:solidFill>
              <a:schemeClr val="accent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5" name="Рисунок 144">
            <a:extLst>
              <a:ext uri="{FF2B5EF4-FFF2-40B4-BE49-F238E27FC236}">
                <a16:creationId xmlns="" xmlns:a16="http://schemas.microsoft.com/office/drawing/2014/main" id="{D7210061-F2C7-A740-8AB8-801686A2EA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286" y="6411352"/>
            <a:ext cx="455624" cy="261346"/>
          </a:xfrm>
          <a:prstGeom prst="rect">
            <a:avLst/>
          </a:prstGeom>
        </p:spPr>
      </p:pic>
      <p:sp>
        <p:nvSpPr>
          <p:cNvPr id="147" name="TextBox 146"/>
          <p:cNvSpPr txBox="1"/>
          <p:nvPr/>
        </p:nvSpPr>
        <p:spPr>
          <a:xfrm>
            <a:off x="6515683" y="5723702"/>
            <a:ext cx="16481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Muller Narrow ExtraBold" pitchFamily="50" charset="-52"/>
              </a:rPr>
              <a:t>40,8</a:t>
            </a:r>
            <a:endParaRPr lang="ru-RU" sz="1400" dirty="0">
              <a:latin typeface="Muller Narrow ExtraBold" pitchFamily="50" charset="-52"/>
            </a:endParaRPr>
          </a:p>
        </p:txBody>
      </p:sp>
      <p:sp>
        <p:nvSpPr>
          <p:cNvPr id="148" name="TextBox 147"/>
          <p:cNvSpPr txBox="1"/>
          <p:nvPr/>
        </p:nvSpPr>
        <p:spPr>
          <a:xfrm>
            <a:off x="6492651" y="6310309"/>
            <a:ext cx="16481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Muller Narrow ExtraBold" pitchFamily="50" charset="-52"/>
              </a:rPr>
              <a:t>57,6</a:t>
            </a:r>
            <a:endParaRPr lang="ru-RU" sz="1400" dirty="0">
              <a:latin typeface="Muller Narrow ExtraBold" pitchFamily="50" charset="-52"/>
            </a:endParaRPr>
          </a:p>
        </p:txBody>
      </p:sp>
      <p:sp>
        <p:nvSpPr>
          <p:cNvPr id="149" name="TextBox 148"/>
          <p:cNvSpPr txBox="1"/>
          <p:nvPr/>
        </p:nvSpPr>
        <p:spPr>
          <a:xfrm>
            <a:off x="7679071" y="5713468"/>
            <a:ext cx="16481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Muller Narrow ExtraBold" pitchFamily="50" charset="-52"/>
              </a:rPr>
              <a:t>43</a:t>
            </a:r>
            <a:endParaRPr lang="ru-RU" sz="1400" dirty="0">
              <a:latin typeface="Muller Narrow ExtraBold" pitchFamily="50" charset="-52"/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10037557" y="5710975"/>
            <a:ext cx="16481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Muller Narrow ExtraBold" pitchFamily="50" charset="-52"/>
              </a:rPr>
              <a:t>4</a:t>
            </a:r>
            <a:r>
              <a:rPr lang="ru-RU" sz="1400" dirty="0" smtClean="0">
                <a:latin typeface="Muller Narrow ExtraBold" pitchFamily="50" charset="-52"/>
              </a:rPr>
              <a:t>5</a:t>
            </a:r>
            <a:endParaRPr lang="ru-RU" sz="1400" dirty="0">
              <a:latin typeface="Muller Narrow ExtraBold" pitchFamily="50" charset="-52"/>
            </a:endParaRPr>
          </a:p>
        </p:txBody>
      </p:sp>
      <p:sp>
        <p:nvSpPr>
          <p:cNvPr id="151" name="TextBox 150"/>
          <p:cNvSpPr txBox="1"/>
          <p:nvPr/>
        </p:nvSpPr>
        <p:spPr>
          <a:xfrm>
            <a:off x="8985171" y="5713468"/>
            <a:ext cx="16481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Muller Narrow ExtraBold" pitchFamily="50" charset="-52"/>
              </a:rPr>
              <a:t>40,3</a:t>
            </a:r>
            <a:endParaRPr lang="ru-RU" sz="1400" dirty="0">
              <a:latin typeface="Muller Narrow ExtraBold" pitchFamily="50" charset="-52"/>
            </a:endParaRPr>
          </a:p>
        </p:txBody>
      </p:sp>
      <p:sp>
        <p:nvSpPr>
          <p:cNvPr id="152" name="TextBox 151"/>
          <p:cNvSpPr txBox="1"/>
          <p:nvPr/>
        </p:nvSpPr>
        <p:spPr>
          <a:xfrm>
            <a:off x="8985171" y="6296288"/>
            <a:ext cx="16481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Muller Narrow ExtraBold" pitchFamily="50" charset="-52"/>
              </a:rPr>
              <a:t>55,8</a:t>
            </a:r>
            <a:endParaRPr lang="ru-RU" sz="1400" dirty="0">
              <a:latin typeface="Muller Narrow ExtraBold" pitchFamily="50" charset="-52"/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10073441" y="6313221"/>
            <a:ext cx="16481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Muller Narrow ExtraBold" pitchFamily="50" charset="-52"/>
              </a:rPr>
              <a:t>70</a:t>
            </a:r>
            <a:endParaRPr lang="ru-RU" sz="1400" dirty="0">
              <a:latin typeface="Muller Narrow ExtraBold" pitchFamily="50" charset="-52"/>
            </a:endParaRPr>
          </a:p>
        </p:txBody>
      </p:sp>
      <p:sp>
        <p:nvSpPr>
          <p:cNvPr id="154" name="TextBox 153"/>
          <p:cNvSpPr txBox="1"/>
          <p:nvPr/>
        </p:nvSpPr>
        <p:spPr>
          <a:xfrm>
            <a:off x="7717226" y="6313221"/>
            <a:ext cx="16481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Muller Narrow ExtraBold" pitchFamily="50" charset="-52"/>
              </a:rPr>
              <a:t>63</a:t>
            </a:r>
            <a:endParaRPr lang="ru-RU" sz="1400" dirty="0">
              <a:latin typeface="Muller Narrow ExtraBold" pitchFamily="50" charset="-52"/>
            </a:endParaRPr>
          </a:p>
        </p:txBody>
      </p:sp>
      <p:cxnSp>
        <p:nvCxnSpPr>
          <p:cNvPr id="24" name="Прямая со стрелкой 23"/>
          <p:cNvCxnSpPr/>
          <p:nvPr/>
        </p:nvCxnSpPr>
        <p:spPr>
          <a:xfrm>
            <a:off x="6657881" y="2355752"/>
            <a:ext cx="282573" cy="29698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Прямая со стрелкой 164"/>
          <p:cNvCxnSpPr/>
          <p:nvPr/>
        </p:nvCxnSpPr>
        <p:spPr>
          <a:xfrm rot="10800000">
            <a:off x="6671306" y="4089689"/>
            <a:ext cx="293226" cy="2954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Прямая со стрелкой 165"/>
          <p:cNvCxnSpPr/>
          <p:nvPr/>
        </p:nvCxnSpPr>
        <p:spPr>
          <a:xfrm>
            <a:off x="6666228" y="5096970"/>
            <a:ext cx="274226" cy="26792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7" name="Рисунок 166">
            <a:extLst>
              <a:ext uri="{FF2B5EF4-FFF2-40B4-BE49-F238E27FC236}">
                <a16:creationId xmlns:a16="http://schemas.microsoft.com/office/drawing/2014/main" xmlns="" id="{C67F30CE-47A8-4340-B8A4-E50CC2F51B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80172" y="828634"/>
            <a:ext cx="519544" cy="593764"/>
          </a:xfrm>
          <a:prstGeom prst="rect">
            <a:avLst/>
          </a:prstGeom>
        </p:spPr>
      </p:pic>
      <p:sp>
        <p:nvSpPr>
          <p:cNvPr id="88" name="TextBox 87"/>
          <p:cNvSpPr txBox="1"/>
          <p:nvPr/>
        </p:nvSpPr>
        <p:spPr>
          <a:xfrm rot="16200000">
            <a:off x="-2809372" y="3516143"/>
            <a:ext cx="6430942" cy="805126"/>
          </a:xfrm>
          <a:prstGeom prst="roundRect">
            <a:avLst/>
          </a:prstGeom>
          <a:solidFill>
            <a:srgbClr val="F05A28"/>
          </a:solidFill>
          <a:ln>
            <a:solidFill>
              <a:srgbClr val="F05A28"/>
            </a:solidFill>
          </a:ln>
        </p:spPr>
        <p:txBody>
          <a:bodyPr wrap="square" lIns="111072" tIns="55536" rIns="111072" bIns="55536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Muller Narrow ExtraBold" pitchFamily="50" charset="-52"/>
                <a:cs typeface="Times New Roman" pitchFamily="18" charset="0"/>
              </a:rPr>
              <a:t>ЦЕЛЬ - увеличение </a:t>
            </a:r>
            <a:r>
              <a:rPr lang="ru-RU" sz="2000" b="1" dirty="0">
                <a:solidFill>
                  <a:schemeClr val="bg1"/>
                </a:solidFill>
                <a:latin typeface="Muller Narrow ExtraBold" pitchFamily="50" charset="-52"/>
                <a:cs typeface="Times New Roman" pitchFamily="18" charset="0"/>
              </a:rPr>
              <a:t>доли систематически занимающихся физической культурой и спортом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1168089" y="6782558"/>
            <a:ext cx="87929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Muller Narrow Light" pitchFamily="50" charset="-52"/>
              </a:rPr>
              <a:t>* - слайд представляется ведомством по итогам отчетного года</a:t>
            </a:r>
            <a:endParaRPr lang="ru-RU" sz="1200" b="1" dirty="0">
              <a:latin typeface="Muller Narrow Light" pitchFamily="50" charset="-52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38050" y="2233076"/>
            <a:ext cx="50298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F05A28"/>
                </a:solidFill>
                <a:latin typeface="Muller Narrow Light" panose="00000400000000000000" pitchFamily="50" charset="-52"/>
                <a:ea typeface="Times New Roman" panose="02020603050405020304" pitchFamily="18" charset="0"/>
              </a:rPr>
              <a:t>Доля спортсменов-разрядников в общем количестве лиц, занимающихся в системе специализированных детско-юношеских спортивных школ олимпийского </a:t>
            </a:r>
            <a:r>
              <a:rPr lang="ru-RU" sz="1200" dirty="0" smtClean="0">
                <a:solidFill>
                  <a:srgbClr val="F05A28"/>
                </a:solidFill>
                <a:latin typeface="Muller Narrow Light" panose="00000400000000000000" pitchFamily="50" charset="-52"/>
                <a:ea typeface="Times New Roman" panose="02020603050405020304" pitchFamily="18" charset="0"/>
              </a:rPr>
              <a:t>резерва, %</a:t>
            </a:r>
            <a:endParaRPr lang="ru-RU" sz="1200" dirty="0">
              <a:solidFill>
                <a:srgbClr val="F05A28"/>
              </a:solidFill>
              <a:latin typeface="Muller Narrow Light" panose="00000400000000000000" pitchFamily="50" charset="-52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18065" y="2906400"/>
            <a:ext cx="399500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>
                <a:solidFill>
                  <a:srgbClr val="0082C8"/>
                </a:solidFill>
                <a:latin typeface="Muller Narrow Light" panose="00000400000000000000" pitchFamily="50" charset="-52"/>
                <a:ea typeface="Times New Roman" panose="02020603050405020304" pitchFamily="18" charset="0"/>
              </a:rPr>
              <a:t>Доля спортсменов-разрядников, имеющих разряды и </a:t>
            </a:r>
            <a:r>
              <a:rPr lang="ru-RU" sz="1200" dirty="0" smtClean="0">
                <a:solidFill>
                  <a:srgbClr val="0082C8"/>
                </a:solidFill>
                <a:latin typeface="Muller Narrow Light" panose="00000400000000000000" pitchFamily="50" charset="-52"/>
                <a:ea typeface="Times New Roman" panose="02020603050405020304" pitchFamily="18" charset="0"/>
              </a:rPr>
              <a:t>звания, % </a:t>
            </a:r>
            <a:endParaRPr lang="ru-RU" sz="1200" dirty="0">
              <a:solidFill>
                <a:srgbClr val="0082C8"/>
              </a:solidFill>
              <a:latin typeface="Muller Narrow Light" panose="00000400000000000000" pitchFamily="50" charset="-52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459071" y="3373515"/>
            <a:ext cx="53410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F05A28"/>
                </a:solidFill>
                <a:latin typeface="Muller Narrow Light" panose="00000400000000000000" pitchFamily="50" charset="-52"/>
                <a:ea typeface="Times New Roman" panose="02020603050405020304" pitchFamily="18" charset="0"/>
              </a:rPr>
              <a:t>Количество квалифицированных тренеров и тренеров-преподавателей физкультурно-спортивных организаций, работающих по </a:t>
            </a:r>
            <a:r>
              <a:rPr lang="ru-RU" sz="1200" dirty="0" smtClean="0">
                <a:solidFill>
                  <a:srgbClr val="F05A28"/>
                </a:solidFill>
                <a:latin typeface="Muller Narrow Light" panose="00000400000000000000" pitchFamily="50" charset="-52"/>
                <a:ea typeface="Times New Roman" panose="02020603050405020304" pitchFamily="18" charset="0"/>
              </a:rPr>
              <a:t>специальности, ед.</a:t>
            </a:r>
            <a:endParaRPr lang="ru-RU" sz="1200" dirty="0">
              <a:solidFill>
                <a:srgbClr val="F05A28"/>
              </a:solidFill>
              <a:latin typeface="Muller Narrow Light" panose="00000400000000000000" pitchFamily="50" charset="-52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459072" y="3886075"/>
            <a:ext cx="49918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0082C8"/>
                </a:solidFill>
                <a:latin typeface="Muller Narrow Light" panose="00000400000000000000" pitchFamily="50" charset="-52"/>
                <a:ea typeface="Times New Roman" panose="02020603050405020304" pitchFamily="18" charset="0"/>
              </a:rPr>
              <a:t>Доля организаций, оказывающих услуги по спортивной подготовке в соответствии с федеральными стандартами спортивной подготовки, в общем количестве организаций в сфере физической культуры и спорта, в том числе для лиц с ограниченными возможностями здоровья и </a:t>
            </a:r>
            <a:r>
              <a:rPr lang="ru-RU" sz="1200" dirty="0" smtClean="0">
                <a:solidFill>
                  <a:srgbClr val="0082C8"/>
                </a:solidFill>
                <a:latin typeface="Muller Narrow Light" panose="00000400000000000000" pitchFamily="50" charset="-52"/>
                <a:ea typeface="Times New Roman" panose="02020603050405020304" pitchFamily="18" charset="0"/>
              </a:rPr>
              <a:t>инвалидов, %</a:t>
            </a:r>
            <a:endParaRPr lang="ru-RU" sz="1200" dirty="0">
              <a:solidFill>
                <a:srgbClr val="0082C8"/>
              </a:solidFill>
              <a:latin typeface="Muller Narrow Light" panose="00000400000000000000" pitchFamily="50" charset="-52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484285" y="4791587"/>
            <a:ext cx="50792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F05A28"/>
                </a:solidFill>
                <a:latin typeface="Muller Narrow Light" panose="00000400000000000000" pitchFamily="50" charset="-52"/>
                <a:ea typeface="Times New Roman" panose="02020603050405020304" pitchFamily="18" charset="0"/>
              </a:rPr>
              <a:t>Доля занимающихся на этапе высшего спортивного мастерства в организациях, осуществляющих спортивную подготовку, в общем количестве занимающихся на этапе совершенствования спортивного мастерства в организациях, осуществляющих спортивную подготовку</a:t>
            </a:r>
            <a:endParaRPr lang="ru-RU" sz="1200" dirty="0">
              <a:solidFill>
                <a:srgbClr val="F05A28"/>
              </a:solidFill>
              <a:latin typeface="Muller Narrow Light" panose="00000400000000000000" pitchFamily="50" charset="-52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489306" y="5753679"/>
            <a:ext cx="48654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0082C8"/>
                </a:solidFill>
                <a:latin typeface="Muller Narrow Light" panose="00000400000000000000" pitchFamily="50" charset="-52"/>
                <a:ea typeface="Times New Roman" panose="02020603050405020304" pitchFamily="18" charset="0"/>
              </a:rPr>
              <a:t>Единовременная пропускная способность объектов спорта (к всероссийскому нормативу)</a:t>
            </a:r>
            <a:endParaRPr lang="ru-RU" sz="1200" dirty="0">
              <a:solidFill>
                <a:srgbClr val="0082C8"/>
              </a:solidFill>
              <a:latin typeface="Muller Narrow Light" panose="00000400000000000000" pitchFamily="50" charset="-52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494770" y="6376229"/>
            <a:ext cx="393889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>
                <a:solidFill>
                  <a:srgbClr val="F05A28"/>
                </a:solidFill>
                <a:latin typeface="Muller Narrow Light" panose="00000400000000000000" pitchFamily="50" charset="-52"/>
                <a:ea typeface="Times New Roman" panose="02020603050405020304" pitchFamily="18" charset="0"/>
              </a:rPr>
              <a:t>Эффективность использования существующих объектов спорта</a:t>
            </a:r>
            <a:endParaRPr lang="ru-RU" sz="1200" dirty="0">
              <a:solidFill>
                <a:srgbClr val="F05A28"/>
              </a:solidFill>
              <a:latin typeface="Muller Narrow Light" panose="00000400000000000000" pitchFamily="50" charset="-52"/>
            </a:endParaRPr>
          </a:p>
        </p:txBody>
      </p:sp>
      <p:cxnSp>
        <p:nvCxnSpPr>
          <p:cNvPr id="98" name="Прямая со стрелкой 97"/>
          <p:cNvCxnSpPr/>
          <p:nvPr/>
        </p:nvCxnSpPr>
        <p:spPr>
          <a:xfrm>
            <a:off x="6665499" y="2894203"/>
            <a:ext cx="269700" cy="2483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Прямая со стрелкой 102"/>
          <p:cNvCxnSpPr/>
          <p:nvPr/>
        </p:nvCxnSpPr>
        <p:spPr>
          <a:xfrm rot="10800000">
            <a:off x="6671306" y="3366013"/>
            <a:ext cx="293226" cy="2954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Прямая со стрелкой 103"/>
          <p:cNvCxnSpPr/>
          <p:nvPr/>
        </p:nvCxnSpPr>
        <p:spPr>
          <a:xfrm>
            <a:off x="6675083" y="5790239"/>
            <a:ext cx="289449" cy="2781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Прямая со стрелкой 104"/>
          <p:cNvCxnSpPr/>
          <p:nvPr/>
        </p:nvCxnSpPr>
        <p:spPr>
          <a:xfrm>
            <a:off x="6657881" y="6394138"/>
            <a:ext cx="306651" cy="27855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1360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Правительство МО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000000"/>
      </a:accent2>
      <a:accent3>
        <a:srgbClr val="282828"/>
      </a:accent3>
      <a:accent4>
        <a:srgbClr val="EBEBEB"/>
      </a:accent4>
      <a:accent5>
        <a:srgbClr val="F05A28"/>
      </a:accent5>
      <a:accent6>
        <a:srgbClr val="0082C8"/>
      </a:accent6>
      <a:hlink>
        <a:srgbClr val="0000FF"/>
      </a:hlink>
      <a:folHlink>
        <a:srgbClr val="800080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6734</TotalTime>
  <Words>2287</Words>
  <Application>Microsoft Office PowerPoint</Application>
  <PresentationFormat>Произвольный</PresentationFormat>
  <Paragraphs>424</Paragraphs>
  <Slides>16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4" baseType="lpstr">
      <vt:lpstr>Arial</vt:lpstr>
      <vt:lpstr>Arial Black</vt:lpstr>
      <vt:lpstr>Calibri</vt:lpstr>
      <vt:lpstr>Calibri Light</vt:lpstr>
      <vt:lpstr>Muller Narrow ExtraBold</vt:lpstr>
      <vt:lpstr>Muller Narrow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Прожерина Р.А.</cp:lastModifiedBy>
  <cp:revision>540</cp:revision>
  <cp:lastPrinted>2020-09-07T08:14:19Z</cp:lastPrinted>
  <dcterms:created xsi:type="dcterms:W3CDTF">2019-09-18T12:34:40Z</dcterms:created>
  <dcterms:modified xsi:type="dcterms:W3CDTF">2020-09-29T09:19:59Z</dcterms:modified>
</cp:coreProperties>
</file>