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8"/>
  </p:notesMasterIdLst>
  <p:sldIdLst>
    <p:sldId id="564" r:id="rId2"/>
    <p:sldId id="583" r:id="rId3"/>
    <p:sldId id="586" r:id="rId4"/>
    <p:sldId id="585" r:id="rId5"/>
    <p:sldId id="581" r:id="rId6"/>
    <p:sldId id="590" r:id="rId7"/>
    <p:sldId id="591" r:id="rId8"/>
    <p:sldId id="587" r:id="rId9"/>
    <p:sldId id="584" r:id="rId10"/>
    <p:sldId id="576" r:id="rId11"/>
    <p:sldId id="577" r:id="rId12"/>
    <p:sldId id="460" r:id="rId13"/>
    <p:sldId id="588" r:id="rId14"/>
    <p:sldId id="589" r:id="rId15"/>
    <p:sldId id="565" r:id="rId16"/>
    <p:sldId id="578" r:id="rId17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3441" autoAdjust="0"/>
  </p:normalViewPr>
  <p:slideViewPr>
    <p:cSldViewPr>
      <p:cViewPr varScale="1">
        <p:scale>
          <a:sx n="83" d="100"/>
          <a:sy n="83" d="100"/>
        </p:scale>
        <p:origin x="1248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Лист1!$B$4:$B$8</c:f>
              <c:numCache>
                <c:formatCode>General</c:formatCode>
                <c:ptCount val="5"/>
                <c:pt idx="0">
                  <c:v>26.3</c:v>
                </c:pt>
                <c:pt idx="1">
                  <c:v>30.3</c:v>
                </c:pt>
                <c:pt idx="2">
                  <c:v>32.4</c:v>
                </c:pt>
                <c:pt idx="3">
                  <c:v>36.299999999999997</c:v>
                </c:pt>
                <c:pt idx="4">
                  <c:v>40.9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Лист1!$C$4:$C$8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numRef>
              <c:f>Лист1!$A$4:$A$8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Лист1!$D$4:$D$8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570872"/>
        <c:axId val="194571264"/>
      </c:barChart>
      <c:catAx>
        <c:axId val="19457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4571264"/>
        <c:crosses val="autoZero"/>
        <c:auto val="1"/>
        <c:lblAlgn val="ctr"/>
        <c:lblOffset val="100"/>
        <c:noMultiLvlLbl val="0"/>
      </c:catAx>
      <c:valAx>
        <c:axId val="194571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4570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789.4</c:v>
                </c:pt>
                <c:pt idx="2">
                  <c:v>581.1</c:v>
                </c:pt>
                <c:pt idx="3">
                  <c:v>741.4</c:v>
                </c:pt>
                <c:pt idx="4">
                  <c:v>1136.0999999999999</c:v>
                </c:pt>
                <c:pt idx="5">
                  <c:v>1024</c:v>
                </c:pt>
                <c:pt idx="6">
                  <c:v>981.9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577928"/>
        <c:axId val="194574792"/>
      </c:barChart>
      <c:catAx>
        <c:axId val="19457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574792"/>
        <c:crosses val="autoZero"/>
        <c:auto val="1"/>
        <c:lblAlgn val="ctr"/>
        <c:lblOffset val="100"/>
        <c:noMultiLvlLbl val="0"/>
      </c:catAx>
      <c:valAx>
        <c:axId val="19457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577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32.4</c:v>
                </c:pt>
                <c:pt idx="4">
                  <c:v>36.299999999999997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575184"/>
        <c:axId val="194574008"/>
      </c:lineChart>
      <c:catAx>
        <c:axId val="19457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574008"/>
        <c:crosses val="autoZero"/>
        <c:auto val="1"/>
        <c:lblAlgn val="ctr"/>
        <c:lblOffset val="100"/>
        <c:noMultiLvlLbl val="0"/>
      </c:catAx>
      <c:valAx>
        <c:axId val="1945740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9457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59</c:v>
                </c:pt>
                <c:pt idx="4">
                  <c:v>70</c:v>
                </c:pt>
                <c:pt idx="5">
                  <c:v>73</c:v>
                </c:pt>
                <c:pt idx="6">
                  <c:v>75</c:v>
                </c:pt>
                <c:pt idx="7">
                  <c:v>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4576752"/>
        <c:axId val="194577144"/>
      </c:barChart>
      <c:catAx>
        <c:axId val="19457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577144"/>
        <c:crosses val="autoZero"/>
        <c:auto val="1"/>
        <c:lblAlgn val="ctr"/>
        <c:lblOffset val="100"/>
        <c:noMultiLvlLbl val="0"/>
      </c:catAx>
      <c:valAx>
        <c:axId val="1945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457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0.71288</cdr:x>
      <cdr:y>0.05834</cdr:y>
    </cdr:from>
    <cdr:to>
      <cdr:x>0.84711</cdr:x>
      <cdr:y>0.15716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88417" y="221441"/>
          <a:ext cx="826324" cy="375115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1383,3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0.84155</cdr:x>
      <cdr:y>0.09324</cdr:y>
    </cdr:from>
    <cdr:to>
      <cdr:x>0.9883</cdr:x>
      <cdr:y>0.19346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180530" y="353924"/>
          <a:ext cx="903381" cy="38043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999,3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4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7"/>
            <a:ext cx="2971799" cy="497363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94800" y="848469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195570"/>
            <a:ext cx="3310857" cy="23007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5652120"/>
            <a:ext cx="6662107" cy="2898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040" y="208395"/>
            <a:ext cx="3292209" cy="23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24344563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867725099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2019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85-го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/>
              <a:t>проведение значимых физкультурных и спортивных мероприятий в </a:t>
            </a:r>
            <a:r>
              <a:rPr lang="ru-RU" sz="1200" dirty="0" smtClean="0"/>
              <a:t>регионе, в т.ч. 10 </a:t>
            </a:r>
            <a:r>
              <a:rPr lang="ru-RU" sz="1200" dirty="0"/>
              <a:t>массовых всероссийских </a:t>
            </a:r>
            <a:r>
              <a:rPr lang="ru-RU" sz="1200" dirty="0" smtClean="0"/>
              <a:t>мероприятий</a:t>
            </a:r>
            <a:r>
              <a:rPr lang="ru-RU" sz="1200" dirty="0"/>
              <a:t>.</a:t>
            </a:r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«Спорт – норма жизни» на территории Мурманской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>
              <a:defRPr/>
            </a:pPr>
            <a:r>
              <a:rPr lang="ru-RU" sz="1200" dirty="0"/>
              <a:t>Основная цель проекта – доведение до 55% к 2024 году доли лиц, систематически занимающихся физической культурой и спортом.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2338" y="541852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94448" y="335364"/>
            <a:ext cx="4324064" cy="3845911"/>
            <a:chOff x="1485367" y="1902758"/>
            <a:chExt cx="3359140" cy="2599763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70310" y="1902758"/>
              <a:ext cx="2174197" cy="2593744"/>
              <a:chOff x="1485367" y="1908777"/>
              <a:chExt cx="2174197" cy="2593744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81924" y="1908777"/>
                <a:ext cx="1677640" cy="2362299"/>
                <a:chOff x="1637767" y="2292622"/>
                <a:chExt cx="1677640" cy="2362299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37614" y="2292622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-560509" y="4642526"/>
            <a:ext cx="4788298" cy="3016314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36347" y="4208354"/>
            <a:ext cx="308399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Развитие спортивной                      	инфраструктуры</a:t>
            </a:r>
          </a:p>
          <a:p>
            <a:pPr algn="just">
              <a:defRPr/>
            </a:pPr>
            <a:r>
              <a:rPr lang="ru-RU" sz="1200" dirty="0" smtClean="0"/>
              <a:t>- установка 5 спортивных </a:t>
            </a:r>
            <a:r>
              <a:rPr lang="ru-RU" sz="1200" dirty="0"/>
              <a:t>площадок </a:t>
            </a:r>
            <a:r>
              <a:rPr lang="ru-RU" sz="1200" dirty="0" smtClean="0"/>
              <a:t>в </a:t>
            </a:r>
          </a:p>
          <a:p>
            <a:pPr algn="just">
              <a:defRPr/>
            </a:pPr>
            <a:r>
              <a:rPr lang="ru-RU" sz="1200" dirty="0" smtClean="0"/>
              <a:t>муниципальных образованиях региона;</a:t>
            </a:r>
          </a:p>
          <a:p>
            <a:pPr algn="just"/>
            <a:r>
              <a:rPr lang="ru-RU" sz="1200" dirty="0" smtClean="0"/>
              <a:t>- завершение </a:t>
            </a:r>
            <a:r>
              <a:rPr lang="ru-RU" sz="1200" dirty="0"/>
              <a:t>предпроектных работ и </a:t>
            </a:r>
            <a:r>
              <a:rPr lang="ru-RU" sz="1200" dirty="0" smtClean="0"/>
              <a:t>планировки </a:t>
            </a:r>
            <a:r>
              <a:rPr lang="ru-RU" sz="1200" dirty="0"/>
              <a:t>территории в целях создания </a:t>
            </a:r>
            <a:r>
              <a:rPr lang="ru-RU" sz="1200" dirty="0" smtClean="0"/>
              <a:t>спортивно - досугового </a:t>
            </a:r>
            <a:r>
              <a:rPr lang="ru-RU" sz="1200" dirty="0"/>
              <a:t>многофункционального центра на территории г. Мурманска;</a:t>
            </a:r>
          </a:p>
          <a:p>
            <a:pPr algn="just"/>
            <a:r>
              <a:rPr lang="ru-RU" sz="1200" dirty="0"/>
              <a:t>- ввод в эксплуатацию физкультурно-оздоровительного комплекса в                г. Полярные Зори, межшкольного стадиона в г. Мурманске, крытого катка с искусственным льдом в г. Кировске; </a:t>
            </a:r>
          </a:p>
          <a:p>
            <a:pPr algn="just"/>
            <a:r>
              <a:rPr lang="ru-RU" sz="1200" dirty="0"/>
              <a:t>- завершение работ по укладке искусственных покрытий футбольных полей в п. Никель, городах Мурманск и Апатиты;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проведение </a:t>
            </a:r>
            <a:r>
              <a:rPr lang="ru-RU" sz="1200" dirty="0"/>
              <a:t>модернизации стадиона </a:t>
            </a:r>
            <a:r>
              <a:rPr lang="ru-RU" sz="1200" dirty="0" smtClean="0"/>
              <a:t>      	                 Дворца </a:t>
            </a:r>
            <a:r>
              <a:rPr lang="ru-RU" sz="1200" dirty="0"/>
              <a:t>спорта в </a:t>
            </a:r>
            <a:endParaRPr lang="ru-RU" sz="1200" dirty="0" smtClean="0"/>
          </a:p>
          <a:p>
            <a:r>
              <a:rPr lang="ru-RU" sz="1200" dirty="0" smtClean="0"/>
              <a:t>                                           г</a:t>
            </a:r>
            <a:r>
              <a:rPr lang="ru-RU" sz="1200" dirty="0"/>
              <a:t>. </a:t>
            </a:r>
            <a:r>
              <a:rPr lang="ru-RU" sz="1200" dirty="0" smtClean="0"/>
              <a:t>Кандалакше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Развитие студенческого и школьного спорта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реализация </a:t>
            </a:r>
            <a:r>
              <a:rPr lang="ru-RU" sz="1200" dirty="0"/>
              <a:t>1-го этапа «дорожной карты» по развитию студенческого и школьного спорта в Мурманской области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0" y="6344943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2019 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6" y="2601144"/>
            <a:ext cx="10927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94</a:t>
            </a:r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,6%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1" y="4425280"/>
            <a:ext cx="11052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45,3 %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169,8%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0827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234" y="2502672"/>
            <a:ext cx="4968552" cy="538255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«Комплексная  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5234" y="3330433"/>
            <a:ext cx="4968552" cy="58511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 СШОР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ЗВС»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234" y="4179085"/>
            <a:ext cx="4968552" cy="665722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«Мончегорская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5234" y="5122966"/>
            <a:ext cx="4968552" cy="64057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«Кировская СШОР </a:t>
            </a:r>
            <a:r>
              <a:rPr lang="ru-RU" dirty="0">
                <a:solidFill>
                  <a:schemeClr val="tx1"/>
                </a:solidFill>
              </a:rPr>
              <a:t>по горнолыжному </a:t>
            </a:r>
            <a:r>
              <a:rPr lang="ru-RU" dirty="0" smtClean="0">
                <a:solidFill>
                  <a:schemeClr val="tx1"/>
                </a:solidFill>
              </a:rPr>
              <a:t>спорту»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234" y="5996630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«МОСШОР»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5234" y="6789402"/>
            <a:ext cx="4968552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ГБУДО «МО ДЮСШ»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234" y="7582175"/>
            <a:ext cx="4968552" cy="61910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ГОУП «УСЦ»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</a:t>
            </a:r>
            <a:r>
              <a:rPr lang="ru-RU" sz="1800" dirty="0" smtClean="0">
                <a:solidFill>
                  <a:schemeClr val="tx1"/>
                </a:solidFill>
              </a:rPr>
              <a:t>организацию работы в муниципалитетах.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2018 год  Комитет считает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направленности и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подготовку спортивного резерва. Внедрение 4 этапа Всероссийского физкультурно-спортивного комплекса «Готов к труду и обороне» (ГТО) и проведение официальных физкультурных и спортивных мероприятий на территории Мурманской области. Разработка и реализация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Министерством образования Мурманской области «дорожной карты» развития студенческого и школьного спорта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/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 НКО Мурманской области к предоставлению услуг в сфере физической культуры 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спорта.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1600" i="1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5033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70"/>
                <a:gridCol w="1096667"/>
                <a:gridCol w="1214402"/>
                <a:gridCol w="1009969"/>
                <a:gridCol w="1009969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566 095,7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618,4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609 211,3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622 058,9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Комитета по состоянию на 01.10.2018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000500" y="1876916"/>
            <a:ext cx="5112568" cy="92336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ВСЕГО по Государственной программе </a:t>
            </a:r>
            <a:r>
              <a:rPr lang="ru-RU" sz="1600" b="1" dirty="0" smtClean="0">
                <a:solidFill>
                  <a:schemeClr val="tx1"/>
                </a:solidFill>
              </a:rPr>
              <a:t>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и </a:t>
            </a:r>
            <a:r>
              <a:rPr lang="ru-RU" sz="1600" b="1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456 146 640,64 руб. (план 689 450 656,63 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5509" y="2966532"/>
            <a:ext cx="2736304" cy="104226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1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массового </a:t>
            </a:r>
            <a:r>
              <a:rPr lang="ru-RU" sz="1600" dirty="0" smtClean="0">
                <a:solidFill>
                  <a:schemeClr val="tx1"/>
                </a:solidFill>
              </a:rPr>
              <a:t>спорта»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34 913 055,17 руб.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79 841 852,38 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0932" y="5607033"/>
            <a:ext cx="2790881" cy="12366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1.2 </a:t>
            </a:r>
            <a:r>
              <a:rPr lang="ru-RU" sz="1600" dirty="0" smtClean="0">
                <a:solidFill>
                  <a:schemeClr val="tx1"/>
                </a:solidFill>
              </a:rPr>
              <a:t>«Популяризация  </a:t>
            </a:r>
            <a:r>
              <a:rPr lang="ru-RU" sz="1600" dirty="0">
                <a:solidFill>
                  <a:schemeClr val="tx1"/>
                </a:solidFill>
              </a:rPr>
              <a:t>физической культуры и спорта среди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8 973 257,61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94957" y="5644434"/>
            <a:ext cx="2882901" cy="119926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2.2 </a:t>
            </a:r>
            <a:r>
              <a:rPr lang="ru-RU" sz="1600" dirty="0" smtClean="0">
                <a:solidFill>
                  <a:schemeClr val="tx1"/>
                </a:solidFill>
              </a:rPr>
              <a:t>«Совершенствование </a:t>
            </a:r>
            <a:r>
              <a:rPr lang="ru-RU" sz="1600" dirty="0">
                <a:solidFill>
                  <a:schemeClr val="tx1"/>
                </a:solidFill>
              </a:rPr>
              <a:t>системы подготовки спортивного </a:t>
            </a:r>
            <a:r>
              <a:rPr lang="ru-RU" sz="1600" dirty="0" smtClean="0">
                <a:solidFill>
                  <a:schemeClr val="tx1"/>
                </a:solidFill>
              </a:rPr>
              <a:t>резерва»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297 441 751,46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56783" y="4138614"/>
            <a:ext cx="2882901" cy="125302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2.1 </a:t>
            </a:r>
            <a:r>
              <a:rPr lang="ru-RU" sz="1600" dirty="0" smtClean="0">
                <a:solidFill>
                  <a:schemeClr val="tx1"/>
                </a:solidFill>
              </a:rPr>
              <a:t>«Подготовка </a:t>
            </a:r>
            <a:r>
              <a:rPr lang="ru-RU" sz="1600" dirty="0">
                <a:solidFill>
                  <a:schemeClr val="tx1"/>
                </a:solidFill>
              </a:rPr>
              <a:t>спортсменов сборных команд Мурманской </a:t>
            </a:r>
            <a:r>
              <a:rPr lang="ru-RU" sz="1600" dirty="0" smtClean="0">
                <a:solidFill>
                  <a:schemeClr val="tx1"/>
                </a:solidFill>
              </a:rPr>
              <a:t>области»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100 235 587,82 руб.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723631" y="2786282"/>
            <a:ext cx="37576" cy="35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2799069" y="7077953"/>
            <a:ext cx="565239" cy="152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364306" y="7077953"/>
            <a:ext cx="640758" cy="179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3556783" y="2955118"/>
            <a:ext cx="2882901" cy="10017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</a:t>
            </a:r>
            <a:r>
              <a:rPr lang="ru-RU" sz="1600" dirty="0" smtClean="0">
                <a:solidFill>
                  <a:schemeClr val="tx1"/>
                </a:solidFill>
              </a:rPr>
              <a:t>2 «Подготовка спортивного резерва»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397 677 339,28 руб.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564 541 356,58 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endCxn id="36" idx="0"/>
          </p:cNvCxnSpPr>
          <p:nvPr/>
        </p:nvCxnSpPr>
        <p:spPr>
          <a:xfrm flipH="1">
            <a:off x="4998234" y="2613175"/>
            <a:ext cx="23586" cy="341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60932" y="4138615"/>
            <a:ext cx="2790881" cy="12812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Задача 1.1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физической культуры и спорта  среди различных возрастных </a:t>
            </a:r>
            <a:r>
              <a:rPr lang="ru-RU" sz="1600" dirty="0" smtClean="0">
                <a:solidFill>
                  <a:schemeClr val="tx1"/>
                </a:solidFill>
              </a:rPr>
              <a:t>групп»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26 939 797,56 руб. 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364306" y="2786282"/>
            <a:ext cx="3513" cy="4305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0" idx="2"/>
            <a:endCxn id="42" idx="0"/>
          </p:cNvCxnSpPr>
          <p:nvPr/>
        </p:nvCxnSpPr>
        <p:spPr>
          <a:xfrm flipH="1">
            <a:off x="1756373" y="4008800"/>
            <a:ext cx="27288" cy="129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1743779" y="5430228"/>
            <a:ext cx="13707" cy="16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060014" y="5412909"/>
            <a:ext cx="16443" cy="21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375821" y="7257015"/>
            <a:ext cx="2777546" cy="12337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3 </a:t>
            </a:r>
            <a:r>
              <a:rPr lang="ru-RU" sz="1600" dirty="0" smtClean="0">
                <a:solidFill>
                  <a:schemeClr val="tx1"/>
                </a:solidFill>
              </a:rPr>
              <a:t>«Развитие </a:t>
            </a:r>
            <a:r>
              <a:rPr lang="ru-RU" sz="1600" dirty="0">
                <a:solidFill>
                  <a:schemeClr val="tx1"/>
                </a:solidFill>
              </a:rPr>
              <a:t>спортивной </a:t>
            </a:r>
            <a:r>
              <a:rPr lang="ru-RU" sz="1600" dirty="0" smtClean="0">
                <a:solidFill>
                  <a:schemeClr val="tx1"/>
                </a:solidFill>
              </a:rPr>
              <a:t>инфраструктуры»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4 437 658,37 руб.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 16 802 216,40руб.)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80742" y="7257016"/>
            <a:ext cx="2882157" cy="117639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Подпрограмма 4 </a:t>
            </a:r>
            <a:r>
              <a:rPr lang="ru-RU" sz="1600" dirty="0" smtClean="0">
                <a:solidFill>
                  <a:schemeClr val="tx1"/>
                </a:solidFill>
              </a:rPr>
              <a:t>«Обеспечение </a:t>
            </a:r>
            <a:r>
              <a:rPr lang="ru-RU" sz="1600" dirty="0">
                <a:solidFill>
                  <a:schemeClr val="tx1"/>
                </a:solidFill>
              </a:rPr>
              <a:t>реализации государственной </a:t>
            </a:r>
            <a:r>
              <a:rPr lang="ru-RU" sz="1600" dirty="0" smtClean="0">
                <a:solidFill>
                  <a:schemeClr val="tx1"/>
                </a:solidFill>
              </a:rPr>
              <a:t>программы»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19 118 587,82 руб.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(план 28 265 231,27 руб.)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7084" y="1169292"/>
            <a:ext cx="5372324" cy="8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Комитета в реализации иных государственных программ Мурманской области</a:t>
            </a:r>
            <a:endParaRPr lang="ru-RU" sz="24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sz="2000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05109" y="2488646"/>
            <a:ext cx="3583931" cy="314604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Г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осударственная программа </a:t>
            </a:r>
            <a:r>
              <a:rPr lang="ru-RU" sz="1600" b="1" dirty="0">
                <a:solidFill>
                  <a:srgbClr val="414141"/>
                </a:solidFill>
                <a:latin typeface="Tahoma" panose="020B0604030504040204" pitchFamily="34" charset="0"/>
              </a:rPr>
              <a:t>Мурманской области «Социальная поддержка граждан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»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2018 год: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1 873 095,00 руб.</a:t>
            </a:r>
          </a:p>
          <a:p>
            <a:pPr algn="ctr"/>
            <a:endParaRPr lang="ru-RU" sz="1600" dirty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на 01.10.2018:</a:t>
            </a: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1 779 271,82 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Прямая соединительная линия 60"/>
          <p:cNvCxnSpPr/>
          <p:nvPr/>
        </p:nvCxnSpPr>
        <p:spPr>
          <a:xfrm flipH="1">
            <a:off x="5041120" y="3926932"/>
            <a:ext cx="26413" cy="211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33" y="2571190"/>
            <a:ext cx="3019665" cy="2980952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3249541" y="5692013"/>
            <a:ext cx="3476462" cy="309315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414141"/>
                </a:solidFill>
                <a:latin typeface="Tahoma" panose="020B0604030504040204" pitchFamily="34" charset="0"/>
              </a:rPr>
              <a:t> </a:t>
            </a:r>
            <a:r>
              <a:rPr lang="ru-RU" sz="1600" b="1" dirty="0" smtClean="0">
                <a:solidFill>
                  <a:srgbClr val="414141"/>
                </a:solidFill>
                <a:latin typeface="Tahoma" panose="020B0604030504040204" pitchFamily="34" charset="0"/>
              </a:rPr>
              <a:t>Государственная программа Мурманской области «Государственное управление и гражданское общество»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Бюджетные ассигнования, запланированные на 2018 год: </a:t>
            </a:r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298 080,00 руб.</a:t>
            </a:r>
          </a:p>
          <a:p>
            <a:pPr algn="ctr"/>
            <a:endParaRPr lang="ru-RU" sz="1600" dirty="0" smtClean="0">
              <a:solidFill>
                <a:srgbClr val="414141"/>
              </a:solidFill>
              <a:latin typeface="Tahoma" panose="020B0604030504040204" pitchFamily="34" charset="0"/>
            </a:endParaRP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Кассовое исполнение </a:t>
            </a:r>
          </a:p>
          <a:p>
            <a:pPr algn="ctr"/>
            <a:r>
              <a:rPr lang="ru-RU" dirty="0" smtClean="0">
                <a:solidFill>
                  <a:srgbClr val="414141"/>
                </a:solidFill>
                <a:latin typeface="Tahoma" panose="020B0604030504040204" pitchFamily="34" charset="0"/>
              </a:rPr>
              <a:t>на 01.10.2018:</a:t>
            </a:r>
          </a:p>
          <a:p>
            <a:pPr algn="ctr"/>
            <a:r>
              <a:rPr lang="ru-RU" sz="1600" b="1" u="sng" dirty="0" smtClean="0">
                <a:solidFill>
                  <a:srgbClr val="414141"/>
                </a:solidFill>
                <a:latin typeface="Tahoma" panose="020B0604030504040204" pitchFamily="34" charset="0"/>
              </a:rPr>
              <a:t>260 286,00 руб.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" y="6444207"/>
            <a:ext cx="3147579" cy="18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561866649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- 1337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8651" y="2967553"/>
            <a:ext cx="5239317" cy="14054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Единовременная пропускная способность спортивных сооружений </a:t>
            </a:r>
            <a:r>
              <a:rPr lang="ru-RU" dirty="0">
                <a:solidFill>
                  <a:schemeClr val="tx1"/>
                </a:solidFill>
              </a:rPr>
              <a:t>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нормативу составляет 40,8%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689164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60727480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12976" y="4683958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30843" y="3640919"/>
            <a:ext cx="864096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1097,7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57014</TotalTime>
  <Words>1044</Words>
  <Application>Microsoft Office PowerPoint</Application>
  <PresentationFormat>Экран (4:3)</PresentationFormat>
  <Paragraphs>183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Gulim</vt:lpstr>
      <vt:lpstr>Arial</vt:lpstr>
      <vt:lpstr>Calibri</vt:lpstr>
      <vt:lpstr>Calibri Light</vt:lpstr>
      <vt:lpstr>Segoe Script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Прожерина Р.А.</cp:lastModifiedBy>
  <cp:revision>4320</cp:revision>
  <cp:lastPrinted>2018-07-24T12:57:51Z</cp:lastPrinted>
  <dcterms:created xsi:type="dcterms:W3CDTF">2013-06-27T09:24:07Z</dcterms:created>
  <dcterms:modified xsi:type="dcterms:W3CDTF">2019-07-02T10:07:02Z</dcterms:modified>
</cp:coreProperties>
</file>