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8"/>
  </p:notesMasterIdLst>
  <p:sldIdLst>
    <p:sldId id="564" r:id="rId2"/>
    <p:sldId id="583" r:id="rId3"/>
    <p:sldId id="586" r:id="rId4"/>
    <p:sldId id="585" r:id="rId5"/>
    <p:sldId id="581" r:id="rId6"/>
    <p:sldId id="590" r:id="rId7"/>
    <p:sldId id="591" r:id="rId8"/>
    <p:sldId id="587" r:id="rId9"/>
    <p:sldId id="584" r:id="rId10"/>
    <p:sldId id="576" r:id="rId11"/>
    <p:sldId id="577" r:id="rId12"/>
    <p:sldId id="460" r:id="rId13"/>
    <p:sldId id="588" r:id="rId14"/>
    <p:sldId id="589" r:id="rId15"/>
    <p:sldId id="565" r:id="rId16"/>
    <p:sldId id="578" r:id="rId17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D97"/>
    <a:srgbClr val="009BAE"/>
    <a:srgbClr val="005570"/>
    <a:srgbClr val="218F26"/>
    <a:srgbClr val="97CAC5"/>
    <a:srgbClr val="A5FFFE"/>
    <a:srgbClr val="BDE3E7"/>
    <a:srgbClr val="D9E0E3"/>
    <a:srgbClr val="6C2E9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3441" autoAdjust="0"/>
  </p:normalViewPr>
  <p:slideViewPr>
    <p:cSldViewPr>
      <p:cViewPr varScale="1">
        <p:scale>
          <a:sx n="81" d="100"/>
          <a:sy n="81" d="100"/>
        </p:scale>
        <p:origin x="250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Доля населения систематически занимающегося физической культурой и спортом, %</a:t>
            </a:r>
            <a:r>
              <a:rPr lang="ru-RU" sz="1400" b="0" dirty="0" smtClean="0"/>
              <a:t> </a:t>
            </a:r>
            <a:endParaRPr lang="ru-RU" sz="1400" b="0" dirty="0"/>
          </a:p>
        </c:rich>
      </c:tx>
      <c:layout>
        <c:manualLayout>
          <c:xMode val="edge"/>
          <c:yMode val="edge"/>
          <c:x val="6.4833333333333368E-2"/>
          <c:y val="4.29036133625868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11867920822334"/>
          <c:y val="0.29360690094025566"/>
          <c:w val="0.82896976341441198"/>
          <c:h val="0.55466387153362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18.5</c:v>
                </c:pt>
                <c:pt idx="1">
                  <c:v>26.3</c:v>
                </c:pt>
                <c:pt idx="2">
                  <c:v>30.3</c:v>
                </c:pt>
                <c:pt idx="3">
                  <c:v>32.4</c:v>
                </c:pt>
                <c:pt idx="4">
                  <c:v>36.299999999999997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Лист1!$D$3:$D$7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309768"/>
        <c:axId val="222304672"/>
      </c:barChart>
      <c:catAx>
        <c:axId val="22230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2304672"/>
        <c:crosses val="autoZero"/>
        <c:auto val="1"/>
        <c:lblAlgn val="ctr"/>
        <c:lblOffset val="100"/>
        <c:noMultiLvlLbl val="0"/>
      </c:catAx>
      <c:valAx>
        <c:axId val="222304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2309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842.1</c:v>
                </c:pt>
                <c:pt idx="1">
                  <c:v>789.4</c:v>
                </c:pt>
                <c:pt idx="2">
                  <c:v>581.1</c:v>
                </c:pt>
                <c:pt idx="3">
                  <c:v>741.4</c:v>
                </c:pt>
                <c:pt idx="4">
                  <c:v>1136.0999999999999</c:v>
                </c:pt>
                <c:pt idx="5">
                  <c:v>1024</c:v>
                </c:pt>
                <c:pt idx="6">
                  <c:v>981.9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307024"/>
        <c:axId val="222310944"/>
      </c:barChart>
      <c:catAx>
        <c:axId val="2223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310944"/>
        <c:crosses val="autoZero"/>
        <c:auto val="1"/>
        <c:lblAlgn val="ctr"/>
        <c:lblOffset val="100"/>
        <c:noMultiLvlLbl val="0"/>
      </c:catAx>
      <c:valAx>
        <c:axId val="22231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30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9243404633982"/>
          <c:y val="9.4666333370366285E-2"/>
          <c:w val="0.79802308787395704"/>
          <c:h val="0.78745046846646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18.5</c:v>
                </c:pt>
                <c:pt idx="1">
                  <c:v>26.3</c:v>
                </c:pt>
                <c:pt idx="2">
                  <c:v>30.3</c:v>
                </c:pt>
                <c:pt idx="3">
                  <c:v>32.4</c:v>
                </c:pt>
                <c:pt idx="4">
                  <c:v>36.299999999999997</c:v>
                </c:pt>
                <c:pt idx="5">
                  <c:v>36</c:v>
                </c:pt>
                <c:pt idx="6">
                  <c:v>38</c:v>
                </c:pt>
                <c:pt idx="7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425296"/>
        <c:axId val="224426864"/>
      </c:lineChart>
      <c:catAx>
        <c:axId val="22442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4426864"/>
        <c:crosses val="autoZero"/>
        <c:auto val="1"/>
        <c:lblAlgn val="ctr"/>
        <c:lblOffset val="100"/>
        <c:noMultiLvlLbl val="0"/>
      </c:catAx>
      <c:valAx>
        <c:axId val="224426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занимающихся,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24425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81481481481483E-2"/>
          <c:y val="4.0504988155801142E-2"/>
          <c:w val="0.94907407407407451"/>
          <c:h val="0.85693788276465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</c:v>
                </c:pt>
                <c:pt idx="1">
                  <c:v>53</c:v>
                </c:pt>
                <c:pt idx="2">
                  <c:v>53</c:v>
                </c:pt>
                <c:pt idx="3">
                  <c:v>59</c:v>
                </c:pt>
                <c:pt idx="4">
                  <c:v>70</c:v>
                </c:pt>
                <c:pt idx="5">
                  <c:v>73</c:v>
                </c:pt>
                <c:pt idx="6">
                  <c:v>75</c:v>
                </c:pt>
                <c:pt idx="7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4419808"/>
        <c:axId val="224420200"/>
      </c:barChart>
      <c:catAx>
        <c:axId val="2244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4420200"/>
        <c:crosses val="autoZero"/>
        <c:auto val="1"/>
        <c:lblAlgn val="ctr"/>
        <c:lblOffset val="100"/>
        <c:noMultiLvlLbl val="0"/>
      </c:catAx>
      <c:valAx>
        <c:axId val="224420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44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0.71288</cdr:x>
      <cdr:y>0.05834</cdr:y>
    </cdr:from>
    <cdr:to>
      <cdr:x>0.84711</cdr:x>
      <cdr:y>0.15716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88417" y="221441"/>
          <a:ext cx="826324" cy="37511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1383,3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0.84155</cdr:x>
      <cdr:y>0.09324</cdr:y>
    </cdr:from>
    <cdr:to>
      <cdr:x>0.9883</cdr:x>
      <cdr:y>0.19346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180530" y="353924"/>
          <a:ext cx="903381" cy="38043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999,3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4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7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mailto:sport@gov-murma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rmansport.ru/deyatelnost/programmy/gosudarstvenna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752402" y="3851920"/>
            <a:ext cx="5513417" cy="21409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по физической культуре и спорту Мурманской области</a:t>
            </a:r>
          </a:p>
        </p:txBody>
      </p:sp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59472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4800" y="848469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195570"/>
            <a:ext cx="3310857" cy="2300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5652120"/>
            <a:ext cx="6662107" cy="289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040" y="208395"/>
            <a:ext cx="3292209" cy="23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061821" y="100958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ключевых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программы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492" y="693996"/>
            <a:ext cx="5481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Доля населения систематически занимающегося физической культурой и спортом,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 общей численности населения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 (%)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008" y="4932040"/>
            <a:ext cx="5958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Численность спортсменов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Мурманской области,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включенных в список кандидатов 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спортивные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сборные команды Российской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Федерации, чел 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924344563"/>
              </p:ext>
            </p:extLst>
          </p:nvPr>
        </p:nvGraphicFramePr>
        <p:xfrm>
          <a:off x="3446140" y="1403648"/>
          <a:ext cx="30963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867725099"/>
              </p:ext>
            </p:extLst>
          </p:nvPr>
        </p:nvGraphicFramePr>
        <p:xfrm>
          <a:off x="3874245" y="5501137"/>
          <a:ext cx="2779656" cy="28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User\Desktop\Documents\В Минспорт сентябрь 2014\ПЗ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" y="15476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0" y="5809594"/>
            <a:ext cx="3340855" cy="25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рапеция 81"/>
          <p:cNvSpPr/>
          <p:nvPr/>
        </p:nvSpPr>
        <p:spPr>
          <a:xfrm rot="16200000">
            <a:off x="3371755" y="938943"/>
            <a:ext cx="3284025" cy="2917292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 flipH="1">
            <a:off x="232781" y="843383"/>
            <a:ext cx="3284025" cy="3108412"/>
          </a:xfrm>
          <a:prstGeom prst="trapezoid">
            <a:avLst>
              <a:gd name="adj" fmla="val 2121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6248" y="154150"/>
            <a:ext cx="5308191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на 2018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929" y="1480258"/>
            <a:ext cx="29358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</a:t>
            </a:r>
            <a:r>
              <a:rPr lang="ru-RU" sz="1200" dirty="0"/>
              <a:t>мероприятий </a:t>
            </a:r>
            <a:r>
              <a:rPr lang="ru-RU" sz="1200" dirty="0" smtClean="0"/>
              <a:t>85-го </a:t>
            </a:r>
            <a:r>
              <a:rPr lang="ru-RU" sz="1200" dirty="0"/>
              <a:t>традиционного Праздника </a:t>
            </a:r>
            <a:r>
              <a:rPr lang="ru-RU" sz="1200" dirty="0" smtClean="0"/>
              <a:t>Севера;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 54 </a:t>
            </a:r>
            <a:r>
              <a:rPr lang="ru-RU" sz="1200" dirty="0"/>
              <a:t>официальных всероссийских спортивных мероприятий по видам спорта </a:t>
            </a:r>
            <a:r>
              <a:rPr lang="ru-RU" sz="1200" dirty="0" smtClean="0"/>
              <a:t>и 10 </a:t>
            </a:r>
            <a:r>
              <a:rPr lang="ru-RU" sz="1200" dirty="0"/>
              <a:t>массовых всероссийских </a:t>
            </a:r>
            <a:r>
              <a:rPr lang="ru-RU" sz="1200" dirty="0" smtClean="0"/>
              <a:t>мероприятий</a:t>
            </a:r>
            <a:r>
              <a:rPr lang="ru-RU" sz="1200" dirty="0"/>
              <a:t>.</a:t>
            </a:r>
          </a:p>
          <a:p>
            <a:pPr marL="171450" indent="-171450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654130" y="1476522"/>
            <a:ext cx="28288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высших достижений </a:t>
            </a:r>
          </a:p>
          <a:p>
            <a:pPr algn="r">
              <a:defRPr/>
            </a:pPr>
            <a:r>
              <a:rPr lang="ru-RU" sz="1200" dirty="0" smtClean="0"/>
              <a:t>Модернизация системы </a:t>
            </a:r>
            <a:r>
              <a:rPr lang="ru-RU" sz="1200" dirty="0"/>
              <a:t>подготовки спортивного резерва для сборных команд Российской Федерации путем перевода муниципальных спортивных школ из сферы образования в сферу спорта</a:t>
            </a:r>
          </a:p>
        </p:txBody>
      </p:sp>
      <p:grpSp>
        <p:nvGrpSpPr>
          <p:cNvPr id="84" name="Группа 83"/>
          <p:cNvGrpSpPr/>
          <p:nvPr/>
        </p:nvGrpSpPr>
        <p:grpSpPr>
          <a:xfrm rot="18102955">
            <a:off x="2338" y="541852"/>
            <a:ext cx="4324064" cy="3650401"/>
            <a:chOff x="1485367" y="2026401"/>
            <a:chExt cx="3359140" cy="247612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Группа 93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Группа 85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Группа 88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Группа 96"/>
          <p:cNvGrpSpPr/>
          <p:nvPr/>
        </p:nvGrpSpPr>
        <p:grpSpPr>
          <a:xfrm rot="14255756" flipH="1" flipV="1">
            <a:off x="2717234" y="475828"/>
            <a:ext cx="4324064" cy="3663002"/>
            <a:chOff x="1485367" y="2026401"/>
            <a:chExt cx="3359140" cy="247612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Группа 106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Группа 98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Группа 101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Группа 7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5" name="Группа 74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1600" dirty="0" smtClean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8" name="Трапеция 127"/>
          <p:cNvSpPr/>
          <p:nvPr/>
        </p:nvSpPr>
        <p:spPr>
          <a:xfrm rot="16200000">
            <a:off x="89242" y="3977201"/>
            <a:ext cx="3581276" cy="3080930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Трапеция 128"/>
          <p:cNvSpPr/>
          <p:nvPr/>
        </p:nvSpPr>
        <p:spPr>
          <a:xfrm rot="5400000">
            <a:off x="3216066" y="4066086"/>
            <a:ext cx="3581276" cy="2903166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320588" y="4355976"/>
            <a:ext cx="30839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инфраструктуры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 установка 5 спортивных </a:t>
            </a:r>
            <a:r>
              <a:rPr lang="ru-RU" sz="1200" dirty="0"/>
              <a:t>площадок </a:t>
            </a:r>
            <a:r>
              <a:rPr lang="ru-RU" sz="1200" dirty="0" smtClean="0"/>
              <a:t>в </a:t>
            </a:r>
          </a:p>
          <a:p>
            <a:pPr>
              <a:defRPr/>
            </a:pPr>
            <a:r>
              <a:rPr lang="ru-RU" sz="1200" dirty="0" smtClean="0"/>
              <a:t>муниципальных </a:t>
            </a:r>
            <a:r>
              <a:rPr lang="ru-RU" sz="1200" smtClean="0"/>
              <a:t>образованиях региона;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   -  проведение капитального ремонта </a:t>
            </a:r>
          </a:p>
          <a:p>
            <a:pPr>
              <a:defRPr/>
            </a:pPr>
            <a:r>
              <a:rPr lang="ru-RU" sz="1200" dirty="0"/>
              <a:t> </a:t>
            </a:r>
            <a:r>
              <a:rPr lang="ru-RU" sz="1200" dirty="0" smtClean="0"/>
              <a:t>спортивных объектов в  г. Заполярный, г. Кола, п. Ревда и п. Молочный;</a:t>
            </a:r>
          </a:p>
          <a:p>
            <a:pPr>
              <a:defRPr/>
            </a:pPr>
            <a:r>
              <a:rPr lang="ru-RU" sz="1200" dirty="0" smtClean="0"/>
              <a:t>    - продолжение строительства </a:t>
            </a:r>
            <a:r>
              <a:rPr lang="ru-RU" sz="1200" dirty="0" err="1" smtClean="0"/>
              <a:t>ФОКа</a:t>
            </a:r>
            <a:r>
              <a:rPr lang="ru-RU" sz="1200" dirty="0" smtClean="0"/>
              <a:t> в г. Полярные Зори  и крытого катка с искусственным льдом в г. Кировск</a:t>
            </a: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3654129" y="4293490"/>
            <a:ext cx="28288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Внедрение Комплекса «Готов к труду и обороне (ГТО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algn="ctr">
              <a:defRPr/>
            </a:pPr>
            <a:endParaRPr lang="ru-RU" sz="1400" b="1" dirty="0"/>
          </a:p>
          <a:p>
            <a:pPr algn="r">
              <a:defRPr/>
            </a:pPr>
            <a:r>
              <a:rPr lang="ru-RU" sz="1200" dirty="0" smtClean="0"/>
              <a:t>- Проведение </a:t>
            </a:r>
            <a:r>
              <a:rPr lang="ru-RU" sz="1200" dirty="0"/>
              <a:t>Спартакиад среди различных групп </a:t>
            </a:r>
            <a:r>
              <a:rPr lang="ru-RU" sz="1200" dirty="0" smtClean="0"/>
              <a:t>населения;</a:t>
            </a:r>
          </a:p>
          <a:p>
            <a:pPr algn="r">
              <a:defRPr/>
            </a:pPr>
            <a:r>
              <a:rPr lang="ru-RU" sz="1200" dirty="0" smtClean="0"/>
              <a:t>- Осуществление контроля за деятельностью муниципальных центров тестирования ГТО </a:t>
            </a:r>
            <a:endParaRPr lang="ru-RU" sz="1200" dirty="0"/>
          </a:p>
          <a:p>
            <a:pPr algn="ctr">
              <a:defRPr/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21" y="3020912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2" y="6763757"/>
            <a:ext cx="3294842" cy="22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 descr="E:\IMG_8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98" y="6763758"/>
            <a:ext cx="2760132" cy="21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42148" y="99015"/>
            <a:ext cx="6318770" cy="1127781"/>
          </a:xfrm>
          <a:prstGeom prst="homePlate">
            <a:avLst>
              <a:gd name="adj" fmla="val 12955"/>
            </a:avLst>
          </a:prstGeom>
          <a:gradFill flip="none" rotWithShape="1">
            <a:gsLst>
              <a:gs pos="0">
                <a:srgbClr val="FFFF00">
                  <a:alpha val="1000"/>
                  <a:lumMod val="65000"/>
                  <a:lumOff val="35000"/>
                </a:srgbClr>
              </a:gs>
              <a:gs pos="71000">
                <a:srgbClr val="0070C0">
                  <a:shade val="67500"/>
                  <a:satMod val="115000"/>
                  <a:alpha val="53000"/>
                  <a:lumMod val="91000"/>
                  <a:lumOff val="9000"/>
                </a:srgbClr>
              </a:gs>
              <a:gs pos="100000">
                <a:srgbClr val="0070C0">
                  <a:shade val="100000"/>
                  <a:satMod val="115000"/>
                  <a:lumMod val="86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Владимир Путин поздравил &quot;Литературную газету&quot; с 85-летием - Новости культуры - Твойфорум.рф - форум Москвы и Моск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648" y="131851"/>
            <a:ext cx="2305092" cy="15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025089" y="126489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Ожидаемые результаты. в 2018 году.</a:t>
            </a:r>
            <a:endParaRPr lang="ru-RU" sz="1600" dirty="0">
              <a:solidFill>
                <a:schemeClr val="tx2"/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1044" name="Picture 20" descr="История развития флага РФ :: ФКУ ИК-3 УФСИН России по Курской области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3" y="1619672"/>
            <a:ext cx="2827195" cy="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450049" y="357152"/>
            <a:ext cx="427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РФ от 07.05.2012 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99" name="Группа 98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15666" y="2448744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Доля обучающихся и студентов, систематически </a:t>
            </a:r>
            <a:r>
              <a:rPr lang="ru-RU" sz="1400" dirty="0" smtClean="0">
                <a:solidFill>
                  <a:schemeClr val="tx1"/>
                </a:solidFill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</a:rPr>
              <a:t>физической культурой и спортом, в общей численности обучающихся и 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055" y="4324908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</a:rPr>
              <a:t>пропускная способность объектов </a:t>
            </a:r>
            <a:r>
              <a:rPr lang="ru-RU" sz="1400" dirty="0" smtClean="0">
                <a:solidFill>
                  <a:schemeClr val="tx1"/>
                </a:solidFill>
              </a:rPr>
              <a:t>спорта, к всероссийскому нормативу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758" y="6075622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Количество спортивных сооружений, ед. на 100 тыс. человек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4656" y="2601144"/>
            <a:ext cx="10927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9BAE"/>
                </a:solidFill>
                <a:latin typeface="Segoe Script" pitchFamily="34" charset="0"/>
              </a:rPr>
              <a:t>75,0%</a:t>
            </a:r>
            <a:endParaRPr lang="ru-RU" sz="2000" dirty="0">
              <a:solidFill>
                <a:srgbClr val="009BAE"/>
              </a:solidFill>
              <a:latin typeface="Segoe Scrip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2221" y="4425280"/>
            <a:ext cx="11052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2D97"/>
                </a:solidFill>
                <a:latin typeface="Segoe Script" pitchFamily="34" charset="0"/>
              </a:rPr>
              <a:t>32,0 %</a:t>
            </a:r>
            <a:endParaRPr lang="ru-RU" dirty="0">
              <a:solidFill>
                <a:srgbClr val="6A2D97"/>
              </a:solidFill>
              <a:latin typeface="Segoe Scrip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657" y="6175994"/>
            <a:ext cx="12257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Segoe Script" pitchFamily="34" charset="0"/>
              </a:rPr>
              <a:t>153,9%</a:t>
            </a:r>
            <a:endParaRPr lang="ru-RU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4271034" y="640459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271034" y="4653880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4267788" y="282974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9" y="7749531"/>
            <a:ext cx="1514670" cy="121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20" y="7749531"/>
            <a:ext cx="1748837" cy="1170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15" y="7749531"/>
            <a:ext cx="1681831" cy="117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организации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8640" y="1610827"/>
            <a:ext cx="4968552" cy="6191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ГАУМО </a:t>
            </a:r>
            <a:r>
              <a:rPr lang="ru-RU" dirty="0" smtClean="0">
                <a:solidFill>
                  <a:schemeClr val="tx1"/>
                </a:solidFill>
              </a:rPr>
              <a:t>«Центр </a:t>
            </a:r>
            <a:r>
              <a:rPr lang="ru-RU" dirty="0">
                <a:solidFill>
                  <a:schemeClr val="tx1"/>
                </a:solidFill>
              </a:rPr>
              <a:t>спортивной </a:t>
            </a:r>
            <a:r>
              <a:rPr lang="ru-RU" dirty="0" smtClean="0">
                <a:solidFill>
                  <a:schemeClr val="tx1"/>
                </a:solidFill>
              </a:rPr>
              <a:t>подготовки»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234" y="2502672"/>
            <a:ext cx="4968552" cy="53825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«Комплексная  СШОР»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234" y="3330433"/>
            <a:ext cx="4968552" cy="58511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 СШОР </a:t>
            </a: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>ЗВС»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5234" y="4179085"/>
            <a:ext cx="4968552" cy="665722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«Мончегорская СШОР </a:t>
            </a:r>
            <a:r>
              <a:rPr lang="ru-RU" dirty="0">
                <a:solidFill>
                  <a:schemeClr val="tx1"/>
                </a:solidFill>
              </a:rPr>
              <a:t>по горнолыжному </a:t>
            </a:r>
            <a:r>
              <a:rPr lang="ru-RU" dirty="0" smtClean="0">
                <a:solidFill>
                  <a:schemeClr val="tx1"/>
                </a:solidFill>
              </a:rPr>
              <a:t>спорту»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34" y="5122966"/>
            <a:ext cx="4968552" cy="64057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«Кировская СШОР </a:t>
            </a:r>
            <a:r>
              <a:rPr lang="ru-RU" dirty="0">
                <a:solidFill>
                  <a:schemeClr val="tx1"/>
                </a:solidFill>
              </a:rPr>
              <a:t>по горнолыжному </a:t>
            </a:r>
            <a:r>
              <a:rPr lang="ru-RU" dirty="0" smtClean="0">
                <a:solidFill>
                  <a:schemeClr val="tx1"/>
                </a:solidFill>
              </a:rPr>
              <a:t>спорту»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34" y="5996630"/>
            <a:ext cx="49685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«МОСШОР»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752" y="8429883"/>
            <a:ext cx="525658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Более подробная информация на сайте: </a:t>
            </a:r>
            <a:r>
              <a:rPr lang="en-US" sz="1200" dirty="0" smtClean="0">
                <a:solidFill>
                  <a:schemeClr val="tx1"/>
                </a:solidFill>
              </a:rPr>
              <a:t>www.murmansport.ru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5234" y="6789402"/>
            <a:ext cx="49685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ГБУДО «МО ДЮСШ»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234" y="7582175"/>
            <a:ext cx="4968552" cy="6191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ГОУП «УСЦ»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232" y="2843808"/>
            <a:ext cx="674136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>
                <a:solidFill>
                  <a:schemeClr val="tx1"/>
                </a:solidFill>
              </a:rPr>
              <a:t>лучшую постановку физкультурно-спортивной работы </a:t>
            </a:r>
            <a:r>
              <a:rPr lang="ru-RU" sz="1800" dirty="0" smtClean="0">
                <a:solidFill>
                  <a:schemeClr val="tx1"/>
                </a:solidFill>
              </a:rPr>
              <a:t>среди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предприятий, учреждений и организаций; 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-   на лучшую </a:t>
            </a:r>
            <a:r>
              <a:rPr lang="ru-RU" sz="1800" dirty="0" smtClean="0">
                <a:solidFill>
                  <a:schemeClr val="tx1"/>
                </a:solidFill>
              </a:rPr>
              <a:t>организацию работы в муниципалитетах.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" name="Рисунок 6" descr="D:\РАБОТА _!№\фото\норвегия и открытие площадки\DSC01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" y="5436095"/>
            <a:ext cx="3160457" cy="28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4664" y="15476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  <a:cs typeface="Times New Roman" panose="02020603050405020304" pitchFamily="18" charset="0"/>
              </a:rPr>
              <a:t>Ежегодно Комитетом по физической культуре и спорту проводятся следующие смотры-конкурсы:</a:t>
            </a:r>
          </a:p>
        </p:txBody>
      </p:sp>
      <p:pic>
        <p:nvPicPr>
          <p:cNvPr id="3" name="Picture 2" descr="C:\Users\User\Desktop\Documents\В Минспорт сентябрь 2014\ПЗ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360963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149" y="172118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Комитете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14974" y="1907704"/>
            <a:ext cx="6274833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1600" i="1" dirty="0" smtClean="0">
                <a:solidFill>
                  <a:schemeClr val="tx1"/>
                </a:solidFill>
              </a:rPr>
              <a:t>Вопрос </a:t>
            </a:r>
            <a:r>
              <a:rPr lang="ru-RU" sz="1600" i="1" dirty="0">
                <a:solidFill>
                  <a:schemeClr val="tx1"/>
                </a:solidFill>
              </a:rPr>
              <a:t>о создании Совета физкультуры Мурманской Губернии был рассмотрен 13 ноября 1923 года на заседании Президиума Мурманского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 Возглавил </a:t>
            </a:r>
            <a:r>
              <a:rPr lang="ru-RU" sz="1600" i="1" dirty="0">
                <a:solidFill>
                  <a:schemeClr val="tx1"/>
                </a:solidFill>
              </a:rPr>
              <a:t>вновь созданный Совет физкультуры председатель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В </a:t>
            </a:r>
            <a:r>
              <a:rPr lang="ru-RU" sz="1600" i="1" dirty="0">
                <a:solidFill>
                  <a:schemeClr val="tx1"/>
                </a:solidFill>
              </a:rPr>
              <a:t>1927 году постановление ВЦИК «Об образовании Ленинградской области» Мурманская Губерния была преобразована в Мурманский округ и включена в состав Ленинградской области и Губернский Совет физкультуры был преобразован в окружной Совет </a:t>
            </a:r>
            <a:r>
              <a:rPr lang="ru-RU" sz="1600" i="1" dirty="0" smtClean="0">
                <a:solidFill>
                  <a:schemeClr val="tx1"/>
                </a:solidFill>
              </a:rPr>
              <a:t>физкультуры.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</a:t>
            </a:r>
            <a:r>
              <a:rPr lang="ru-RU" sz="1600" i="1" dirty="0">
                <a:solidFill>
                  <a:schemeClr val="tx1"/>
                </a:solidFill>
              </a:rPr>
              <a:t>1936 году на основании Постановления  Президиума Мурманского окружного исполкома создан при Мурманском </a:t>
            </a:r>
            <a:r>
              <a:rPr lang="ru-RU" sz="1600" i="1" dirty="0" err="1">
                <a:solidFill>
                  <a:schemeClr val="tx1"/>
                </a:solidFill>
              </a:rPr>
              <a:t>окрисполкоме</a:t>
            </a:r>
            <a:r>
              <a:rPr lang="ru-RU" sz="1600" i="1" dirty="0">
                <a:solidFill>
                  <a:schemeClr val="tx1"/>
                </a:solidFill>
              </a:rPr>
              <a:t> Комитет по делам физкультуры и спорта. 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В </a:t>
            </a:r>
            <a:r>
              <a:rPr lang="ru-RU" sz="1600" i="1" dirty="0">
                <a:solidFill>
                  <a:schemeClr val="tx1"/>
                </a:solidFill>
              </a:rPr>
              <a:t>1938 году была организована Мурманская область и комитет по физической культуре и спорту при </a:t>
            </a:r>
            <a:r>
              <a:rPr lang="ru-RU" sz="1600" i="1" dirty="0" smtClean="0">
                <a:solidFill>
                  <a:schemeClr val="tx1"/>
                </a:solidFill>
              </a:rPr>
              <a:t>облисполкоме.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Постановлением </a:t>
            </a:r>
            <a:r>
              <a:rPr lang="ru-RU" sz="1600" i="1" dirty="0">
                <a:solidFill>
                  <a:schemeClr val="tx1"/>
                </a:solidFill>
              </a:rPr>
              <a:t>администрации Мурманской области в 1992 году комитет по физической культуре и спорту Мурманского облисполкома был реорганизован в комитет по физической культуре и спорту администрации Мурманской области. В последующие годы комитет реорганизовывался в комитет по физической культуре, спорту и туризму Мурманской области, комитет по физической культуре и спорту Мурманской области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2627784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72877" y="2478693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 по физической культуре и спорту Мурманской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99130" y="3632849"/>
            <a:ext cx="5418498" cy="15152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Челюскинцев,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2А,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45-58-17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45-58-18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45-90-09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sport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@gov-murman.ru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7" name="Picture 5" descr="C:\Documents and Settings\User\Рабочий стол\P128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82"/>
            <a:ext cx="3212976" cy="22145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0880" y="486003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9:00 до 17:00,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с 13:00 до 14:00,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выходных дней - субботы и воскресенья</a:t>
            </a:r>
            <a:endParaRPr lang="ru-RU" dirty="0"/>
          </a:p>
        </p:txBody>
      </p:sp>
      <p:pic>
        <p:nvPicPr>
          <p:cNvPr id="1027" name="Picture 3" descr="C:\Users\User\Desktop\фото\ПС 2015\Скандинавская ходьба\NNN_4443 (Копировать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69" y="231050"/>
            <a:ext cx="3535680" cy="21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ПС 2015\NNN_4206 (Копировать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" y="6155882"/>
            <a:ext cx="6476321" cy="27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-181787" y="1459885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Обращение Председателя Комитета по физической культуре и спорту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 Мурманской области!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40968" y="7526076"/>
            <a:ext cx="337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Председатель Комитета по физической культуре и спорту Мурманской области</a:t>
            </a:r>
          </a:p>
          <a:p>
            <a:pPr algn="r"/>
            <a:endParaRPr lang="ru-RU" sz="1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Светлана Наумова</a:t>
            </a:r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2050" name="Picture 2" descr="C:\Users\User\Desktop\Рабочий стол\Наумов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42" y="457235"/>
            <a:ext cx="1763572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1050" y="3562534"/>
            <a:ext cx="580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Дорогие друзья!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369" y="4042119"/>
            <a:ext cx="58052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Основной задачей  развития физической культуры и спорта в регионе на 2018 год  Комитет считает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федеральных стандартов спортивной подготовки во всех учреждениях спортивной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направленности и 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подготовку спортивного резерва. Внедрение 4 этапа Всероссийского физкультурно-спортивного комплекса «Готов к труду и обороне» (ГТО) и проведение официальных физкультурных и спортивных мероприятий на территории Мурманской области. Разработка и реализация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Министерством образования Мурманской области «дорожной карты» развития студенческого и школьного спорта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/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СО НКО Мурманской области к предоставлению услуг в сфере физической культуры 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инфраструктуры.</a:t>
            </a:r>
            <a:endParaRPr lang="ru-RU" sz="1600" i="1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06617" y="1088890"/>
            <a:ext cx="5028678" cy="7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ЗАДАЧИ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819" y="2056075"/>
            <a:ext cx="5760640" cy="114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Комитет является ответственным за достижение показателей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целей </a:t>
            </a:r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задач развития физической культуры и спорта:</a:t>
            </a:r>
            <a:endParaRPr lang="ru-RU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1051" y="3707904"/>
            <a:ext cx="5544244" cy="10452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здорового образа жизни населения </a:t>
            </a:r>
            <a:r>
              <a:rPr lang="ru-RU" sz="1600" dirty="0" smtClean="0">
                <a:solidFill>
                  <a:schemeClr val="tx1"/>
                </a:solidFill>
              </a:rPr>
              <a:t>региона, </a:t>
            </a:r>
            <a:r>
              <a:rPr lang="ru-RU" sz="1600" dirty="0">
                <a:solidFill>
                  <a:schemeClr val="tx1"/>
                </a:solidFill>
              </a:rPr>
              <a:t>обеспечение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116879" y="1258650"/>
            <a:ext cx="314016" cy="420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0688" y="5170577"/>
            <a:ext cx="5544244" cy="9678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массового спорта и спорта </a:t>
            </a:r>
            <a:r>
              <a:rPr lang="ru-RU" sz="1600" dirty="0">
                <a:solidFill>
                  <a:schemeClr val="tx1"/>
                </a:solidFill>
              </a:rPr>
              <a:t>высших достижений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1052" y="6516216"/>
            <a:ext cx="5589770" cy="7901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спортивной инфраструктуры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7466" y="31045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1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222004" y="1365811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Председатель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22004" y="2627784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Заместитель Председателя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738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организационно-аналитической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26585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спортивно-массовой работы и спорта высших достижений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0276" y="4111978"/>
            <a:ext cx="1839110" cy="11080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финансово-экономической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0" idx="0"/>
          </p:cNvCxnSpPr>
          <p:nvPr/>
        </p:nvCxnSpPr>
        <p:spPr>
          <a:xfrm>
            <a:off x="3446139" y="2155939"/>
            <a:ext cx="1" cy="47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0" idx="2"/>
            <a:endCxn id="32" idx="0"/>
          </p:cNvCxnSpPr>
          <p:nvPr/>
        </p:nvCxnSpPr>
        <p:spPr>
          <a:xfrm>
            <a:off x="3446140" y="3417912"/>
            <a:ext cx="0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1" idx="0"/>
          </p:cNvCxnSpPr>
          <p:nvPr/>
        </p:nvCxnSpPr>
        <p:spPr>
          <a:xfrm flipH="1">
            <a:off x="1141293" y="3417912"/>
            <a:ext cx="2304846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3" idx="0"/>
          </p:cNvCxnSpPr>
          <p:nvPr/>
        </p:nvCxnSpPr>
        <p:spPr>
          <a:xfrm>
            <a:off x="4670276" y="2155939"/>
            <a:ext cx="919555" cy="195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1" idx="3"/>
            <a:endCxn id="32" idx="1"/>
          </p:cNvCxnSpPr>
          <p:nvPr/>
        </p:nvCxnSpPr>
        <p:spPr>
          <a:xfrm>
            <a:off x="2060848" y="4677317"/>
            <a:ext cx="46573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2" idx="3"/>
            <a:endCxn id="33" idx="1"/>
          </p:cNvCxnSpPr>
          <p:nvPr/>
        </p:nvCxnSpPr>
        <p:spPr>
          <a:xfrm flipV="1">
            <a:off x="4365695" y="4666025"/>
            <a:ext cx="304581" cy="112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8027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88" y="6652821"/>
            <a:ext cx="1900903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1" y="6645410"/>
            <a:ext cx="1756848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7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49625" y="217664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48481"/>
              </p:ext>
            </p:extLst>
          </p:nvPr>
        </p:nvGraphicFramePr>
        <p:xfrm>
          <a:off x="857232" y="4429124"/>
          <a:ext cx="5443577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70"/>
                <a:gridCol w="1096667"/>
                <a:gridCol w="1214402"/>
                <a:gridCol w="1009969"/>
                <a:gridCol w="1009969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363,7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566 095,7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693 086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609 211,3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622 058,9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43050" y="3214678"/>
            <a:ext cx="3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Комитета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71612" y="3643306"/>
            <a:ext cx="3888432" cy="0"/>
          </a:xfrm>
          <a:prstGeom prst="line">
            <a:avLst/>
          </a:prstGeom>
          <a:ln>
            <a:solidFill>
              <a:srgbClr val="21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8" y="3786182"/>
            <a:ext cx="36724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50" y="407193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Администратор\Мои документы\Мои рисунки\1365420314_maraf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9552"/>
            <a:ext cx="21129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5146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5" y="6660232"/>
            <a:ext cx="1489844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15" y="6652821"/>
            <a:ext cx="1440160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3" y="6645410"/>
            <a:ext cx="1453965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Комитета по состоянию на 01.07.2018</a:t>
            </a:r>
            <a:endParaRPr lang="ru-RU" sz="24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000500" y="1876916"/>
            <a:ext cx="5112568" cy="9233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ВСЕГО по Государственной программе </a:t>
            </a:r>
            <a:r>
              <a:rPr lang="ru-RU" sz="1600" b="1" dirty="0" smtClean="0">
                <a:solidFill>
                  <a:schemeClr val="tx1"/>
                </a:solidFill>
              </a:rPr>
              <a:t>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и </a:t>
            </a:r>
            <a:r>
              <a:rPr lang="ru-RU" sz="1600" b="1" dirty="0" smtClean="0">
                <a:solidFill>
                  <a:schemeClr val="tx1"/>
                </a:solidFill>
              </a:rPr>
              <a:t>спорта»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325 339 582,95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4664" y="3142223"/>
            <a:ext cx="2736304" cy="78059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1 </a:t>
            </a:r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массового </a:t>
            </a:r>
            <a:r>
              <a:rPr lang="ru-RU" sz="1600" dirty="0" smtClean="0">
                <a:solidFill>
                  <a:schemeClr val="tx1"/>
                </a:solidFill>
              </a:rPr>
              <a:t>спорта»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13 863 666,77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0932" y="5607033"/>
            <a:ext cx="2790881" cy="12366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Задача 1.2 </a:t>
            </a:r>
            <a:r>
              <a:rPr lang="ru-RU" sz="1600" dirty="0" smtClean="0">
                <a:solidFill>
                  <a:schemeClr val="tx1"/>
                </a:solidFill>
              </a:rPr>
              <a:t>«Популяризация  </a:t>
            </a:r>
            <a:r>
              <a:rPr lang="ru-RU" sz="1600" dirty="0">
                <a:solidFill>
                  <a:schemeClr val="tx1"/>
                </a:solidFill>
              </a:rPr>
              <a:t>физической культуры и спорта среди населения </a:t>
            </a:r>
            <a:r>
              <a:rPr lang="ru-RU" sz="1600" dirty="0" smtClean="0">
                <a:solidFill>
                  <a:schemeClr val="tx1"/>
                </a:solidFill>
              </a:rPr>
              <a:t>региона»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4 451 448,00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94957" y="5644434"/>
            <a:ext cx="2882901" cy="11992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Задача 2.2 </a:t>
            </a:r>
            <a:r>
              <a:rPr lang="ru-RU" sz="1600" dirty="0" smtClean="0">
                <a:solidFill>
                  <a:schemeClr val="tx1"/>
                </a:solidFill>
              </a:rPr>
              <a:t>«Совершенствование </a:t>
            </a:r>
            <a:r>
              <a:rPr lang="ru-RU" sz="1600" dirty="0">
                <a:solidFill>
                  <a:schemeClr val="tx1"/>
                </a:solidFill>
              </a:rPr>
              <a:t>системы подготовки спортивного </a:t>
            </a:r>
            <a:r>
              <a:rPr lang="ru-RU" sz="1600" dirty="0" smtClean="0">
                <a:solidFill>
                  <a:schemeClr val="tx1"/>
                </a:solidFill>
              </a:rPr>
              <a:t>резерва»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232 538 837,61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56783" y="4138614"/>
            <a:ext cx="2882901" cy="12530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Задача 2.1 </a:t>
            </a:r>
            <a:r>
              <a:rPr lang="ru-RU" sz="1600" dirty="0" smtClean="0">
                <a:solidFill>
                  <a:schemeClr val="tx1"/>
                </a:solidFill>
              </a:rPr>
              <a:t>«Подготовка </a:t>
            </a:r>
            <a:r>
              <a:rPr lang="ru-RU" sz="1600" dirty="0">
                <a:solidFill>
                  <a:schemeClr val="tx1"/>
                </a:solidFill>
              </a:rPr>
              <a:t>спортсменов сборных команд Мурманской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63 453 499,00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723631" y="2786282"/>
            <a:ext cx="37576" cy="35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799069" y="7077953"/>
            <a:ext cx="565239" cy="152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64306" y="7077953"/>
            <a:ext cx="640758" cy="17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556784" y="3142223"/>
            <a:ext cx="2882901" cy="77909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</a:t>
            </a:r>
            <a:r>
              <a:rPr lang="ru-RU" sz="1600" dirty="0" smtClean="0">
                <a:solidFill>
                  <a:schemeClr val="tx1"/>
                </a:solidFill>
              </a:rPr>
              <a:t>2 «Подготовка спортивного резерва»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295 992 336,61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cxnSp>
        <p:nvCxnSpPr>
          <p:cNvPr id="38" name="Прямая соединительная линия 37"/>
          <p:cNvCxnSpPr>
            <a:endCxn id="36" idx="0"/>
          </p:cNvCxnSpPr>
          <p:nvPr/>
        </p:nvCxnSpPr>
        <p:spPr>
          <a:xfrm flipH="1">
            <a:off x="4998235" y="2800279"/>
            <a:ext cx="23586" cy="34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60932" y="4138615"/>
            <a:ext cx="2790881" cy="12812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Задача 1.1 </a:t>
            </a:r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физической культуры и спорта  среди различных возрастных </a:t>
            </a:r>
            <a:r>
              <a:rPr lang="ru-RU" sz="1600" dirty="0" smtClean="0">
                <a:solidFill>
                  <a:schemeClr val="tx1"/>
                </a:solidFill>
              </a:rPr>
              <a:t>групп»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9 412 218,77 руб. 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364306" y="2786282"/>
            <a:ext cx="3513" cy="4305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0" idx="2"/>
            <a:endCxn id="42" idx="0"/>
          </p:cNvCxnSpPr>
          <p:nvPr/>
        </p:nvCxnSpPr>
        <p:spPr>
          <a:xfrm flipH="1">
            <a:off x="1756373" y="3922816"/>
            <a:ext cx="16443" cy="215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743779" y="5430228"/>
            <a:ext cx="13707" cy="16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5041120" y="3926932"/>
            <a:ext cx="26413" cy="211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060014" y="5412909"/>
            <a:ext cx="16443" cy="21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375821" y="7257015"/>
            <a:ext cx="2777546" cy="12337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3 </a:t>
            </a:r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спортивной </a:t>
            </a:r>
            <a:r>
              <a:rPr lang="ru-RU" sz="1600" dirty="0" smtClean="0">
                <a:solidFill>
                  <a:schemeClr val="tx1"/>
                </a:solidFill>
              </a:rPr>
              <a:t>инфраструктуры»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0,00 руб.  </a:t>
            </a:r>
            <a:r>
              <a:rPr lang="ru-RU" sz="1600" dirty="0" smtClean="0">
                <a:solidFill>
                  <a:schemeClr val="tx1"/>
                </a:solidFill>
              </a:rPr>
              <a:t>(исполнение мероприятий запланировано в </a:t>
            </a:r>
            <a:r>
              <a:rPr lang="en-US" sz="1600" dirty="0" smtClean="0">
                <a:solidFill>
                  <a:schemeClr val="tx1"/>
                </a:solidFill>
              </a:rPr>
              <a:t>III-IV</a:t>
            </a:r>
            <a:r>
              <a:rPr lang="ru-RU" sz="1600" dirty="0" smtClean="0">
                <a:solidFill>
                  <a:schemeClr val="tx1"/>
                </a:solidFill>
              </a:rPr>
              <a:t> квартале </a:t>
            </a:r>
            <a:r>
              <a:rPr lang="ru-RU" sz="1600" dirty="0" err="1" smtClean="0">
                <a:solidFill>
                  <a:schemeClr val="tx1"/>
                </a:solidFill>
              </a:rPr>
              <a:t>т.г</a:t>
            </a:r>
            <a:r>
              <a:rPr lang="ru-RU" sz="1600" dirty="0" smtClean="0">
                <a:solidFill>
                  <a:schemeClr val="tx1"/>
                </a:solidFill>
              </a:rPr>
              <a:t>.)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580742" y="7257016"/>
            <a:ext cx="2882157" cy="11763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4 </a:t>
            </a:r>
            <a:r>
              <a:rPr lang="ru-RU" sz="1600" dirty="0" smtClean="0">
                <a:solidFill>
                  <a:schemeClr val="tx1"/>
                </a:solidFill>
              </a:rPr>
              <a:t>«Обеспечение </a:t>
            </a:r>
            <a:r>
              <a:rPr lang="ru-RU" sz="1600" dirty="0">
                <a:solidFill>
                  <a:schemeClr val="tx1"/>
                </a:solidFill>
              </a:rPr>
              <a:t>реализации государственной </a:t>
            </a:r>
            <a:r>
              <a:rPr lang="ru-RU" sz="1600" dirty="0" smtClean="0">
                <a:solidFill>
                  <a:schemeClr val="tx1"/>
                </a:solidFill>
              </a:rPr>
              <a:t>программы»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12 523 146,75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37084" y="1169292"/>
            <a:ext cx="5372324" cy="84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Комитета в реализации иных государственных программ Мурманской области</a:t>
            </a:r>
            <a:endParaRPr lang="ru-RU" sz="24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sz="20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05109" y="2488646"/>
            <a:ext cx="3583931" cy="31460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rgbClr val="414141"/>
                </a:solidFill>
                <a:latin typeface="Tahoma" panose="020B0604030504040204" pitchFamily="34" charset="0"/>
              </a:rPr>
              <a:t> </a:t>
            </a:r>
            <a:r>
              <a:rPr lang="ru-RU" sz="1600" b="1" dirty="0">
                <a:solidFill>
                  <a:srgbClr val="414141"/>
                </a:solidFill>
                <a:latin typeface="Tahoma" panose="020B0604030504040204" pitchFamily="34" charset="0"/>
              </a:rPr>
              <a:t>Г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осударственная программа </a:t>
            </a:r>
            <a:r>
              <a:rPr lang="ru-RU" sz="1600" b="1" dirty="0">
                <a:solidFill>
                  <a:srgbClr val="414141"/>
                </a:solidFill>
                <a:latin typeface="Tahoma" panose="020B0604030504040204" pitchFamily="34" charset="0"/>
              </a:rPr>
              <a:t>Мурманской области «Социальная поддержка граждан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»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Бюджетные ассигнования, запланированные на 2018 год:</a:t>
            </a: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1 873 095,00 руб.</a:t>
            </a:r>
          </a:p>
          <a:p>
            <a:pPr algn="ctr"/>
            <a:endParaRPr lang="ru-RU" sz="1600" dirty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Кассовое исполнение на 01.07.2018:</a:t>
            </a:r>
          </a:p>
          <a:p>
            <a:pPr algn="ctr"/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1 776 771,82 руб.</a:t>
            </a: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</p:txBody>
      </p:sp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Прямая соединительная линия 60"/>
          <p:cNvCxnSpPr/>
          <p:nvPr/>
        </p:nvCxnSpPr>
        <p:spPr>
          <a:xfrm flipH="1">
            <a:off x="5041120" y="3926932"/>
            <a:ext cx="26413" cy="211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33" y="2571190"/>
            <a:ext cx="3019665" cy="298095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249541" y="5692013"/>
            <a:ext cx="3476462" cy="309315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414141"/>
                </a:solidFill>
                <a:latin typeface="Tahoma" panose="020B0604030504040204" pitchFamily="34" charset="0"/>
              </a:rPr>
              <a:t> 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Государственная программа Мурманской области «Государственное управление и гражданское общество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Бюджетные ассигнования, запланированные на 2018 год: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298 080,00 руб.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Кассовое исполнение </a:t>
            </a: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на 01.07.2018:</a:t>
            </a:r>
          </a:p>
          <a:p>
            <a:pPr algn="ctr"/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187 058,00 руб.</a:t>
            </a: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6444207"/>
            <a:ext cx="3147579" cy="18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52143" y="726076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СВЕДЕНИЯ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89725947"/>
              </p:ext>
            </p:extLst>
          </p:nvPr>
        </p:nvGraphicFramePr>
        <p:xfrm>
          <a:off x="44624" y="4932040"/>
          <a:ext cx="32403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032" y="1480011"/>
            <a:ext cx="5235936" cy="65875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Мурманской области </a:t>
            </a:r>
            <a:r>
              <a:rPr lang="ru-RU" dirty="0" smtClean="0">
                <a:solidFill>
                  <a:schemeClr val="tx1"/>
                </a:solidFill>
              </a:rPr>
              <a:t> - 1263 </a:t>
            </a:r>
            <a:r>
              <a:rPr lang="ru-RU" dirty="0">
                <a:solidFill>
                  <a:schemeClr val="tx1"/>
                </a:solidFill>
              </a:rPr>
              <a:t>единиц спортивных сооружений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4664" y="2627784"/>
            <a:ext cx="5239317" cy="20444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Уровень  обеспечения спортивными сооружениями области к всероссийскому </a:t>
            </a:r>
            <a:r>
              <a:rPr lang="ru-RU" dirty="0" smtClean="0">
                <a:solidFill>
                  <a:schemeClr val="tx1"/>
                </a:solidFill>
              </a:rPr>
              <a:t>показателю составляет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бассейнами  12,7%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спортивными </a:t>
            </a:r>
            <a:r>
              <a:rPr lang="ru-RU" dirty="0">
                <a:solidFill>
                  <a:schemeClr val="tx1"/>
                </a:solidFill>
              </a:rPr>
              <a:t>залами  </a:t>
            </a:r>
            <a:r>
              <a:rPr lang="ru-RU" dirty="0" smtClean="0">
                <a:solidFill>
                  <a:schemeClr val="tx1"/>
                </a:solidFill>
              </a:rPr>
              <a:t>60,3  %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   плоскостные </a:t>
            </a:r>
            <a:r>
              <a:rPr lang="ru-RU" dirty="0">
                <a:solidFill>
                  <a:schemeClr val="tx1"/>
                </a:solidFill>
              </a:rPr>
              <a:t>сооружения </a:t>
            </a:r>
            <a:r>
              <a:rPr lang="ru-RU" dirty="0" smtClean="0">
                <a:solidFill>
                  <a:schemeClr val="tx1"/>
                </a:solidFill>
              </a:rPr>
              <a:t>12,0  </a:t>
            </a:r>
            <a:r>
              <a:rPr lang="ru-RU" dirty="0">
                <a:solidFill>
                  <a:schemeClr val="tx1"/>
                </a:solidFill>
              </a:rPr>
              <a:t>% </a:t>
            </a:r>
            <a:endParaRPr lang="ru-RU" dirty="0"/>
          </a:p>
        </p:txBody>
      </p:sp>
      <p:sp>
        <p:nvSpPr>
          <p:cNvPr id="25" name="Равнобедренный треугольник 24"/>
          <p:cNvSpPr>
            <a:spLocks noChangeArrowheads="1"/>
          </p:cNvSpPr>
          <p:nvPr/>
        </p:nvSpPr>
        <p:spPr bwMode="auto">
          <a:xfrm rot="10800000">
            <a:off x="1332134" y="2203537"/>
            <a:ext cx="3384376" cy="371776"/>
          </a:xfrm>
          <a:prstGeom prst="triangle">
            <a:avLst>
              <a:gd name="adj" fmla="val 52046"/>
            </a:avLst>
          </a:prstGeom>
          <a:solidFill>
            <a:srgbClr val="BFBFBF"/>
          </a:solidFill>
          <a:ln w="254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/>
          </a:sp3d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E:\2015\фото\манеж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24" y="5868144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08735" y="7929586"/>
            <a:ext cx="6449265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редакцией государственной программы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на официальном сайте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физической культуре и спорту Мурманской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http://murmansport.ru/deyatelnost/programmy/gosudarstvennaya/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2608" y="210303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Мурманской области «Развитие физической культуры и спорта» на 2014-2020гг.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11688" y="826954"/>
            <a:ext cx="2293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власти, ответственный за реализацию программы: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16832" y="1187624"/>
            <a:ext cx="451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Комитет по физической культуре и спорту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Мурманской 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2656" y="2987824"/>
            <a:ext cx="61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государственной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387424" y="3433045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25983" y="2210307"/>
            <a:ext cx="6889302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2656" y="1763688"/>
            <a:ext cx="1152128" cy="42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Цель :</a:t>
            </a:r>
            <a:endParaRPr lang="ru-RU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66" name="Группа 65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1600" dirty="0" smtClean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60727480"/>
              </p:ext>
            </p:extLst>
          </p:nvPr>
        </p:nvGraphicFramePr>
        <p:xfrm>
          <a:off x="408735" y="3749971"/>
          <a:ext cx="6155919" cy="379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Овал 18"/>
          <p:cNvSpPr/>
          <p:nvPr/>
        </p:nvSpPr>
        <p:spPr>
          <a:xfrm>
            <a:off x="870857" y="3710044"/>
            <a:ext cx="741751" cy="35250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842,1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25251" y="4353753"/>
            <a:ext cx="736272" cy="38366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789,4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92896" y="4876699"/>
            <a:ext cx="720080" cy="34937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581,1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12976" y="4683958"/>
            <a:ext cx="864096" cy="351068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741,4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30843" y="3640919"/>
            <a:ext cx="864096" cy="36817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1097,7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56953</TotalTime>
  <Words>1079</Words>
  <Application>Microsoft Office PowerPoint</Application>
  <PresentationFormat>Экран (4:3)</PresentationFormat>
  <Paragraphs>182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Gulim</vt:lpstr>
      <vt:lpstr>Arial</vt:lpstr>
      <vt:lpstr>Calibri</vt:lpstr>
      <vt:lpstr>Calibri Light</vt:lpstr>
      <vt:lpstr>Segoe Script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Прожерина Р.А.</cp:lastModifiedBy>
  <cp:revision>4302</cp:revision>
  <cp:lastPrinted>2018-07-24T12:57:51Z</cp:lastPrinted>
  <dcterms:created xsi:type="dcterms:W3CDTF">2013-06-27T09:24:07Z</dcterms:created>
  <dcterms:modified xsi:type="dcterms:W3CDTF">2018-07-24T13:00:19Z</dcterms:modified>
</cp:coreProperties>
</file>