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Default Extension="xlsx" ContentType="application/vnd.openxmlformats-officedocument.spreadsheetml.sheet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9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2F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2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31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&#1054;&#1083;&#1100;&#1075;&#1072;\Desktop\&#1082;&#1086;&#1083;&#1083;&#1077;&#1075;&#1080;&#1103;\&#1050;&#1085;&#1080;&#1075;&#1072;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&#1054;&#1083;&#1100;&#1075;&#1072;\Desktop\&#1082;&#1086;&#1083;&#1083;&#1077;&#1075;&#1080;&#1103;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D:\Users\&#1054;&#1083;&#1100;&#1075;&#1072;\Desktop\&#1082;&#1086;&#1083;&#1083;&#1077;&#1075;&#1080;&#1103;\&#1050;&#1085;&#1080;&#1075;&#1072;1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&#1054;&#1083;&#1100;&#1075;&#1072;\Desktop\&#1082;&#1086;&#1083;&#1083;&#1077;&#1075;&#1080;&#1103;\&#1050;&#1085;&#1080;&#1075;&#1072;1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&#1054;&#1083;&#1100;&#1075;&#1072;\Desktop\&#1082;&#1086;&#1083;&#1083;&#1077;&#1075;&#1080;&#1103;\&#1050;&#1085;&#1080;&#1075;&#1072;1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8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'география студентов'!$A$1:$A$36</c:f>
              <c:strCache>
                <c:ptCount val="36"/>
                <c:pt idx="0">
                  <c:v>Мончегорск</c:v>
                </c:pt>
                <c:pt idx="1">
                  <c:v>Апатиты</c:v>
                </c:pt>
                <c:pt idx="2">
                  <c:v>Мурманск</c:v>
                </c:pt>
                <c:pt idx="3">
                  <c:v>Полярный</c:v>
                </c:pt>
                <c:pt idx="4">
                  <c:v>Кандалакша</c:v>
                </c:pt>
                <c:pt idx="5">
                  <c:v>п.Высокий</c:v>
                </c:pt>
                <c:pt idx="6">
                  <c:v>Мурмаши</c:v>
                </c:pt>
                <c:pt idx="7">
                  <c:v>Снежногорск</c:v>
                </c:pt>
                <c:pt idx="8">
                  <c:v>Оленегорск</c:v>
                </c:pt>
                <c:pt idx="9">
                  <c:v>Ковдор</c:v>
                </c:pt>
                <c:pt idx="10">
                  <c:v>Зеленоборский</c:v>
                </c:pt>
                <c:pt idx="11">
                  <c:v>Терибрека </c:v>
                </c:pt>
                <c:pt idx="12">
                  <c:v>Никель</c:v>
                </c:pt>
                <c:pt idx="13">
                  <c:v>Полярные Зори</c:v>
                </c:pt>
                <c:pt idx="14">
                  <c:v>Североморск</c:v>
                </c:pt>
                <c:pt idx="15">
                  <c:v>Заозёрск</c:v>
                </c:pt>
                <c:pt idx="16">
                  <c:v>Кировск</c:v>
                </c:pt>
                <c:pt idx="17">
                  <c:v>Заполярный</c:v>
                </c:pt>
                <c:pt idx="18">
                  <c:v>Печенга</c:v>
                </c:pt>
                <c:pt idx="19">
                  <c:v>Молочный </c:v>
                </c:pt>
                <c:pt idx="20">
                  <c:v>Ревда</c:v>
                </c:pt>
                <c:pt idx="21">
                  <c:v>Ловозеро </c:v>
                </c:pt>
                <c:pt idx="22">
                  <c:v>Кола </c:v>
                </c:pt>
                <c:pt idx="23">
                  <c:v>Умба </c:v>
                </c:pt>
                <c:pt idx="24">
                  <c:v>Лесозаводской </c:v>
                </c:pt>
                <c:pt idx="25">
                  <c:v>Видяево </c:v>
                </c:pt>
                <c:pt idx="26">
                  <c:v>Сафоново </c:v>
                </c:pt>
                <c:pt idx="27">
                  <c:v>Краснощелье,                                                       Ловозерский р-н</c:v>
                </c:pt>
                <c:pt idx="28">
                  <c:v>Алакуртти </c:v>
                </c:pt>
                <c:pt idx="29">
                  <c:v>Москва</c:v>
                </c:pt>
                <c:pt idx="30">
                  <c:v>Карелия</c:v>
                </c:pt>
                <c:pt idx="31">
                  <c:v>Архангельская область</c:v>
                </c:pt>
                <c:pt idx="32">
                  <c:v>Ярославская область</c:v>
                </c:pt>
                <c:pt idx="33">
                  <c:v>Северодвинск</c:v>
                </c:pt>
                <c:pt idx="34">
                  <c:v>Петрозаводск </c:v>
                </c:pt>
                <c:pt idx="35">
                  <c:v>Псков </c:v>
                </c:pt>
              </c:strCache>
            </c:strRef>
          </c:cat>
          <c:val>
            <c:numRef>
              <c:f>'география студентов'!$B$1:$B$36</c:f>
              <c:numCache>
                <c:formatCode>General</c:formatCode>
                <c:ptCount val="36"/>
                <c:pt idx="0">
                  <c:v>85</c:v>
                </c:pt>
                <c:pt idx="1">
                  <c:v>43</c:v>
                </c:pt>
                <c:pt idx="2">
                  <c:v>31</c:v>
                </c:pt>
                <c:pt idx="3">
                  <c:v>12</c:v>
                </c:pt>
                <c:pt idx="4">
                  <c:v>21</c:v>
                </c:pt>
                <c:pt idx="5">
                  <c:v>2</c:v>
                </c:pt>
                <c:pt idx="6">
                  <c:v>6</c:v>
                </c:pt>
                <c:pt idx="7">
                  <c:v>6</c:v>
                </c:pt>
                <c:pt idx="8">
                  <c:v>20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4</c:v>
                </c:pt>
                <c:pt idx="13">
                  <c:v>11</c:v>
                </c:pt>
                <c:pt idx="14">
                  <c:v>10</c:v>
                </c:pt>
                <c:pt idx="15">
                  <c:v>5</c:v>
                </c:pt>
                <c:pt idx="16">
                  <c:v>12</c:v>
                </c:pt>
                <c:pt idx="17">
                  <c:v>5</c:v>
                </c:pt>
                <c:pt idx="18">
                  <c:v>6</c:v>
                </c:pt>
                <c:pt idx="19">
                  <c:v>1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7</c:v>
                </c:pt>
                <c:pt idx="31">
                  <c:v>16</c:v>
                </c:pt>
                <c:pt idx="32">
                  <c:v>1</c:v>
                </c:pt>
                <c:pt idx="33">
                  <c:v>2</c:v>
                </c:pt>
                <c:pt idx="34">
                  <c:v>1</c:v>
                </c:pt>
                <c:pt idx="35">
                  <c:v>1</c:v>
                </c:pt>
              </c:numCache>
            </c:numRef>
          </c:val>
        </c:ser>
        <c:dLbls>
          <c:showVal val="1"/>
        </c:dLbls>
        <c:shape val="cylinder"/>
        <c:axId val="85009152"/>
        <c:axId val="85010688"/>
        <c:axId val="0"/>
      </c:bar3DChart>
      <c:catAx>
        <c:axId val="850091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5010688"/>
        <c:crosses val="autoZero"/>
        <c:auto val="1"/>
        <c:lblAlgn val="ctr"/>
        <c:lblOffset val="100"/>
      </c:catAx>
      <c:valAx>
        <c:axId val="85010688"/>
        <c:scaling>
          <c:orientation val="minMax"/>
          <c:min val="0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5009152"/>
        <c:crosses val="autoZero"/>
        <c:crossBetween val="between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Футбол - 56 чел.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2950427874065666E-2"/>
          <c:y val="0.29200076545971371"/>
          <c:w val="0.65908491211255926"/>
          <c:h val="0.69671953574146239"/>
        </c:manualLayout>
      </c:layout>
      <c:pie3DChart>
        <c:varyColors val="1"/>
        <c:dLbls/>
      </c:pie3DChart>
    </c:plotArea>
    <c:legend>
      <c:legendPos val="r"/>
      <c:layout/>
      <c:txPr>
        <a:bodyPr/>
        <a:lstStyle/>
        <a:p>
          <a:pPr rtl="0">
            <a:defRPr sz="1400"/>
          </a:pPr>
          <a:endParaRPr lang="ru-RU"/>
        </a:p>
      </c:txPr>
    </c:legend>
    <c:plotVisOnly val="1"/>
    <c:dispBlanksAs val="zero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0443398379550382"/>
                  <c:y val="-2.5846315316734762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"/>
                  <c:y val="0.1125674580277221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0.13639192253821397"/>
                  <c:y val="4.3760558836351195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8.1788933991946658E-2"/>
                  <c:y val="4.5235859180475721E-3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"/>
                  <c:y val="-8.4247748315500651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-7.82503558970363E-2"/>
                  <c:y val="-4.2599592736792561E-3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'по видам спорта'!$A$1:$G$1</c:f>
              <c:strCache>
                <c:ptCount val="7"/>
                <c:pt idx="0">
                  <c:v>футбол</c:v>
                </c:pt>
                <c:pt idx="1">
                  <c:v>баскетбол</c:v>
                </c:pt>
                <c:pt idx="2">
                  <c:v>плавание</c:v>
                </c:pt>
                <c:pt idx="3">
                  <c:v>туризм</c:v>
                </c:pt>
                <c:pt idx="4">
                  <c:v>фитнес</c:v>
                </c:pt>
                <c:pt idx="5">
                  <c:v>лыжные гонки</c:v>
                </c:pt>
                <c:pt idx="6">
                  <c:v>спортивные единоборства</c:v>
                </c:pt>
              </c:strCache>
            </c:strRef>
          </c:cat>
          <c:val>
            <c:numRef>
              <c:f>'по видам спорта'!$A$2:$G$2</c:f>
              <c:numCache>
                <c:formatCode>General</c:formatCode>
                <c:ptCount val="7"/>
                <c:pt idx="0">
                  <c:v>56</c:v>
                </c:pt>
                <c:pt idx="1">
                  <c:v>38</c:v>
                </c:pt>
                <c:pt idx="2">
                  <c:v>10</c:v>
                </c:pt>
                <c:pt idx="3">
                  <c:v>9</c:v>
                </c:pt>
                <c:pt idx="4">
                  <c:v>53</c:v>
                </c:pt>
                <c:pt idx="5">
                  <c:v>34</c:v>
                </c:pt>
                <c:pt idx="6">
                  <c:v>28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Лист3!$A$2</c:f>
              <c:strCache>
                <c:ptCount val="1"/>
                <c:pt idx="0">
                  <c:v>муж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Лист3!$B$1:$E$1</c:f>
              <c:strCache>
                <c:ptCount val="4"/>
                <c:pt idx="0">
                  <c:v>1 курс</c:v>
                </c:pt>
                <c:pt idx="1">
                  <c:v>2 курс </c:v>
                </c:pt>
                <c:pt idx="2">
                  <c:v>3 курс</c:v>
                </c:pt>
                <c:pt idx="3">
                  <c:v>4 курс</c:v>
                </c:pt>
              </c:strCache>
            </c:strRef>
          </c:cat>
          <c:val>
            <c:numRef>
              <c:f>Лист3!$B$2:$E$2</c:f>
              <c:numCache>
                <c:formatCode>General</c:formatCode>
                <c:ptCount val="4"/>
                <c:pt idx="0">
                  <c:v>60</c:v>
                </c:pt>
                <c:pt idx="1">
                  <c:v>59</c:v>
                </c:pt>
                <c:pt idx="2">
                  <c:v>40</c:v>
                </c:pt>
                <c:pt idx="3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Лист3!$A$3</c:f>
              <c:strCache>
                <c:ptCount val="1"/>
                <c:pt idx="0">
                  <c:v>жен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Лист3!$B$1:$E$1</c:f>
              <c:strCache>
                <c:ptCount val="4"/>
                <c:pt idx="0">
                  <c:v>1 курс</c:v>
                </c:pt>
                <c:pt idx="1">
                  <c:v>2 курс </c:v>
                </c:pt>
                <c:pt idx="2">
                  <c:v>3 курс</c:v>
                </c:pt>
                <c:pt idx="3">
                  <c:v>4 курс</c:v>
                </c:pt>
              </c:strCache>
            </c:strRef>
          </c:cat>
          <c:val>
            <c:numRef>
              <c:f>Лист3!$B$3:$E$3</c:f>
              <c:numCache>
                <c:formatCode>General</c:formatCode>
                <c:ptCount val="4"/>
                <c:pt idx="0">
                  <c:v>39</c:v>
                </c:pt>
                <c:pt idx="1">
                  <c:v>53</c:v>
                </c:pt>
                <c:pt idx="2">
                  <c:v>35</c:v>
                </c:pt>
                <c:pt idx="3">
                  <c:v>25</c:v>
                </c:pt>
              </c:numCache>
            </c:numRef>
          </c:val>
        </c:ser>
        <c:dLbls>
          <c:showVal val="1"/>
        </c:dLbls>
        <c:shape val="cylinder"/>
        <c:axId val="96204672"/>
        <c:axId val="96206208"/>
        <c:axId val="0"/>
      </c:bar3DChart>
      <c:catAx>
        <c:axId val="96204672"/>
        <c:scaling>
          <c:orientation val="minMax"/>
        </c:scaling>
        <c:axPos val="b"/>
        <c:majorTickMark val="none"/>
        <c:tickLblPos val="nextTo"/>
        <c:crossAx val="96206208"/>
        <c:crosses val="autoZero"/>
        <c:auto val="1"/>
        <c:lblAlgn val="ctr"/>
        <c:lblOffset val="100"/>
      </c:catAx>
      <c:valAx>
        <c:axId val="96206208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962046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590610217771525E-2"/>
          <c:y val="8.1451881014873148E-2"/>
          <c:w val="0.84894297303746125"/>
          <c:h val="0.68105824937666881"/>
        </c:manualLayout>
      </c:layout>
      <c:barChart>
        <c:barDir val="col"/>
        <c:grouping val="clustered"/>
        <c:ser>
          <c:idx val="0"/>
          <c:order val="0"/>
          <c:tx>
            <c:strRef>
              <c:f>спортподготовка!$B$1</c:f>
              <c:strCache>
                <c:ptCount val="1"/>
                <c:pt idx="0">
                  <c:v>юнош.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спортподготовка!$A$2:$A$22</c:f>
              <c:strCache>
                <c:ptCount val="21"/>
                <c:pt idx="0">
                  <c:v>Баскетбол</c:v>
                </c:pt>
                <c:pt idx="1">
                  <c:v>Волейбол </c:v>
                </c:pt>
                <c:pt idx="2">
                  <c:v>Спортивные единоборства </c:v>
                </c:pt>
                <c:pt idx="3">
                  <c:v>Худож. гимн-ка</c:v>
                </c:pt>
                <c:pt idx="4">
                  <c:v>Легкая атлетика</c:v>
                </c:pt>
                <c:pt idx="5">
                  <c:v>Лыжные гонки</c:v>
                </c:pt>
                <c:pt idx="6">
                  <c:v>Горные лыжи</c:v>
                </c:pt>
                <c:pt idx="7">
                  <c:v>Пейнтбол </c:v>
                </c:pt>
                <c:pt idx="8">
                  <c:v>Туризм </c:v>
                </c:pt>
                <c:pt idx="9">
                  <c:v>Гимнастика </c:v>
                </c:pt>
                <c:pt idx="10">
                  <c:v>Плавание </c:v>
                </c:pt>
                <c:pt idx="11">
                  <c:v>Спорт.ориентирование</c:v>
                </c:pt>
                <c:pt idx="12">
                  <c:v>Хоккей с мячом</c:v>
                </c:pt>
                <c:pt idx="13">
                  <c:v>Пауэрлифтинг </c:v>
                </c:pt>
                <c:pt idx="14">
                  <c:v>Футбол </c:v>
                </c:pt>
                <c:pt idx="15">
                  <c:v>Конькобежный спорт</c:v>
                </c:pt>
                <c:pt idx="16">
                  <c:v>Фитнес </c:v>
                </c:pt>
                <c:pt idx="17">
                  <c:v>Зимний видсерфинг</c:v>
                </c:pt>
                <c:pt idx="18">
                  <c:v>Рукопашный бой </c:v>
                </c:pt>
                <c:pt idx="19">
                  <c:v>Кикбоксинг </c:v>
                </c:pt>
                <c:pt idx="20">
                  <c:v>Тайский бокс</c:v>
                </c:pt>
              </c:strCache>
            </c:strRef>
          </c:cat>
          <c:val>
            <c:numRef>
              <c:f>спортподготовка!$B$2:$B$22</c:f>
              <c:numCache>
                <c:formatCode>General</c:formatCode>
                <c:ptCount val="21"/>
                <c:pt idx="2">
                  <c:v>2</c:v>
                </c:pt>
                <c:pt idx="11">
                  <c:v>1</c:v>
                </c:pt>
                <c:pt idx="14">
                  <c:v>1</c:v>
                </c:pt>
              </c:numCache>
            </c:numRef>
          </c:val>
        </c:ser>
        <c:ser>
          <c:idx val="1"/>
          <c:order val="1"/>
          <c:tx>
            <c:strRef>
              <c:f>спортподготовка!$C$1</c:f>
              <c:strCache>
                <c:ptCount val="1"/>
                <c:pt idx="0">
                  <c:v>3 разр.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Val val="1"/>
          </c:dLbls>
          <c:cat>
            <c:strRef>
              <c:f>спортподготовка!$A$2:$A$22</c:f>
              <c:strCache>
                <c:ptCount val="21"/>
                <c:pt idx="0">
                  <c:v>Баскетбол</c:v>
                </c:pt>
                <c:pt idx="1">
                  <c:v>Волейбол </c:v>
                </c:pt>
                <c:pt idx="2">
                  <c:v>Спортивные единоборства </c:v>
                </c:pt>
                <c:pt idx="3">
                  <c:v>Худож. гимн-ка</c:v>
                </c:pt>
                <c:pt idx="4">
                  <c:v>Легкая атлетика</c:v>
                </c:pt>
                <c:pt idx="5">
                  <c:v>Лыжные гонки</c:v>
                </c:pt>
                <c:pt idx="6">
                  <c:v>Горные лыжи</c:v>
                </c:pt>
                <c:pt idx="7">
                  <c:v>Пейнтбол </c:v>
                </c:pt>
                <c:pt idx="8">
                  <c:v>Туризм </c:v>
                </c:pt>
                <c:pt idx="9">
                  <c:v>Гимнастика </c:v>
                </c:pt>
                <c:pt idx="10">
                  <c:v>Плавание </c:v>
                </c:pt>
                <c:pt idx="11">
                  <c:v>Спорт.ориентирование</c:v>
                </c:pt>
                <c:pt idx="12">
                  <c:v>Хоккей с мячом</c:v>
                </c:pt>
                <c:pt idx="13">
                  <c:v>Пауэрлифтинг </c:v>
                </c:pt>
                <c:pt idx="14">
                  <c:v>Футбол </c:v>
                </c:pt>
                <c:pt idx="15">
                  <c:v>Конькобежный спорт</c:v>
                </c:pt>
                <c:pt idx="16">
                  <c:v>Фитнес </c:v>
                </c:pt>
                <c:pt idx="17">
                  <c:v>Зимний видсерфинг</c:v>
                </c:pt>
                <c:pt idx="18">
                  <c:v>Рукопашный бой </c:v>
                </c:pt>
                <c:pt idx="19">
                  <c:v>Кикбоксинг </c:v>
                </c:pt>
                <c:pt idx="20">
                  <c:v>Тайский бокс</c:v>
                </c:pt>
              </c:strCache>
            </c:strRef>
          </c:cat>
          <c:val>
            <c:numRef>
              <c:f>спортподготовка!$C$2:$C$22</c:f>
              <c:numCache>
                <c:formatCode>General</c:formatCode>
                <c:ptCount val="21"/>
                <c:pt idx="0">
                  <c:v>6</c:v>
                </c:pt>
                <c:pt idx="1">
                  <c:v>7</c:v>
                </c:pt>
                <c:pt idx="4">
                  <c:v>11</c:v>
                </c:pt>
                <c:pt idx="5">
                  <c:v>3</c:v>
                </c:pt>
                <c:pt idx="7">
                  <c:v>1</c:v>
                </c:pt>
                <c:pt idx="8">
                  <c:v>4</c:v>
                </c:pt>
                <c:pt idx="9">
                  <c:v>5</c:v>
                </c:pt>
                <c:pt idx="10">
                  <c:v>10</c:v>
                </c:pt>
                <c:pt idx="12">
                  <c:v>2</c:v>
                </c:pt>
                <c:pt idx="13">
                  <c:v>1</c:v>
                </c:pt>
                <c:pt idx="15">
                  <c:v>3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</c:ser>
        <c:ser>
          <c:idx val="2"/>
          <c:order val="2"/>
          <c:tx>
            <c:strRef>
              <c:f>спортподготовка!$D$1</c:f>
              <c:strCache>
                <c:ptCount val="1"/>
                <c:pt idx="0">
                  <c:v>2 разр.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спортподготовка!$A$2:$A$22</c:f>
              <c:strCache>
                <c:ptCount val="21"/>
                <c:pt idx="0">
                  <c:v>Баскетбол</c:v>
                </c:pt>
                <c:pt idx="1">
                  <c:v>Волейбол </c:v>
                </c:pt>
                <c:pt idx="2">
                  <c:v>Спортивные единоборства </c:v>
                </c:pt>
                <c:pt idx="3">
                  <c:v>Худож. гимн-ка</c:v>
                </c:pt>
                <c:pt idx="4">
                  <c:v>Легкая атлетика</c:v>
                </c:pt>
                <c:pt idx="5">
                  <c:v>Лыжные гонки</c:v>
                </c:pt>
                <c:pt idx="6">
                  <c:v>Горные лыжи</c:v>
                </c:pt>
                <c:pt idx="7">
                  <c:v>Пейнтбол </c:v>
                </c:pt>
                <c:pt idx="8">
                  <c:v>Туризм </c:v>
                </c:pt>
                <c:pt idx="9">
                  <c:v>Гимнастика </c:v>
                </c:pt>
                <c:pt idx="10">
                  <c:v>Плавание </c:v>
                </c:pt>
                <c:pt idx="11">
                  <c:v>Спорт.ориентирование</c:v>
                </c:pt>
                <c:pt idx="12">
                  <c:v>Хоккей с мячом</c:v>
                </c:pt>
                <c:pt idx="13">
                  <c:v>Пауэрлифтинг </c:v>
                </c:pt>
                <c:pt idx="14">
                  <c:v>Футбол </c:v>
                </c:pt>
                <c:pt idx="15">
                  <c:v>Конькобежный спорт</c:v>
                </c:pt>
                <c:pt idx="16">
                  <c:v>Фитнес </c:v>
                </c:pt>
                <c:pt idx="17">
                  <c:v>Зимний видсерфинг</c:v>
                </c:pt>
                <c:pt idx="18">
                  <c:v>Рукопашный бой </c:v>
                </c:pt>
                <c:pt idx="19">
                  <c:v>Кикбоксинг </c:v>
                </c:pt>
                <c:pt idx="20">
                  <c:v>Тайский бокс</c:v>
                </c:pt>
              </c:strCache>
            </c:strRef>
          </c:cat>
          <c:val>
            <c:numRef>
              <c:f>спортподготовка!$D$2:$D$22</c:f>
              <c:numCache>
                <c:formatCode>General</c:formatCode>
                <c:ptCount val="21"/>
                <c:pt idx="0">
                  <c:v>7</c:v>
                </c:pt>
                <c:pt idx="2">
                  <c:v>4</c:v>
                </c:pt>
                <c:pt idx="5">
                  <c:v>4</c:v>
                </c:pt>
                <c:pt idx="10">
                  <c:v>3</c:v>
                </c:pt>
                <c:pt idx="14">
                  <c:v>2</c:v>
                </c:pt>
                <c:pt idx="16">
                  <c:v>1</c:v>
                </c:pt>
              </c:numCache>
            </c:numRef>
          </c:val>
        </c:ser>
        <c:ser>
          <c:idx val="3"/>
          <c:order val="3"/>
          <c:tx>
            <c:strRef>
              <c:f>спортподготовка!$E$1</c:f>
              <c:strCache>
                <c:ptCount val="1"/>
                <c:pt idx="0">
                  <c:v>1 разр.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спортподготовка!$A$2:$A$22</c:f>
              <c:strCache>
                <c:ptCount val="21"/>
                <c:pt idx="0">
                  <c:v>Баскетбол</c:v>
                </c:pt>
                <c:pt idx="1">
                  <c:v>Волейбол </c:v>
                </c:pt>
                <c:pt idx="2">
                  <c:v>Спортивные единоборства </c:v>
                </c:pt>
                <c:pt idx="3">
                  <c:v>Худож. гимн-ка</c:v>
                </c:pt>
                <c:pt idx="4">
                  <c:v>Легкая атлетика</c:v>
                </c:pt>
                <c:pt idx="5">
                  <c:v>Лыжные гонки</c:v>
                </c:pt>
                <c:pt idx="6">
                  <c:v>Горные лыжи</c:v>
                </c:pt>
                <c:pt idx="7">
                  <c:v>Пейнтбол </c:v>
                </c:pt>
                <c:pt idx="8">
                  <c:v>Туризм </c:v>
                </c:pt>
                <c:pt idx="9">
                  <c:v>Гимнастика </c:v>
                </c:pt>
                <c:pt idx="10">
                  <c:v>Плавание </c:v>
                </c:pt>
                <c:pt idx="11">
                  <c:v>Спорт.ориентирование</c:v>
                </c:pt>
                <c:pt idx="12">
                  <c:v>Хоккей с мячом</c:v>
                </c:pt>
                <c:pt idx="13">
                  <c:v>Пауэрлифтинг </c:v>
                </c:pt>
                <c:pt idx="14">
                  <c:v>Футбол </c:v>
                </c:pt>
                <c:pt idx="15">
                  <c:v>Конькобежный спорт</c:v>
                </c:pt>
                <c:pt idx="16">
                  <c:v>Фитнес </c:v>
                </c:pt>
                <c:pt idx="17">
                  <c:v>Зимний видсерфинг</c:v>
                </c:pt>
                <c:pt idx="18">
                  <c:v>Рукопашный бой </c:v>
                </c:pt>
                <c:pt idx="19">
                  <c:v>Кикбоксинг </c:v>
                </c:pt>
                <c:pt idx="20">
                  <c:v>Тайский бокс</c:v>
                </c:pt>
              </c:strCache>
            </c:strRef>
          </c:cat>
          <c:val>
            <c:numRef>
              <c:f>спортподготовка!$E$2:$E$22</c:f>
              <c:numCache>
                <c:formatCode>General</c:formatCode>
                <c:ptCount val="21"/>
                <c:pt idx="5">
                  <c:v>12</c:v>
                </c:pt>
                <c:pt idx="6">
                  <c:v>3</c:v>
                </c:pt>
                <c:pt idx="10">
                  <c:v>1</c:v>
                </c:pt>
                <c:pt idx="12">
                  <c:v>2</c:v>
                </c:pt>
                <c:pt idx="15">
                  <c:v>1</c:v>
                </c:pt>
                <c:pt idx="20">
                  <c:v>1</c:v>
                </c:pt>
              </c:numCache>
            </c:numRef>
          </c:val>
        </c:ser>
        <c:ser>
          <c:idx val="4"/>
          <c:order val="4"/>
          <c:tx>
            <c:strRef>
              <c:f>спортподготовка!$F$1</c:f>
              <c:strCache>
                <c:ptCount val="1"/>
                <c:pt idx="0">
                  <c:v>КМС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спортподготовка!$A$2:$A$22</c:f>
              <c:strCache>
                <c:ptCount val="21"/>
                <c:pt idx="0">
                  <c:v>Баскетбол</c:v>
                </c:pt>
                <c:pt idx="1">
                  <c:v>Волейбол </c:v>
                </c:pt>
                <c:pt idx="2">
                  <c:v>Спортивные единоборства </c:v>
                </c:pt>
                <c:pt idx="3">
                  <c:v>Худож. гимн-ка</c:v>
                </c:pt>
                <c:pt idx="4">
                  <c:v>Легкая атлетика</c:v>
                </c:pt>
                <c:pt idx="5">
                  <c:v>Лыжные гонки</c:v>
                </c:pt>
                <c:pt idx="6">
                  <c:v>Горные лыжи</c:v>
                </c:pt>
                <c:pt idx="7">
                  <c:v>Пейнтбол </c:v>
                </c:pt>
                <c:pt idx="8">
                  <c:v>Туризм </c:v>
                </c:pt>
                <c:pt idx="9">
                  <c:v>Гимнастика </c:v>
                </c:pt>
                <c:pt idx="10">
                  <c:v>Плавание </c:v>
                </c:pt>
                <c:pt idx="11">
                  <c:v>Спорт.ориентирование</c:v>
                </c:pt>
                <c:pt idx="12">
                  <c:v>Хоккей с мячом</c:v>
                </c:pt>
                <c:pt idx="13">
                  <c:v>Пауэрлифтинг </c:v>
                </c:pt>
                <c:pt idx="14">
                  <c:v>Футбол </c:v>
                </c:pt>
                <c:pt idx="15">
                  <c:v>Конькобежный спорт</c:v>
                </c:pt>
                <c:pt idx="16">
                  <c:v>Фитнес </c:v>
                </c:pt>
                <c:pt idx="17">
                  <c:v>Зимний видсерфинг</c:v>
                </c:pt>
                <c:pt idx="18">
                  <c:v>Рукопашный бой </c:v>
                </c:pt>
                <c:pt idx="19">
                  <c:v>Кикбоксинг </c:v>
                </c:pt>
                <c:pt idx="20">
                  <c:v>Тайский бокс</c:v>
                </c:pt>
              </c:strCache>
            </c:strRef>
          </c:cat>
          <c:val>
            <c:numRef>
              <c:f>спортподготовка!$F$2:$F$22</c:f>
              <c:numCache>
                <c:formatCode>General</c:formatCode>
                <c:ptCount val="21"/>
                <c:pt idx="2">
                  <c:v>2</c:v>
                </c:pt>
                <c:pt idx="3">
                  <c:v>1</c:v>
                </c:pt>
                <c:pt idx="5">
                  <c:v>4</c:v>
                </c:pt>
                <c:pt idx="6">
                  <c:v>4</c:v>
                </c:pt>
                <c:pt idx="11">
                  <c:v>1</c:v>
                </c:pt>
                <c:pt idx="17">
                  <c:v>1</c:v>
                </c:pt>
              </c:numCache>
            </c:numRef>
          </c:val>
        </c:ser>
        <c:ser>
          <c:idx val="5"/>
          <c:order val="5"/>
          <c:tx>
            <c:strRef>
              <c:f>спортподготовка!$G$1</c:f>
              <c:strCache>
                <c:ptCount val="1"/>
                <c:pt idx="0">
                  <c:v>МС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спортподготовка!$A$2:$A$22</c:f>
              <c:strCache>
                <c:ptCount val="21"/>
                <c:pt idx="0">
                  <c:v>Баскетбол</c:v>
                </c:pt>
                <c:pt idx="1">
                  <c:v>Волейбол </c:v>
                </c:pt>
                <c:pt idx="2">
                  <c:v>Спортивные единоборства </c:v>
                </c:pt>
                <c:pt idx="3">
                  <c:v>Худож. гимн-ка</c:v>
                </c:pt>
                <c:pt idx="4">
                  <c:v>Легкая атлетика</c:v>
                </c:pt>
                <c:pt idx="5">
                  <c:v>Лыжные гонки</c:v>
                </c:pt>
                <c:pt idx="6">
                  <c:v>Горные лыжи</c:v>
                </c:pt>
                <c:pt idx="7">
                  <c:v>Пейнтбол </c:v>
                </c:pt>
                <c:pt idx="8">
                  <c:v>Туризм </c:v>
                </c:pt>
                <c:pt idx="9">
                  <c:v>Гимнастика </c:v>
                </c:pt>
                <c:pt idx="10">
                  <c:v>Плавание </c:v>
                </c:pt>
                <c:pt idx="11">
                  <c:v>Спорт.ориентирование</c:v>
                </c:pt>
                <c:pt idx="12">
                  <c:v>Хоккей с мячом</c:v>
                </c:pt>
                <c:pt idx="13">
                  <c:v>Пауэрлифтинг </c:v>
                </c:pt>
                <c:pt idx="14">
                  <c:v>Футбол </c:v>
                </c:pt>
                <c:pt idx="15">
                  <c:v>Конькобежный спорт</c:v>
                </c:pt>
                <c:pt idx="16">
                  <c:v>Фитнес </c:v>
                </c:pt>
                <c:pt idx="17">
                  <c:v>Зимний видсерфинг</c:v>
                </c:pt>
                <c:pt idx="18">
                  <c:v>Рукопашный бой </c:v>
                </c:pt>
                <c:pt idx="19">
                  <c:v>Кикбоксинг </c:v>
                </c:pt>
                <c:pt idx="20">
                  <c:v>Тайский бокс</c:v>
                </c:pt>
              </c:strCache>
            </c:strRef>
          </c:cat>
          <c:val>
            <c:numRef>
              <c:f>спортподготовка!$G$2:$G$22</c:f>
              <c:numCache>
                <c:formatCode>General</c:formatCode>
                <c:ptCount val="21"/>
                <c:pt idx="3">
                  <c:v>1</c:v>
                </c:pt>
                <c:pt idx="6">
                  <c:v>1</c:v>
                </c:pt>
              </c:numCache>
            </c:numRef>
          </c:val>
        </c:ser>
        <c:dLbls>
          <c:showVal val="1"/>
        </c:dLbls>
        <c:overlap val="-25"/>
        <c:axId val="84960384"/>
        <c:axId val="84961920"/>
      </c:barChart>
      <c:catAx>
        <c:axId val="849603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4961920"/>
        <c:crosses val="autoZero"/>
        <c:auto val="1"/>
        <c:lblAlgn val="ctr"/>
        <c:lblOffset val="100"/>
      </c:catAx>
      <c:valAx>
        <c:axId val="84961920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49603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3203708486767165"/>
          <c:y val="0.21164017957752562"/>
          <c:w val="0.34829686589082648"/>
          <c:h val="0.20843603512651299"/>
        </c:manualLayout>
      </c:layout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</c:chart>
  <c:externalData r:id="rId2"/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6.4522008098620923E-2"/>
          <c:y val="0"/>
          <c:w val="0.91754808155093071"/>
          <c:h val="0.67315364426773094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cat>
            <c:strRef>
              <c:f>'контингент по видам'!$A$41:$A$64</c:f>
              <c:strCache>
                <c:ptCount val="24"/>
                <c:pt idx="0">
                  <c:v>Мончегорск</c:v>
                </c:pt>
                <c:pt idx="1">
                  <c:v>Апатиты</c:v>
                </c:pt>
                <c:pt idx="2">
                  <c:v>Мурманск</c:v>
                </c:pt>
                <c:pt idx="3">
                  <c:v>Полярный</c:v>
                </c:pt>
                <c:pt idx="4">
                  <c:v>Кандалакша</c:v>
                </c:pt>
                <c:pt idx="5">
                  <c:v>Кола</c:v>
                </c:pt>
                <c:pt idx="6">
                  <c:v>Оленегорск</c:v>
                </c:pt>
                <c:pt idx="7">
                  <c:v>Никель</c:v>
                </c:pt>
                <c:pt idx="8">
                  <c:v>Заозёрск</c:v>
                </c:pt>
                <c:pt idx="9">
                  <c:v>Кировск</c:v>
                </c:pt>
                <c:pt idx="10">
                  <c:v>Заполярный</c:v>
                </c:pt>
                <c:pt idx="11">
                  <c:v>Печенга</c:v>
                </c:pt>
                <c:pt idx="12">
                  <c:v>Ревда</c:v>
                </c:pt>
                <c:pt idx="13">
                  <c:v>Ловозеро</c:v>
                </c:pt>
                <c:pt idx="14">
                  <c:v>Аллакурти</c:v>
                </c:pt>
                <c:pt idx="15">
                  <c:v>п.Килп-Явр</c:v>
                </c:pt>
                <c:pt idx="16">
                  <c:v>Североморск </c:v>
                </c:pt>
                <c:pt idx="17">
                  <c:v>Снежногорск</c:v>
                </c:pt>
                <c:pt idx="18">
                  <c:v>Умба </c:v>
                </c:pt>
                <c:pt idx="19">
                  <c:v>Островной </c:v>
                </c:pt>
                <c:pt idx="20">
                  <c:v>Архангельская обл.</c:v>
                </c:pt>
                <c:pt idx="21">
                  <c:v>Карелия</c:v>
                </c:pt>
                <c:pt idx="22">
                  <c:v> г.Великий Устюг</c:v>
                </c:pt>
                <c:pt idx="23">
                  <c:v>Туапсе</c:v>
                </c:pt>
              </c:strCache>
            </c:strRef>
          </c:cat>
          <c:val>
            <c:numRef>
              <c:f>'контингент по видам'!$B$41:$B$64</c:f>
              <c:numCache>
                <c:formatCode>General</c:formatCode>
                <c:ptCount val="24"/>
                <c:pt idx="0">
                  <c:v>54</c:v>
                </c:pt>
                <c:pt idx="1">
                  <c:v>11</c:v>
                </c:pt>
                <c:pt idx="2">
                  <c:v>16</c:v>
                </c:pt>
                <c:pt idx="3">
                  <c:v>8</c:v>
                </c:pt>
                <c:pt idx="4">
                  <c:v>4</c:v>
                </c:pt>
                <c:pt idx="5">
                  <c:v>1</c:v>
                </c:pt>
                <c:pt idx="6">
                  <c:v>5</c:v>
                </c:pt>
                <c:pt idx="7">
                  <c:v>3</c:v>
                </c:pt>
                <c:pt idx="8">
                  <c:v>1</c:v>
                </c:pt>
                <c:pt idx="9">
                  <c:v>8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4</c:v>
                </c:pt>
                <c:pt idx="18">
                  <c:v>1</c:v>
                </c:pt>
                <c:pt idx="19">
                  <c:v>1</c:v>
                </c:pt>
                <c:pt idx="20">
                  <c:v>9</c:v>
                </c:pt>
                <c:pt idx="21">
                  <c:v>4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</c:ser>
        <c:dLbls/>
        <c:shape val="cylinder"/>
        <c:axId val="85045248"/>
        <c:axId val="86001536"/>
        <c:axId val="0"/>
      </c:bar3DChart>
      <c:catAx>
        <c:axId val="8504524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86001536"/>
        <c:crosses val="autoZero"/>
        <c:auto val="1"/>
        <c:lblAlgn val="ctr"/>
        <c:lblOffset val="100"/>
      </c:catAx>
      <c:valAx>
        <c:axId val="86001536"/>
        <c:scaling>
          <c:orientation val="minMax"/>
        </c:scaling>
        <c:delete val="1"/>
        <c:axPos val="l"/>
        <c:numFmt formatCode="General" sourceLinked="1"/>
        <c:tickLblPos val="nextTo"/>
        <c:crossAx val="85045248"/>
        <c:crosses val="autoZero"/>
        <c:crossBetween val="between"/>
      </c:valAx>
    </c:plotArea>
    <c:plotVisOnly val="1"/>
    <c:dispBlanksAs val="gap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трудоустройство!$A$9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трудоустройство!$B$8:$F$8</c:f>
              <c:strCache>
                <c:ptCount val="5"/>
                <c:pt idx="0">
                  <c:v>кол-во выпускников</c:v>
                </c:pt>
                <c:pt idx="1">
                  <c:v>трудоустроены</c:v>
                </c:pt>
                <c:pt idx="2">
                  <c:v>не трудоустроены (биржа)</c:v>
                </c:pt>
                <c:pt idx="3">
                  <c:v>продолжают обучение</c:v>
                </c:pt>
                <c:pt idx="4">
                  <c:v>призваны в ВС РФ</c:v>
                </c:pt>
              </c:strCache>
            </c:strRef>
          </c:cat>
          <c:val>
            <c:numRef>
              <c:f>трудоустройство!$B$9:$F$9</c:f>
              <c:numCache>
                <c:formatCode>General</c:formatCode>
                <c:ptCount val="5"/>
                <c:pt idx="0">
                  <c:v>44</c:v>
                </c:pt>
                <c:pt idx="1">
                  <c:v>25</c:v>
                </c:pt>
                <c:pt idx="2">
                  <c:v>1</c:v>
                </c:pt>
                <c:pt idx="3">
                  <c:v>7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трудоустройство!$A$10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трудоустройство!$B$8:$F$8</c:f>
              <c:strCache>
                <c:ptCount val="5"/>
                <c:pt idx="0">
                  <c:v>кол-во выпускников</c:v>
                </c:pt>
                <c:pt idx="1">
                  <c:v>трудоустроены</c:v>
                </c:pt>
                <c:pt idx="2">
                  <c:v>не трудоустроены (биржа)</c:v>
                </c:pt>
                <c:pt idx="3">
                  <c:v>продолжают обучение</c:v>
                </c:pt>
                <c:pt idx="4">
                  <c:v>призваны в ВС РФ</c:v>
                </c:pt>
              </c:strCache>
            </c:strRef>
          </c:cat>
          <c:val>
            <c:numRef>
              <c:f>трудоустройство!$B$10:$F$10</c:f>
              <c:numCache>
                <c:formatCode>General</c:formatCode>
                <c:ptCount val="5"/>
                <c:pt idx="0">
                  <c:v>27</c:v>
                </c:pt>
                <c:pt idx="1">
                  <c:v>12</c:v>
                </c:pt>
                <c:pt idx="2">
                  <c:v>2</c:v>
                </c:pt>
                <c:pt idx="3">
                  <c:v>1</c:v>
                </c:pt>
                <c:pt idx="4">
                  <c:v>12</c:v>
                </c:pt>
              </c:numCache>
            </c:numRef>
          </c:val>
        </c:ser>
        <c:ser>
          <c:idx val="2"/>
          <c:order val="2"/>
          <c:tx>
            <c:strRef>
              <c:f>трудоустройство!$A$11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трудоустройство!$B$8:$F$8</c:f>
              <c:strCache>
                <c:ptCount val="5"/>
                <c:pt idx="0">
                  <c:v>кол-во выпускников</c:v>
                </c:pt>
                <c:pt idx="1">
                  <c:v>трудоустроены</c:v>
                </c:pt>
                <c:pt idx="2">
                  <c:v>не трудоустроены (биржа)</c:v>
                </c:pt>
                <c:pt idx="3">
                  <c:v>продолжают обучение</c:v>
                </c:pt>
                <c:pt idx="4">
                  <c:v>призваны в ВС РФ</c:v>
                </c:pt>
              </c:strCache>
            </c:strRef>
          </c:cat>
          <c:val>
            <c:numRef>
              <c:f>трудоустройство!$B$11:$F$11</c:f>
              <c:numCache>
                <c:formatCode>General</c:formatCode>
                <c:ptCount val="5"/>
                <c:pt idx="0">
                  <c:v>54</c:v>
                </c:pt>
                <c:pt idx="1">
                  <c:v>27</c:v>
                </c:pt>
                <c:pt idx="3">
                  <c:v>8</c:v>
                </c:pt>
                <c:pt idx="4">
                  <c:v>19</c:v>
                </c:pt>
              </c:numCache>
            </c:numRef>
          </c:val>
        </c:ser>
        <c:ser>
          <c:idx val="3"/>
          <c:order val="3"/>
          <c:tx>
            <c:strRef>
              <c:f>трудоустройство!$A$12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трудоустройство!$B$8:$F$8</c:f>
              <c:strCache>
                <c:ptCount val="5"/>
                <c:pt idx="0">
                  <c:v>кол-во выпускников</c:v>
                </c:pt>
                <c:pt idx="1">
                  <c:v>трудоустроены</c:v>
                </c:pt>
                <c:pt idx="2">
                  <c:v>не трудоустроены (биржа)</c:v>
                </c:pt>
                <c:pt idx="3">
                  <c:v>продолжают обучение</c:v>
                </c:pt>
                <c:pt idx="4">
                  <c:v>призваны в ВС РФ</c:v>
                </c:pt>
              </c:strCache>
            </c:strRef>
          </c:cat>
          <c:val>
            <c:numRef>
              <c:f>трудоустройство!$B$12:$F$12</c:f>
              <c:numCache>
                <c:formatCode>General</c:formatCode>
                <c:ptCount val="5"/>
                <c:pt idx="0">
                  <c:v>31</c:v>
                </c:pt>
                <c:pt idx="1">
                  <c:v>17</c:v>
                </c:pt>
                <c:pt idx="2">
                  <c:v>2</c:v>
                </c:pt>
                <c:pt idx="3">
                  <c:v>12</c:v>
                </c:pt>
                <c:pt idx="4">
                  <c:v>12</c:v>
                </c:pt>
              </c:numCache>
            </c:numRef>
          </c:val>
        </c:ser>
        <c:dLbls/>
        <c:axId val="86751488"/>
        <c:axId val="86761472"/>
      </c:barChart>
      <c:catAx>
        <c:axId val="86751488"/>
        <c:scaling>
          <c:orientation val="minMax"/>
        </c:scaling>
        <c:delete val="1"/>
        <c:axPos val="b"/>
        <c:majorTickMark val="none"/>
        <c:tickLblPos val="nextTo"/>
        <c:crossAx val="86761472"/>
        <c:crosses val="autoZero"/>
        <c:auto val="1"/>
        <c:lblAlgn val="ctr"/>
        <c:lblOffset val="100"/>
      </c:catAx>
      <c:valAx>
        <c:axId val="867614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67514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/>
            </a:pPr>
            <a:endParaRPr lang="ru-RU"/>
          </a:p>
        </c:txPr>
      </c:dTable>
    </c:plotArea>
    <c:plotVisOnly val="1"/>
    <c:dispBlanksAs val="gap"/>
  </c:chart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0.00646</cdr:x>
      <cdr:y>0</cdr:y>
    </cdr:from>
    <cdr:to>
      <cdr:x>0.89658</cdr:x>
      <cdr:y>0.12589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5703" y="0"/>
          <a:ext cx="9046346" cy="8633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2400" b="1" dirty="0" smtClean="0">
              <a:solidFill>
                <a:schemeClr val="bg1"/>
              </a:solidFill>
            </a:rPr>
            <a:t>Сведения о спортивной подготовке студентов очного отделения на начало 2015/16 </a:t>
          </a:r>
          <a:r>
            <a:rPr lang="ru-RU" sz="2400" b="1" dirty="0" err="1" smtClean="0">
              <a:solidFill>
                <a:schemeClr val="bg1"/>
              </a:solidFill>
            </a:rPr>
            <a:t>уч.г</a:t>
          </a:r>
          <a:r>
            <a:rPr lang="ru-RU" sz="2400" b="1" dirty="0" smtClean="0">
              <a:solidFill>
                <a:schemeClr val="bg1"/>
              </a:solidFill>
            </a:rPr>
            <a:t>.</a:t>
          </a:r>
          <a:endParaRPr lang="ru-RU" sz="2400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121" y="310719"/>
            <a:ext cx="8807758" cy="2734322"/>
          </a:xfrm>
        </p:spPr>
        <p:txBody>
          <a:bodyPr anchor="t">
            <a:noAutofit/>
          </a:bodyPr>
          <a:lstStyle/>
          <a:p>
            <a:r>
              <a:rPr lang="ru-RU" sz="29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О </a:t>
            </a:r>
            <a: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формах взаимодействия </a:t>
            </a:r>
            <a:r>
              <a:rPr lang="ru-RU" sz="29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/>
            </a:r>
            <a:br>
              <a:rPr lang="ru-RU" sz="29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</a:br>
            <a:r>
              <a:rPr lang="ru-RU" sz="29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ГАОУ </a:t>
            </a:r>
            <a: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МО СПО «</a:t>
            </a:r>
            <a:r>
              <a:rPr lang="ru-RU" sz="2900" b="1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СКФКиС</a:t>
            </a:r>
            <a: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» </a:t>
            </a:r>
            <a:b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</a:br>
            <a: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и муниципальных образований </a:t>
            </a:r>
            <a:r>
              <a:rPr lang="ru-RU" sz="29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Мурманской </a:t>
            </a:r>
            <a: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области </a:t>
            </a:r>
            <a:b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</a:br>
            <a: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в формировании содержания </a:t>
            </a:r>
            <a:b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</a:br>
            <a: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профессиональных программ </a:t>
            </a:r>
            <a:b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</a:br>
            <a:r>
              <a:rPr lang="ru-RU" sz="29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Calibri" panose="020F0502020204030204"/>
              </a:rPr>
              <a:t>по специальности «ФИЗИЧЕСКАЯ КУЛЬТУРА»</a:t>
            </a:r>
            <a:endParaRPr lang="ru-RU" sz="6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136" y="3089428"/>
            <a:ext cx="2895600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9383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375" y="0"/>
            <a:ext cx="8524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</a:rPr>
              <a:t>Трудоустройство </a:t>
            </a:r>
            <a:r>
              <a:rPr lang="ru-RU" b="1" dirty="0">
                <a:solidFill>
                  <a:schemeClr val="bg1"/>
                </a:solidFill>
              </a:rPr>
              <a:t>выпускников в муниципальных учреждениях по специальности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0752496"/>
              </p:ext>
            </p:extLst>
          </p:nvPr>
        </p:nvGraphicFramePr>
        <p:xfrm>
          <a:off x="333375" y="369332"/>
          <a:ext cx="8515350" cy="641578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39326"/>
                <a:gridCol w="1442174"/>
                <a:gridCol w="1343025"/>
                <a:gridCol w="1333500"/>
                <a:gridCol w="1457325"/>
              </a:tblGrid>
              <a:tr h="3350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Муниципальное образование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2012  (из 27чел)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2013  (из 54чел)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2015 (из 31чел)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Всего </a:t>
                      </a:r>
                      <a:r>
                        <a:rPr lang="ru-RU" sz="1400" b="1" dirty="0" smtClean="0">
                          <a:effectLst/>
                        </a:rPr>
                        <a:t>(из </a:t>
                      </a:r>
                      <a:r>
                        <a:rPr lang="ru-RU" sz="1400" b="1" dirty="0">
                          <a:effectLst/>
                        </a:rPr>
                        <a:t>112 </a:t>
                      </a:r>
                      <a:r>
                        <a:rPr lang="ru-RU" sz="1400" b="1" dirty="0" smtClean="0">
                          <a:effectLst/>
                        </a:rPr>
                        <a:t>чел)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>
                    <a:solidFill>
                      <a:srgbClr val="92D050"/>
                    </a:solidFill>
                  </a:tcPr>
                </a:tc>
              </a:tr>
              <a:tr h="2620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Мончегорск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798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Апатиты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786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Мурманск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298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Полярный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400" b="1">
                        <a:effectLst/>
                        <a:latin typeface="Calibri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400" b="1" dirty="0">
                        <a:effectLst/>
                        <a:latin typeface="Calibri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3813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Кандалакша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559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Ковдор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7382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Оленегорск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400" b="1">
                        <a:effectLst/>
                        <a:latin typeface="Calibri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5356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Кировск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400" b="1">
                        <a:effectLst/>
                        <a:latin typeface="Calibri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523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Ревда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400" b="1">
                        <a:effectLst/>
                        <a:latin typeface="Calibri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400" b="1">
                        <a:effectLst/>
                        <a:latin typeface="Calibri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30830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Снежногорск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400" b="1">
                        <a:effectLst/>
                        <a:latin typeface="Calibri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571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Архангельск 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400" b="1" dirty="0">
                        <a:effectLst/>
                        <a:latin typeface="Calibri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750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Москва 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547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Тамбов 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400" b="1">
                        <a:effectLst/>
                        <a:latin typeface="Calibri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543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Санкт-Петербург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246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Великий Новгород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400" b="1">
                        <a:effectLst/>
                        <a:latin typeface="Calibri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234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Республика Карелия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1936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Петрозаводск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114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Краснодарский край, Туапсе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  <a:tr h="26964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ИТОГО: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27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863" marR="3586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29726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399" y="114985"/>
            <a:ext cx="8753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Диагностика трудоустройства и востребованности выпускников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-95250" y="685800"/>
          <a:ext cx="93345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13559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825" y="171450"/>
            <a:ext cx="88773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Статистические данные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прохождении курсов повышения квалификации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специалистов по физической культуре 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спорту муниципальных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образований Мурманской области в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</a:rPr>
              <a:t>СКФКиС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за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период 2012 – 2015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гг.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30681542"/>
              </p:ext>
            </p:extLst>
          </p:nvPr>
        </p:nvGraphicFramePr>
        <p:xfrm>
          <a:off x="333374" y="1400173"/>
          <a:ext cx="8458201" cy="4830697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676525"/>
                <a:gridCol w="698354"/>
                <a:gridCol w="731690"/>
                <a:gridCol w="731690"/>
                <a:gridCol w="718562"/>
                <a:gridCol w="718562"/>
                <a:gridCol w="718562"/>
                <a:gridCol w="718562"/>
                <a:gridCol w="745694"/>
              </a:tblGrid>
              <a:tr h="24765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Муниципальное  образование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гр.9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гр.10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гр.11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гр.12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гр.13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гр.14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гр.15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всего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</a:rPr>
                        <a:t>2012 </a:t>
                      </a:r>
                      <a:r>
                        <a:rPr lang="ru-RU" sz="1400" b="1" dirty="0">
                          <a:effectLst/>
                        </a:rPr>
                        <a:t>г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2012 </a:t>
                      </a:r>
                      <a:r>
                        <a:rPr lang="ru-RU" sz="1400" b="1" dirty="0">
                          <a:effectLst/>
                        </a:rPr>
                        <a:t>г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2013 </a:t>
                      </a:r>
                      <a:r>
                        <a:rPr lang="ru-RU" sz="1400" b="1" dirty="0">
                          <a:effectLst/>
                        </a:rPr>
                        <a:t>г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</a:rPr>
                        <a:t>2013 </a:t>
                      </a:r>
                      <a:r>
                        <a:rPr lang="ru-RU" sz="1400" b="1" dirty="0">
                          <a:effectLst/>
                        </a:rPr>
                        <a:t>г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2014 </a:t>
                      </a:r>
                      <a:r>
                        <a:rPr lang="ru-RU" sz="1400" b="1" dirty="0">
                          <a:effectLst/>
                        </a:rPr>
                        <a:t>г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</a:rPr>
                        <a:t>2014 </a:t>
                      </a:r>
                      <a:r>
                        <a:rPr lang="ru-RU" sz="1400" b="1" dirty="0">
                          <a:effectLst/>
                        </a:rPr>
                        <a:t>г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2015 </a:t>
                      </a:r>
                      <a:r>
                        <a:rPr lang="ru-RU" sz="1400" b="1" dirty="0">
                          <a:effectLst/>
                        </a:rPr>
                        <a:t>г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 </a:t>
                      </a:r>
                      <a:r>
                        <a:rPr lang="ru-RU" sz="1400" dirty="0" smtClean="0">
                          <a:effectLst/>
                        </a:rPr>
                        <a:t>Мончегорск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 </a:t>
                      </a:r>
                      <a:r>
                        <a:rPr lang="ru-RU" sz="1400" dirty="0" smtClean="0">
                          <a:effectLst/>
                        </a:rPr>
                        <a:t>Мурманск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 </a:t>
                      </a:r>
                      <a:r>
                        <a:rPr lang="ru-RU" sz="1400" dirty="0" smtClean="0">
                          <a:effectLst/>
                        </a:rPr>
                        <a:t>Кировск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 </a:t>
                      </a:r>
                      <a:r>
                        <a:rPr lang="ru-RU" sz="1400" dirty="0" smtClean="0">
                          <a:effectLst/>
                        </a:rPr>
                        <a:t>Апатиты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17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5. </a:t>
                      </a:r>
                      <a:r>
                        <a:rPr lang="ru-RU" sz="1400" dirty="0" smtClean="0">
                          <a:effectLst/>
                        </a:rPr>
                        <a:t>Оленегорск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6. Полярные </a:t>
                      </a:r>
                      <a:r>
                        <a:rPr lang="ru-RU" sz="1400" dirty="0" smtClean="0">
                          <a:effectLst/>
                        </a:rPr>
                        <a:t>Зори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7. </a:t>
                      </a:r>
                      <a:r>
                        <a:rPr lang="ru-RU" sz="1400" dirty="0" err="1" smtClean="0">
                          <a:effectLst/>
                        </a:rPr>
                        <a:t>Заозёрск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8. </a:t>
                      </a:r>
                      <a:r>
                        <a:rPr lang="ru-RU" sz="1400" dirty="0" smtClean="0">
                          <a:effectLst/>
                        </a:rPr>
                        <a:t>Кандалакша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9. </a:t>
                      </a:r>
                      <a:r>
                        <a:rPr lang="ru-RU" sz="1400" dirty="0" smtClean="0">
                          <a:effectLst/>
                        </a:rPr>
                        <a:t>Никель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10. </a:t>
                      </a:r>
                      <a:r>
                        <a:rPr lang="ru-RU" sz="1400" dirty="0" smtClean="0">
                          <a:effectLst/>
                        </a:rPr>
                        <a:t>Североморск</a:t>
                      </a: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итого: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 муниципальных </a:t>
                      </a:r>
                      <a:r>
                        <a:rPr lang="ru-RU" sz="1400" dirty="0">
                          <a:effectLst/>
                        </a:rPr>
                        <a:t>образований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36" marR="434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779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874" y="97655"/>
            <a:ext cx="46599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География студентов </a:t>
            </a:r>
            <a:r>
              <a:rPr lang="ru-RU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СКФКиС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/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98925065"/>
              </p:ext>
            </p:extLst>
          </p:nvPr>
        </p:nvGraphicFramePr>
        <p:xfrm>
          <a:off x="247650" y="657226"/>
          <a:ext cx="8648700" cy="5938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http://www.zapoved.net/images/maps/NW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1157" y="897874"/>
            <a:ext cx="5785113" cy="323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1865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91476921"/>
              </p:ext>
            </p:extLst>
          </p:nvPr>
        </p:nvGraphicFramePr>
        <p:xfrm>
          <a:off x="161926" y="161923"/>
          <a:ext cx="8905875" cy="6410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5027"/>
                <a:gridCol w="2910424"/>
                <a:gridCol w="2910424"/>
              </a:tblGrid>
              <a:tr h="1079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Способы взаимодействия с социальными партнерами, работодателями при формировании содержания профессиональной программы по специальности </a:t>
                      </a:r>
                      <a:endParaRPr lang="ru-RU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Физическая культура»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Преимущества взаимодействия для работодателя, социального партнера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Преимущества взаимодействия для колледжа (обучающегося)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>
                    <a:solidFill>
                      <a:schemeClr val="accent2"/>
                    </a:solidFill>
                  </a:tcPr>
                </a:tc>
              </a:tr>
              <a:tr h="5932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Определение требований к общим и специальным компетенциям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Специалисты, обладающие необходимыми знаниями, обязательными для кандидатов на замещение вакантных мест.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Соответствие потребностям рынка труда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</a:tr>
              <a:tr h="4476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Выявление потребностей кадрового обеспечения в муниципальных образованиях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Формирование кадрового резерва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Информирование о социальном кадровом заказе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</a:tr>
              <a:tr h="1040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Совместное участие в научно-практических конференциях, семинарах, круглых столах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Получение информации о состоянии отрасли физической культуры и спорта  и рынка труда (спрос, предложение).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Возможность выявления перспективных студентов и формирования кадрового резерва.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Информирование о состоянии рынка труда и требованиях, предъявляемых работодателем к соискателям вакансий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</a:tr>
              <a:tr h="9728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Выявление проблемных областей деятельности в отрасли физической культуры и спорта, формирование тематик курсовых и выпускных квалификационных работ (в соответствии с проблематикой)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«Свежий взгляд» на решение проблемы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Возможность оценки практической ценности полученных знаний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</a:tr>
              <a:tr h="797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Организация практик студентов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Возможность отбора перспективных студентов для проведения практического обучения с учетом специфики своей организации. Формирование кадрового резерва.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Возможность получения практических навыков по специальности. Оценка собственных возможностей.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</a:tr>
              <a:tr h="8365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Привлечение работодателей и социальных партнеров к участию в работе государственной аттестационной комиссии при защите выпускных квалификационных работ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Возможность  отобрать лучших специалистов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Возможность проявить полученные знания и зарекомендовать себя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</a:tr>
              <a:tr h="6417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Ведение мониторинга профессиональной карьеры выпускника на основании сведений работодателя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Возможность конструктивной критики и пожеланий по корректировке программ обучения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Возможность корректировки обучения в соответствии с социальным заказом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0" marR="396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5272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75858608"/>
              </p:ext>
            </p:extLst>
          </p:nvPr>
        </p:nvGraphicFramePr>
        <p:xfrm>
          <a:off x="202222" y="589086"/>
          <a:ext cx="2760785" cy="2215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3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Контингент обучающихся по видам спорта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в </a:t>
            </a:r>
            <a:r>
              <a:rPr lang="ru-RU" sz="2400" b="1" dirty="0">
                <a:solidFill>
                  <a:schemeClr val="bg1"/>
                </a:solidFill>
              </a:rPr>
              <a:t>2015\2016 учебном году (очное отделение)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69511256"/>
              </p:ext>
            </p:extLst>
          </p:nvPr>
        </p:nvGraphicFramePr>
        <p:xfrm>
          <a:off x="1081454" y="830997"/>
          <a:ext cx="6799017" cy="4323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15149068"/>
              </p:ext>
            </p:extLst>
          </p:nvPr>
        </p:nvGraphicFramePr>
        <p:xfrm>
          <a:off x="281353" y="5299258"/>
          <a:ext cx="8581291" cy="1102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7873"/>
                <a:gridCol w="997340"/>
                <a:gridCol w="947474"/>
                <a:gridCol w="797873"/>
                <a:gridCol w="797873"/>
                <a:gridCol w="1383812"/>
                <a:gridCol w="1429523"/>
                <a:gridCol w="1429523"/>
              </a:tblGrid>
              <a:tr h="689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футбол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баскетбол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плавание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туризм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фитнес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лыжные гонки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спортивные единоборства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 (чел.)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3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56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53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34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28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675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66299478"/>
              </p:ext>
            </p:extLst>
          </p:nvPr>
        </p:nvGraphicFramePr>
        <p:xfrm>
          <a:off x="1056359" y="2715580"/>
          <a:ext cx="6943357" cy="12268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85644"/>
                <a:gridCol w="684401"/>
                <a:gridCol w="710894"/>
                <a:gridCol w="710894"/>
                <a:gridCol w="656436"/>
                <a:gridCol w="723404"/>
                <a:gridCol w="723404"/>
                <a:gridCol w="724140"/>
                <a:gridCol w="72414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курс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 курс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курс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 курс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оч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заоч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оч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заоч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оч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заоч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оч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заоч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муж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жен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7922" y="72488"/>
            <a:ext cx="8880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Контингент обучающихся по гендерному признаку </a:t>
            </a:r>
            <a:r>
              <a:rPr lang="ru-RU" sz="2400" b="1" dirty="0" smtClean="0">
                <a:solidFill>
                  <a:schemeClr val="bg1"/>
                </a:solidFill>
              </a:rPr>
              <a:t>2015/16 </a:t>
            </a:r>
            <a:r>
              <a:rPr lang="ru-RU" sz="2400" b="1" dirty="0" err="1" smtClean="0">
                <a:solidFill>
                  <a:schemeClr val="bg1"/>
                </a:solidFill>
              </a:rPr>
              <a:t>уч.г</a:t>
            </a:r>
            <a:r>
              <a:rPr lang="ru-RU" sz="2400" b="1" dirty="0" smtClean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5792" y="2257175"/>
            <a:ext cx="4122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Специальность «Физическая культура»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75085" y="718292"/>
            <a:ext cx="60930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002060"/>
                </a:solidFill>
              </a:rPr>
              <a:t>Специальность «Дошкольное образование»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11371" y="1087624"/>
            <a:ext cx="55740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/>
              <a:t>На данной специальности обучаются одни женщины в количестве:</a:t>
            </a:r>
          </a:p>
          <a:p>
            <a:pPr algn="r"/>
            <a:r>
              <a:rPr lang="ru-RU" sz="1400" b="1" dirty="0"/>
              <a:t>1 курс – 36 человек (1 группа)</a:t>
            </a:r>
          </a:p>
          <a:p>
            <a:pPr algn="r"/>
            <a:r>
              <a:rPr lang="ru-RU" sz="1400" b="1" dirty="0"/>
              <a:t>2 курс – 29+33 = 62 (2 группы)</a:t>
            </a:r>
          </a:p>
          <a:p>
            <a:pPr algn="r"/>
            <a:r>
              <a:rPr lang="ru-RU" sz="1400" b="1" dirty="0"/>
              <a:t>3 курс – 30+35 = 65 (2 группы)</a:t>
            </a:r>
          </a:p>
          <a:p>
            <a:pPr algn="r"/>
            <a:r>
              <a:rPr lang="ru-RU" sz="1400" b="1" dirty="0"/>
              <a:t>4 курс – 29+27 = 56 (2 группы)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91688270"/>
              </p:ext>
            </p:extLst>
          </p:nvPr>
        </p:nvGraphicFramePr>
        <p:xfrm>
          <a:off x="1362807" y="4081096"/>
          <a:ext cx="6330462" cy="246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26935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70532362"/>
              </p:ext>
            </p:extLst>
          </p:nvPr>
        </p:nvGraphicFramePr>
        <p:xfrm>
          <a:off x="-65703" y="0"/>
          <a:ext cx="1016317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2014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550" y="0"/>
            <a:ext cx="86772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Контингент обучающихся на заочном отделении, работающих 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 smtClean="0"/>
              <a:t>по специальности «Физическая культура»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5299874"/>
              </p:ext>
            </p:extLst>
          </p:nvPr>
        </p:nvGraphicFramePr>
        <p:xfrm>
          <a:off x="209550" y="952500"/>
          <a:ext cx="8677274" cy="283921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776487"/>
                <a:gridCol w="1210783"/>
                <a:gridCol w="1297267"/>
                <a:gridCol w="1258830"/>
                <a:gridCol w="1133907"/>
              </a:tblGrid>
              <a:tr h="281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Профессия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 курс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 курс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 курс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 курс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Учитель </a:t>
                      </a:r>
                      <a:r>
                        <a:rPr lang="ru-RU" sz="1800" dirty="0" smtClean="0">
                          <a:effectLst/>
                        </a:rPr>
                        <a:t> ФК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-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-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Тренер-преподаватель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4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-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Фитнес-инструктор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-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-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Педагог </a:t>
                      </a:r>
                      <a:r>
                        <a:rPr lang="ru-RU" sz="1800" dirty="0" err="1">
                          <a:effectLst/>
                        </a:rPr>
                        <a:t>доп.образования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-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-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Инструктор по ФК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Администратор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-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Хореограф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-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Всего: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6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62074" y="4038511"/>
            <a:ext cx="67532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/>
              <a:t>по специальности </a:t>
            </a:r>
            <a:r>
              <a:rPr lang="ru-RU" sz="2400" b="1" dirty="0" smtClean="0"/>
              <a:t>«Дошкольное образование»</a:t>
            </a: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4637026"/>
              </p:ext>
            </p:extLst>
          </p:nvPr>
        </p:nvGraphicFramePr>
        <p:xfrm>
          <a:off x="333375" y="4686300"/>
          <a:ext cx="8553449" cy="178765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448049"/>
                <a:gridCol w="1162050"/>
                <a:gridCol w="1238250"/>
                <a:gridCol w="1323975"/>
                <a:gridCol w="1381125"/>
              </a:tblGrid>
              <a:tr h="174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 курс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 курс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 курс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 курс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Воспитатель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Младший воспитатель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Социальный педагог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Всего: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1538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50" y="0"/>
            <a:ext cx="8896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Сведения о прохождении практик студентами в муниципальных образованиях (по месту жительства)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443053"/>
              </p:ext>
            </p:extLst>
          </p:nvPr>
        </p:nvGraphicFramePr>
        <p:xfrm>
          <a:off x="333374" y="830997"/>
          <a:ext cx="8229601" cy="582549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143251"/>
                <a:gridCol w="1257300"/>
                <a:gridCol w="1287062"/>
                <a:gridCol w="1303691"/>
                <a:gridCol w="1238297"/>
              </a:tblGrid>
              <a:tr h="4762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Муниципальное образование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2012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2013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2015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Всего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Мончегорск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800" b="1">
                        <a:effectLst/>
                        <a:latin typeface="Calibri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263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Апатиты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3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800" b="1" dirty="0">
                        <a:effectLst/>
                        <a:latin typeface="Calibri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7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194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Мурманск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800" b="1">
                        <a:effectLst/>
                        <a:latin typeface="Calibri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124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Кандалакша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340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Кировск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800" b="1">
                        <a:effectLst/>
                        <a:latin typeface="Calibri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800" b="1" dirty="0">
                        <a:effectLst/>
                        <a:latin typeface="Calibri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270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Заполярный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581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Печенга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800" b="1">
                        <a:effectLst/>
                        <a:latin typeface="Calibri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-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702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Ревда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800" b="1">
                        <a:effectLst/>
                        <a:latin typeface="Calibri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800" b="1">
                        <a:effectLst/>
                        <a:latin typeface="Calibri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714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Снежногорск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800" b="1">
                        <a:effectLst/>
                        <a:latin typeface="Calibri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Вологодская область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835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Архангельская область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800" b="1">
                        <a:effectLst/>
                        <a:latin typeface="Calibri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714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Республика Карелия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ИТОГО: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7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24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62" marR="6216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49119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9153863"/>
              </p:ext>
            </p:extLst>
          </p:nvPr>
        </p:nvGraphicFramePr>
        <p:xfrm>
          <a:off x="161926" y="572892"/>
          <a:ext cx="8905876" cy="417702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438399"/>
                <a:gridCol w="476250"/>
                <a:gridCol w="514350"/>
                <a:gridCol w="485775"/>
                <a:gridCol w="485775"/>
                <a:gridCol w="2495550"/>
                <a:gridCol w="514350"/>
                <a:gridCol w="495300"/>
                <a:gridCol w="514350"/>
                <a:gridCol w="485777"/>
              </a:tblGrid>
              <a:tr h="3365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Муниципальное образование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Муниципальное образование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145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Мончегорск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12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23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Ревда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  <a:tr h="16567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Апатиты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Ловозеро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  <a:tr h="21634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Мурманск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Аллакурти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  <a:tr h="2437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Полярный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п.Килп-Явр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  <a:tr h="2329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Кандалакша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Североморск 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  <a:tr h="23177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Кола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Снежногорск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  <a:tr h="2019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Оленегорск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Умба 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  <a:tr h="2293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Никель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Островной 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  <a:tr h="2281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Заозёрск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Архангельская область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  <a:tr h="22694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Кировск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Республика Карелия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  <a:tr h="2066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Заполярный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Вологодская обл., </a:t>
                      </a:r>
                      <a:r>
                        <a:rPr lang="ru-RU" sz="14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г.Вел</a:t>
                      </a:r>
                      <a:r>
                        <a:rPr lang="ru-RU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Устюг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  <a:tr h="20548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Печенга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Краснодарский край, Туапсе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35" marR="54635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457575" y="15359"/>
            <a:ext cx="5591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>
                <a:solidFill>
                  <a:schemeClr val="bg1"/>
                </a:solidFill>
              </a:rPr>
              <a:t>География выпускников </a:t>
            </a:r>
            <a:r>
              <a:rPr lang="ru-RU" sz="2400" b="1" dirty="0" err="1">
                <a:solidFill>
                  <a:schemeClr val="bg1"/>
                </a:solidFill>
              </a:rPr>
              <a:t>СКФКиС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39860505"/>
              </p:ext>
            </p:extLst>
          </p:nvPr>
        </p:nvGraphicFramePr>
        <p:xfrm>
          <a:off x="581025" y="3086100"/>
          <a:ext cx="8191500" cy="366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066639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1343</TotalTime>
  <Words>925</Words>
  <Application>Microsoft Office PowerPoint</Application>
  <PresentationFormat>Экран (4:3)</PresentationFormat>
  <Paragraphs>588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 формах взаимодействия  ГАОУ МО СПО «СКФКиС»  и муниципальных образований Мурманской области  в формировании содержания  профессиональных программ  по специальности «ФИЗИЧЕСКАЯ КУЛЬТУРА»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bogdanov</cp:lastModifiedBy>
  <cp:revision>49</cp:revision>
  <cp:lastPrinted>2015-09-29T07:29:30Z</cp:lastPrinted>
  <dcterms:created xsi:type="dcterms:W3CDTF">2014-11-21T11:00:06Z</dcterms:created>
  <dcterms:modified xsi:type="dcterms:W3CDTF">2015-09-30T07:52:11Z</dcterms:modified>
</cp:coreProperties>
</file>