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5" r:id="rId1"/>
  </p:sldMasterIdLst>
  <p:notesMasterIdLst>
    <p:notesMasterId r:id="rId9"/>
  </p:notesMasterIdLst>
  <p:sldIdLst>
    <p:sldId id="264" r:id="rId2"/>
    <p:sldId id="257" r:id="rId3"/>
    <p:sldId id="265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1E2"/>
    <a:srgbClr val="E4CECF"/>
    <a:srgbClr val="ECC3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51" d="100"/>
          <a:sy n="51" d="100"/>
        </p:scale>
        <p:origin x="1243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3BA673-859D-4B8E-9C71-CFD6430F0A1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FF36C2-FD6E-46F6-B47F-0530D45DEE3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endParaRPr lang="ru-RU" sz="1600" dirty="0" smtClean="0">
            <a:solidFill>
              <a:schemeClr val="tx1"/>
            </a:solidFill>
          </a:endParaRPr>
        </a:p>
        <a:p>
          <a:pPr algn="ctr"/>
          <a:endParaRPr lang="ru-RU" sz="1600" dirty="0" smtClean="0">
            <a:solidFill>
              <a:schemeClr val="tx1"/>
            </a:solidFill>
          </a:endParaRPr>
        </a:p>
        <a:p>
          <a:pPr algn="ctr"/>
          <a:r>
            <a:rPr lang="ru-RU" sz="1600" b="1" dirty="0" smtClean="0">
              <a:solidFill>
                <a:schemeClr val="tx1"/>
              </a:solidFill>
            </a:rPr>
            <a:t>1. Несоблюдение ограничений и запретов, требований о предотвращении или об урегулировании конфликта интересов</a:t>
          </a:r>
        </a:p>
        <a:p>
          <a:pPr algn="ctr"/>
          <a:endParaRPr lang="ru-RU" sz="1600" b="1" dirty="0" smtClean="0">
            <a:solidFill>
              <a:schemeClr val="tx1"/>
            </a:solidFill>
          </a:endParaRPr>
        </a:p>
        <a:p>
          <a:pPr algn="ctr"/>
          <a:r>
            <a:rPr lang="ru-RU" sz="1600" b="1" dirty="0" smtClean="0">
              <a:solidFill>
                <a:schemeClr val="tx1"/>
              </a:solidFill>
            </a:rPr>
            <a:t>2. Неисполнение обязанностей, установленных законодательством </a:t>
          </a:r>
        </a:p>
        <a:p>
          <a:pPr algn="ctr"/>
          <a:r>
            <a:rPr lang="ru-RU" sz="1600" b="1" dirty="0" smtClean="0">
              <a:solidFill>
                <a:schemeClr val="tx1"/>
              </a:solidFill>
            </a:rPr>
            <a:t>в целях противодействия коррупции</a:t>
          </a:r>
        </a:p>
      </dgm:t>
    </dgm:pt>
    <dgm:pt modelId="{0272F487-2B3F-473D-AA11-8824A89E1F9F}" type="parTrans" cxnId="{005E8D16-9D9C-4E43-9C15-E6545C77FB99}">
      <dgm:prSet/>
      <dgm:spPr/>
      <dgm:t>
        <a:bodyPr/>
        <a:lstStyle/>
        <a:p>
          <a:endParaRPr lang="ru-RU"/>
        </a:p>
      </dgm:t>
    </dgm:pt>
    <dgm:pt modelId="{38ADD69C-F948-4500-BBB8-CBCF7B8A786D}" type="sibTrans" cxnId="{005E8D16-9D9C-4E43-9C15-E6545C77FB99}">
      <dgm:prSet/>
      <dgm:spPr/>
      <dgm:t>
        <a:bodyPr/>
        <a:lstStyle/>
        <a:p>
          <a:endParaRPr lang="ru-RU"/>
        </a:p>
      </dgm:t>
    </dgm:pt>
    <dgm:pt modelId="{D46B98B4-B4D9-4B9A-B18A-B4F45E0F50B6}">
      <dgm:prSet phldrT="[Текст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Замечание</a:t>
          </a:r>
          <a:r>
            <a:rPr lang="ru-RU" dirty="0" smtClean="0">
              <a:solidFill>
                <a:srgbClr val="FF0000"/>
              </a:solidFill>
            </a:rPr>
            <a:t>	</a:t>
          </a:r>
          <a:endParaRPr lang="ru-RU" dirty="0">
            <a:solidFill>
              <a:srgbClr val="FF0000"/>
            </a:solidFill>
          </a:endParaRPr>
        </a:p>
      </dgm:t>
    </dgm:pt>
    <dgm:pt modelId="{F914D3EA-83D7-4F84-80C8-D1662AEC3C2E}" type="parTrans" cxnId="{48D35ADF-CDCF-45FE-B245-FF74B9C9DCCC}">
      <dgm:prSet/>
      <dgm:spPr/>
      <dgm:t>
        <a:bodyPr/>
        <a:lstStyle/>
        <a:p>
          <a:endParaRPr lang="ru-RU"/>
        </a:p>
      </dgm:t>
    </dgm:pt>
    <dgm:pt modelId="{891F97AE-D437-414C-9E65-9458388D7DC4}" type="sibTrans" cxnId="{48D35ADF-CDCF-45FE-B245-FF74B9C9DCCC}">
      <dgm:prSet/>
      <dgm:spPr/>
      <dgm:t>
        <a:bodyPr/>
        <a:lstStyle/>
        <a:p>
          <a:endParaRPr lang="ru-RU"/>
        </a:p>
      </dgm:t>
    </dgm:pt>
    <dgm:pt modelId="{B4ED6D95-6B35-4984-AE46-2856A30148C0}">
      <dgm:prSet phldrT="[Текст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Выговор</a:t>
          </a:r>
          <a:endParaRPr lang="ru-RU" b="1" dirty="0">
            <a:solidFill>
              <a:srgbClr val="FF0000"/>
            </a:solidFill>
          </a:endParaRPr>
        </a:p>
      </dgm:t>
    </dgm:pt>
    <dgm:pt modelId="{2F14CA76-EF6A-4CDD-B7A4-1222E023F8D0}" type="parTrans" cxnId="{FFBF2430-EA01-4B14-8C98-DB96198E0639}">
      <dgm:prSet/>
      <dgm:spPr/>
      <dgm:t>
        <a:bodyPr/>
        <a:lstStyle/>
        <a:p>
          <a:endParaRPr lang="ru-RU"/>
        </a:p>
      </dgm:t>
    </dgm:pt>
    <dgm:pt modelId="{94E6DA4F-FA59-4026-9FAA-516F2234FC65}" type="sibTrans" cxnId="{FFBF2430-EA01-4B14-8C98-DB96198E0639}">
      <dgm:prSet/>
      <dgm:spPr/>
      <dgm:t>
        <a:bodyPr/>
        <a:lstStyle/>
        <a:p>
          <a:endParaRPr lang="ru-RU"/>
        </a:p>
      </dgm:t>
    </dgm:pt>
    <dgm:pt modelId="{D0794F22-80E6-4289-93C6-612EDF03E3AD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8C2B1467-EE63-42A1-9362-E926A7FF722E}" type="parTrans" cxnId="{30938312-B765-4A53-A115-665492F2CEDE}">
      <dgm:prSet/>
      <dgm:spPr/>
      <dgm:t>
        <a:bodyPr/>
        <a:lstStyle/>
        <a:p>
          <a:endParaRPr lang="ru-RU"/>
        </a:p>
      </dgm:t>
    </dgm:pt>
    <dgm:pt modelId="{9642597D-BA35-4BCA-B8C0-7B56BBD4D937}" type="sibTrans" cxnId="{30938312-B765-4A53-A115-665492F2CEDE}">
      <dgm:prSet/>
      <dgm:spPr/>
      <dgm:t>
        <a:bodyPr/>
        <a:lstStyle/>
        <a:p>
          <a:endParaRPr lang="ru-RU"/>
        </a:p>
      </dgm:t>
    </dgm:pt>
    <dgm:pt modelId="{01AE8719-90A9-4CF1-89F3-342ABEAB09BA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Предупреждение о неполном должностном соответствии</a:t>
          </a:r>
          <a:endParaRPr lang="ru-RU" b="1" dirty="0">
            <a:solidFill>
              <a:srgbClr val="FF0000"/>
            </a:solidFill>
          </a:endParaRPr>
        </a:p>
      </dgm:t>
    </dgm:pt>
    <dgm:pt modelId="{1E923211-9DF7-438A-A275-6CBE6C04F0E3}" type="parTrans" cxnId="{8A967AE9-C9C5-4A24-B5CF-3B5157C77C71}">
      <dgm:prSet/>
      <dgm:spPr/>
      <dgm:t>
        <a:bodyPr/>
        <a:lstStyle/>
        <a:p>
          <a:endParaRPr lang="ru-RU"/>
        </a:p>
      </dgm:t>
    </dgm:pt>
    <dgm:pt modelId="{E2EA30B1-AA93-40A1-925D-2B073964F921}" type="sibTrans" cxnId="{8A967AE9-C9C5-4A24-B5CF-3B5157C77C71}">
      <dgm:prSet/>
      <dgm:spPr/>
      <dgm:t>
        <a:bodyPr/>
        <a:lstStyle/>
        <a:p>
          <a:endParaRPr lang="ru-RU"/>
        </a:p>
      </dgm:t>
    </dgm:pt>
    <dgm:pt modelId="{D889701F-4BB9-451D-A3EE-93774EB2DF64}">
      <dgm:prSet phldrT="[Текст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Увольнение в связи с утратой доверия</a:t>
          </a:r>
          <a:endParaRPr lang="ru-RU" dirty="0">
            <a:solidFill>
              <a:srgbClr val="FF0000"/>
            </a:solidFill>
          </a:endParaRPr>
        </a:p>
      </dgm:t>
    </dgm:pt>
    <dgm:pt modelId="{796186FB-50A6-417B-8160-9C1E25FFE81B}" type="parTrans" cxnId="{34091B35-32FF-46BD-A92F-B553FAD97BE7}">
      <dgm:prSet/>
      <dgm:spPr/>
      <dgm:t>
        <a:bodyPr/>
        <a:lstStyle/>
        <a:p>
          <a:endParaRPr lang="ru-RU"/>
        </a:p>
      </dgm:t>
    </dgm:pt>
    <dgm:pt modelId="{D87BD901-184B-4275-BFC7-BE8EECF8C815}" type="sibTrans" cxnId="{34091B35-32FF-46BD-A92F-B553FAD97BE7}">
      <dgm:prSet/>
      <dgm:spPr/>
      <dgm:t>
        <a:bodyPr/>
        <a:lstStyle/>
        <a:p>
          <a:endParaRPr lang="ru-RU"/>
        </a:p>
      </dgm:t>
    </dgm:pt>
    <dgm:pt modelId="{6311CF45-B80D-4C70-9EDC-D38675B95DE0}" type="pres">
      <dgm:prSet presAssocID="{7E3BA673-859D-4B8E-9C71-CFD6430F0A1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28F78D1-8985-4BD1-9E6C-B3F13A82E7B1}" type="pres">
      <dgm:prSet presAssocID="{D0794F22-80E6-4289-93C6-612EDF03E3AD}" presName="boxAndChildren" presStyleCnt="0"/>
      <dgm:spPr/>
    </dgm:pt>
    <dgm:pt modelId="{107143A2-08A3-4064-A8E4-2D5311F6EB28}" type="pres">
      <dgm:prSet presAssocID="{D0794F22-80E6-4289-93C6-612EDF03E3AD}" presName="parentTextBox" presStyleLbl="node1" presStyleIdx="0" presStyleCnt="2"/>
      <dgm:spPr/>
      <dgm:t>
        <a:bodyPr/>
        <a:lstStyle/>
        <a:p>
          <a:endParaRPr lang="ru-RU"/>
        </a:p>
      </dgm:t>
    </dgm:pt>
    <dgm:pt modelId="{69411C6B-2BC8-4567-B037-E209BD532CB4}" type="pres">
      <dgm:prSet presAssocID="{38ADD69C-F948-4500-BBB8-CBCF7B8A786D}" presName="sp" presStyleCnt="0"/>
      <dgm:spPr/>
    </dgm:pt>
    <dgm:pt modelId="{7E717927-AB57-43D4-96F2-D6115816FB8C}" type="pres">
      <dgm:prSet presAssocID="{CDFF36C2-FD6E-46F6-B47F-0530D45DEE34}" presName="arrowAndChildren" presStyleCnt="0"/>
      <dgm:spPr/>
    </dgm:pt>
    <dgm:pt modelId="{7E86239A-6A82-472D-910E-72E78C7C1C57}" type="pres">
      <dgm:prSet presAssocID="{CDFF36C2-FD6E-46F6-B47F-0530D45DEE34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CD649632-FAD6-4F63-A61E-F3B5DD9FE3B2}" type="pres">
      <dgm:prSet presAssocID="{CDFF36C2-FD6E-46F6-B47F-0530D45DEE34}" presName="arrow" presStyleLbl="node1" presStyleIdx="1" presStyleCnt="2" custScaleY="56332" custLinFactNeighborX="840" custLinFactNeighborY="-5706"/>
      <dgm:spPr/>
      <dgm:t>
        <a:bodyPr/>
        <a:lstStyle/>
        <a:p>
          <a:endParaRPr lang="ru-RU"/>
        </a:p>
      </dgm:t>
    </dgm:pt>
    <dgm:pt modelId="{495C628A-DC58-4E1B-A15B-689BA7A7FAAC}" type="pres">
      <dgm:prSet presAssocID="{CDFF36C2-FD6E-46F6-B47F-0530D45DEE34}" presName="descendantArrow" presStyleCnt="0"/>
      <dgm:spPr/>
    </dgm:pt>
    <dgm:pt modelId="{B04806F5-0744-4899-A46F-D6FF9F3A5379}" type="pres">
      <dgm:prSet presAssocID="{D46B98B4-B4D9-4B9A-B18A-B4F45E0F50B6}" presName="childTextArrow" presStyleLbl="fgAccFollowNode1" presStyleIdx="0" presStyleCnt="4" custScaleX="81975" custLinFactY="100000" custLinFactNeighborX="4697" custLinFactNeighborY="152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97AFB2-9B9D-485F-9623-63D4448484A2}" type="pres">
      <dgm:prSet presAssocID="{B4ED6D95-6B35-4984-AE46-2856A30148C0}" presName="childTextArrow" presStyleLbl="fgAccFollowNode1" presStyleIdx="1" presStyleCnt="4" custScaleX="95293" custLinFactY="100000" custLinFactNeighborX="1624" custLinFactNeighborY="110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CC7462-F91C-4241-9C6B-67C7393FA1BB}" type="pres">
      <dgm:prSet presAssocID="{D889701F-4BB9-451D-A3EE-93774EB2DF64}" presName="childTextArrow" presStyleLbl="fgAccFollowNode1" presStyleIdx="2" presStyleCnt="4" custScaleX="95293" custLinFactY="47737" custLinFactNeighborX="97675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847858-52E7-41FA-980A-662B60747ECB}" type="pres">
      <dgm:prSet presAssocID="{01AE8719-90A9-4CF1-89F3-342ABEAB09BA}" presName="childTextArrow" presStyleLbl="fgAccFollowNode1" presStyleIdx="3" presStyleCnt="4" custLinFactY="85203" custLinFactNeighborX="-94168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75B031-4A2A-4AFB-BAA5-C80EAE36E19E}" type="presOf" srcId="{D889701F-4BB9-451D-A3EE-93774EB2DF64}" destId="{51CC7462-F91C-4241-9C6B-67C7393FA1BB}" srcOrd="0" destOrd="0" presId="urn:microsoft.com/office/officeart/2005/8/layout/process4"/>
    <dgm:cxn modelId="{5D662B21-33F8-4A17-B87E-46DE7E14921D}" type="presOf" srcId="{7E3BA673-859D-4B8E-9C71-CFD6430F0A11}" destId="{6311CF45-B80D-4C70-9EDC-D38675B95DE0}" srcOrd="0" destOrd="0" presId="urn:microsoft.com/office/officeart/2005/8/layout/process4"/>
    <dgm:cxn modelId="{48D35ADF-CDCF-45FE-B245-FF74B9C9DCCC}" srcId="{CDFF36C2-FD6E-46F6-B47F-0530D45DEE34}" destId="{D46B98B4-B4D9-4B9A-B18A-B4F45E0F50B6}" srcOrd="0" destOrd="0" parTransId="{F914D3EA-83D7-4F84-80C8-D1662AEC3C2E}" sibTransId="{891F97AE-D437-414C-9E65-9458388D7DC4}"/>
    <dgm:cxn modelId="{005E8D16-9D9C-4E43-9C15-E6545C77FB99}" srcId="{7E3BA673-859D-4B8E-9C71-CFD6430F0A11}" destId="{CDFF36C2-FD6E-46F6-B47F-0530D45DEE34}" srcOrd="0" destOrd="0" parTransId="{0272F487-2B3F-473D-AA11-8824A89E1F9F}" sibTransId="{38ADD69C-F948-4500-BBB8-CBCF7B8A786D}"/>
    <dgm:cxn modelId="{64815AC6-5641-42E9-90F4-B13C9AD0724A}" type="presOf" srcId="{CDFF36C2-FD6E-46F6-B47F-0530D45DEE34}" destId="{CD649632-FAD6-4F63-A61E-F3B5DD9FE3B2}" srcOrd="1" destOrd="0" presId="urn:microsoft.com/office/officeart/2005/8/layout/process4"/>
    <dgm:cxn modelId="{FFBF2430-EA01-4B14-8C98-DB96198E0639}" srcId="{CDFF36C2-FD6E-46F6-B47F-0530D45DEE34}" destId="{B4ED6D95-6B35-4984-AE46-2856A30148C0}" srcOrd="1" destOrd="0" parTransId="{2F14CA76-EF6A-4CDD-B7A4-1222E023F8D0}" sibTransId="{94E6DA4F-FA59-4026-9FAA-516F2234FC65}"/>
    <dgm:cxn modelId="{C73EF2CC-0400-427B-9240-33FBAC8C0046}" type="presOf" srcId="{CDFF36C2-FD6E-46F6-B47F-0530D45DEE34}" destId="{7E86239A-6A82-472D-910E-72E78C7C1C57}" srcOrd="0" destOrd="0" presId="urn:microsoft.com/office/officeart/2005/8/layout/process4"/>
    <dgm:cxn modelId="{FA4F90FD-3F12-48FA-8816-68A671F24FD2}" type="presOf" srcId="{D0794F22-80E6-4289-93C6-612EDF03E3AD}" destId="{107143A2-08A3-4064-A8E4-2D5311F6EB28}" srcOrd="0" destOrd="0" presId="urn:microsoft.com/office/officeart/2005/8/layout/process4"/>
    <dgm:cxn modelId="{4544595B-DBF1-484D-9811-E6326B2EEAC8}" type="presOf" srcId="{D46B98B4-B4D9-4B9A-B18A-B4F45E0F50B6}" destId="{B04806F5-0744-4899-A46F-D6FF9F3A5379}" srcOrd="0" destOrd="0" presId="urn:microsoft.com/office/officeart/2005/8/layout/process4"/>
    <dgm:cxn modelId="{30938312-B765-4A53-A115-665492F2CEDE}" srcId="{7E3BA673-859D-4B8E-9C71-CFD6430F0A11}" destId="{D0794F22-80E6-4289-93C6-612EDF03E3AD}" srcOrd="1" destOrd="0" parTransId="{8C2B1467-EE63-42A1-9362-E926A7FF722E}" sibTransId="{9642597D-BA35-4BCA-B8C0-7B56BBD4D937}"/>
    <dgm:cxn modelId="{3F3A4CEA-C7C2-4672-9C8D-E4FB342B8628}" type="presOf" srcId="{01AE8719-90A9-4CF1-89F3-342ABEAB09BA}" destId="{0D847858-52E7-41FA-980A-662B60747ECB}" srcOrd="0" destOrd="0" presId="urn:microsoft.com/office/officeart/2005/8/layout/process4"/>
    <dgm:cxn modelId="{8A967AE9-C9C5-4A24-B5CF-3B5157C77C71}" srcId="{CDFF36C2-FD6E-46F6-B47F-0530D45DEE34}" destId="{01AE8719-90A9-4CF1-89F3-342ABEAB09BA}" srcOrd="3" destOrd="0" parTransId="{1E923211-9DF7-438A-A275-6CBE6C04F0E3}" sibTransId="{E2EA30B1-AA93-40A1-925D-2B073964F921}"/>
    <dgm:cxn modelId="{4410EB57-7097-4455-A555-FAF620B58623}" type="presOf" srcId="{B4ED6D95-6B35-4984-AE46-2856A30148C0}" destId="{3A97AFB2-9B9D-485F-9623-63D4448484A2}" srcOrd="0" destOrd="0" presId="urn:microsoft.com/office/officeart/2005/8/layout/process4"/>
    <dgm:cxn modelId="{34091B35-32FF-46BD-A92F-B553FAD97BE7}" srcId="{CDFF36C2-FD6E-46F6-B47F-0530D45DEE34}" destId="{D889701F-4BB9-451D-A3EE-93774EB2DF64}" srcOrd="2" destOrd="0" parTransId="{796186FB-50A6-417B-8160-9C1E25FFE81B}" sibTransId="{D87BD901-184B-4275-BFC7-BE8EECF8C815}"/>
    <dgm:cxn modelId="{9E60BC3C-DB73-41C3-B2D6-C89CEC5C2800}" type="presParOf" srcId="{6311CF45-B80D-4C70-9EDC-D38675B95DE0}" destId="{328F78D1-8985-4BD1-9E6C-B3F13A82E7B1}" srcOrd="0" destOrd="0" presId="urn:microsoft.com/office/officeart/2005/8/layout/process4"/>
    <dgm:cxn modelId="{1DF9B4A5-0ADE-4193-B659-164F1C31EE7E}" type="presParOf" srcId="{328F78D1-8985-4BD1-9E6C-B3F13A82E7B1}" destId="{107143A2-08A3-4064-A8E4-2D5311F6EB28}" srcOrd="0" destOrd="0" presId="urn:microsoft.com/office/officeart/2005/8/layout/process4"/>
    <dgm:cxn modelId="{4E0C8A4C-0EFB-4EDC-AAB1-0B777AD36512}" type="presParOf" srcId="{6311CF45-B80D-4C70-9EDC-D38675B95DE0}" destId="{69411C6B-2BC8-4567-B037-E209BD532CB4}" srcOrd="1" destOrd="0" presId="urn:microsoft.com/office/officeart/2005/8/layout/process4"/>
    <dgm:cxn modelId="{8E86E417-AA7A-495F-A9F1-3D3B8572E9D1}" type="presParOf" srcId="{6311CF45-B80D-4C70-9EDC-D38675B95DE0}" destId="{7E717927-AB57-43D4-96F2-D6115816FB8C}" srcOrd="2" destOrd="0" presId="urn:microsoft.com/office/officeart/2005/8/layout/process4"/>
    <dgm:cxn modelId="{95B90D96-0688-4E9F-8C68-36435115AF10}" type="presParOf" srcId="{7E717927-AB57-43D4-96F2-D6115816FB8C}" destId="{7E86239A-6A82-472D-910E-72E78C7C1C57}" srcOrd="0" destOrd="0" presId="urn:microsoft.com/office/officeart/2005/8/layout/process4"/>
    <dgm:cxn modelId="{7B913DA9-048F-4A5C-9805-96AEA470FF35}" type="presParOf" srcId="{7E717927-AB57-43D4-96F2-D6115816FB8C}" destId="{CD649632-FAD6-4F63-A61E-F3B5DD9FE3B2}" srcOrd="1" destOrd="0" presId="urn:microsoft.com/office/officeart/2005/8/layout/process4"/>
    <dgm:cxn modelId="{21B9DB07-1350-4BBF-B4D6-E1699058FEDD}" type="presParOf" srcId="{7E717927-AB57-43D4-96F2-D6115816FB8C}" destId="{495C628A-DC58-4E1B-A15B-689BA7A7FAAC}" srcOrd="2" destOrd="0" presId="urn:microsoft.com/office/officeart/2005/8/layout/process4"/>
    <dgm:cxn modelId="{7CB2FDFA-DFD9-4251-B0F5-E56A4F6590AB}" type="presParOf" srcId="{495C628A-DC58-4E1B-A15B-689BA7A7FAAC}" destId="{B04806F5-0744-4899-A46F-D6FF9F3A5379}" srcOrd="0" destOrd="0" presId="urn:microsoft.com/office/officeart/2005/8/layout/process4"/>
    <dgm:cxn modelId="{74E3E9D9-9FDC-49FF-B0E6-7D512C31FBD9}" type="presParOf" srcId="{495C628A-DC58-4E1B-A15B-689BA7A7FAAC}" destId="{3A97AFB2-9B9D-485F-9623-63D4448484A2}" srcOrd="1" destOrd="0" presId="urn:microsoft.com/office/officeart/2005/8/layout/process4"/>
    <dgm:cxn modelId="{FB851BB0-6D5D-44BF-B538-461F2526F846}" type="presParOf" srcId="{495C628A-DC58-4E1B-A15B-689BA7A7FAAC}" destId="{51CC7462-F91C-4241-9C6B-67C7393FA1BB}" srcOrd="2" destOrd="0" presId="urn:microsoft.com/office/officeart/2005/8/layout/process4"/>
    <dgm:cxn modelId="{C9EF6956-A8FD-44B8-99BA-EE2CC12A4F58}" type="presParOf" srcId="{495C628A-DC58-4E1B-A15B-689BA7A7FAAC}" destId="{0D847858-52E7-41FA-980A-662B60747ECB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17DAC5-44FE-48EE-B5D1-55E778B1FDDF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48DFE7-53E5-4DA9-A6D8-A36EABB8930A}">
      <dgm:prSet phldrT="[Текст]"/>
      <dgm:spPr>
        <a:solidFill>
          <a:srgbClr val="EFE1E2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Неисполнение гражданским служащим, являющимся стороной конфликта интересов, мер по предупреждению и (или) урегулированию конфликта интересов</a:t>
          </a:r>
          <a:endParaRPr lang="ru-RU" b="1" dirty="0">
            <a:solidFill>
              <a:schemeClr val="tx1"/>
            </a:solidFill>
          </a:endParaRPr>
        </a:p>
      </dgm:t>
    </dgm:pt>
    <dgm:pt modelId="{1FB7BEBC-C0EC-4C69-BC78-DBB653779641}" type="parTrans" cxnId="{E6A54E13-6340-47C4-8C40-57390F638C41}">
      <dgm:prSet/>
      <dgm:spPr/>
      <dgm:t>
        <a:bodyPr/>
        <a:lstStyle/>
        <a:p>
          <a:endParaRPr lang="ru-RU"/>
        </a:p>
      </dgm:t>
    </dgm:pt>
    <dgm:pt modelId="{9076A69A-3851-4E21-BB13-19E69040ABDB}" type="sibTrans" cxnId="{E6A54E13-6340-47C4-8C40-57390F638C41}">
      <dgm:prSet/>
      <dgm:spPr/>
      <dgm:t>
        <a:bodyPr/>
        <a:lstStyle/>
        <a:p>
          <a:endParaRPr lang="ru-RU"/>
        </a:p>
      </dgm:t>
    </dgm:pt>
    <dgm:pt modelId="{2C4DF1EE-BC2C-481A-9E7E-4F637A805333}">
      <dgm:prSet phldrT="[Текст]"/>
      <dgm:spPr>
        <a:solidFill>
          <a:srgbClr val="EFE1E2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Непредставление либо представление заведомо недостоверных или неполных сведений о доходах, об имуществе и обязательствах имущественного характера</a:t>
          </a:r>
          <a:endParaRPr lang="ru-RU" b="1" dirty="0">
            <a:solidFill>
              <a:schemeClr val="tx1"/>
            </a:solidFill>
          </a:endParaRPr>
        </a:p>
      </dgm:t>
    </dgm:pt>
    <dgm:pt modelId="{504970A3-4184-4043-8B1B-FD4FC0BEAE44}" type="parTrans" cxnId="{CA8272E8-BA5D-4871-8159-446EFFC5DC11}">
      <dgm:prSet/>
      <dgm:spPr/>
      <dgm:t>
        <a:bodyPr/>
        <a:lstStyle/>
        <a:p>
          <a:endParaRPr lang="ru-RU"/>
        </a:p>
      </dgm:t>
    </dgm:pt>
    <dgm:pt modelId="{B8C13B0A-BBF2-4612-8783-316C6CB8F3A8}" type="sibTrans" cxnId="{CA8272E8-BA5D-4871-8159-446EFFC5DC11}">
      <dgm:prSet/>
      <dgm:spPr/>
      <dgm:t>
        <a:bodyPr/>
        <a:lstStyle/>
        <a:p>
          <a:endParaRPr lang="ru-RU"/>
        </a:p>
      </dgm:t>
    </dgm:pt>
    <dgm:pt modelId="{5E3610FA-CC71-4E37-ACDA-8319D461DD11}">
      <dgm:prSet phldrT="[Текст]"/>
      <dgm:spPr>
        <a:solidFill>
          <a:srgbClr val="EFE1E2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Участие на платной основе в деятельности органа управления коммерческой организацией*</a:t>
          </a:r>
          <a:endParaRPr lang="ru-RU" b="1" dirty="0">
            <a:solidFill>
              <a:schemeClr val="tx1"/>
            </a:solidFill>
          </a:endParaRPr>
        </a:p>
      </dgm:t>
    </dgm:pt>
    <dgm:pt modelId="{F14058E9-5E81-47E4-ACBC-675CBEDFB7F0}" type="parTrans" cxnId="{F993C5E3-C5EF-4099-A9B0-9E3524F68581}">
      <dgm:prSet/>
      <dgm:spPr/>
      <dgm:t>
        <a:bodyPr/>
        <a:lstStyle/>
        <a:p>
          <a:endParaRPr lang="ru-RU"/>
        </a:p>
      </dgm:t>
    </dgm:pt>
    <dgm:pt modelId="{D0C9115C-65DE-4DD5-AEBA-B295D192465B}" type="sibTrans" cxnId="{F993C5E3-C5EF-4099-A9B0-9E3524F68581}">
      <dgm:prSet/>
      <dgm:spPr/>
      <dgm:t>
        <a:bodyPr/>
        <a:lstStyle/>
        <a:p>
          <a:endParaRPr lang="ru-RU"/>
        </a:p>
      </dgm:t>
    </dgm:pt>
    <dgm:pt modelId="{06D75819-E174-4E2D-83E5-F4FE48029B61}">
      <dgm:prSet phldrT="[Текст]"/>
      <dgm:spPr>
        <a:solidFill>
          <a:srgbClr val="EFE1E2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Осуществление предпринимательской деятельности</a:t>
          </a:r>
          <a:endParaRPr lang="ru-RU" b="1" dirty="0">
            <a:solidFill>
              <a:schemeClr val="tx1"/>
            </a:solidFill>
          </a:endParaRPr>
        </a:p>
      </dgm:t>
    </dgm:pt>
    <dgm:pt modelId="{419617F7-E174-4048-BDC8-533339696AE8}" type="parTrans" cxnId="{35756281-0A9E-404C-BFA6-F0821348ADD5}">
      <dgm:prSet/>
      <dgm:spPr/>
      <dgm:t>
        <a:bodyPr/>
        <a:lstStyle/>
        <a:p>
          <a:endParaRPr lang="ru-RU"/>
        </a:p>
      </dgm:t>
    </dgm:pt>
    <dgm:pt modelId="{94F54908-EE33-431A-A4CB-FFFB1B7FA279}" type="sibTrans" cxnId="{35756281-0A9E-404C-BFA6-F0821348ADD5}">
      <dgm:prSet/>
      <dgm:spPr/>
      <dgm:t>
        <a:bodyPr/>
        <a:lstStyle/>
        <a:p>
          <a:endParaRPr lang="ru-RU"/>
        </a:p>
      </dgm:t>
    </dgm:pt>
    <dgm:pt modelId="{6BBB13B4-D116-4662-A278-2A37F840F4BF}">
      <dgm:prSet phldrT="[Текст]"/>
      <dgm:spPr>
        <a:solidFill>
          <a:srgbClr val="EFE1E2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Вхождение в состав органов управления, попечительских или наблюдательных советов, иных органов иностранных некоммерческих неправительственных организаций и действующих на территории Российской Федерации их структурных подразделений**</a:t>
          </a:r>
          <a:endParaRPr lang="ru-RU" b="1" dirty="0">
            <a:solidFill>
              <a:schemeClr val="tx1"/>
            </a:solidFill>
          </a:endParaRPr>
        </a:p>
      </dgm:t>
    </dgm:pt>
    <dgm:pt modelId="{A1EEE242-68D4-409D-80B5-46D5BF14D25B}" type="parTrans" cxnId="{4FF649DB-B6F3-4E41-BA14-62AC34B6E5E8}">
      <dgm:prSet/>
      <dgm:spPr/>
      <dgm:t>
        <a:bodyPr/>
        <a:lstStyle/>
        <a:p>
          <a:endParaRPr lang="ru-RU"/>
        </a:p>
      </dgm:t>
    </dgm:pt>
    <dgm:pt modelId="{CE125337-0FED-42B2-B8C8-86F6BDC584B5}" type="sibTrans" cxnId="{4FF649DB-B6F3-4E41-BA14-62AC34B6E5E8}">
      <dgm:prSet/>
      <dgm:spPr/>
      <dgm:t>
        <a:bodyPr/>
        <a:lstStyle/>
        <a:p>
          <a:endParaRPr lang="ru-RU"/>
        </a:p>
      </dgm:t>
    </dgm:pt>
    <dgm:pt modelId="{3D0C0251-8CF9-49AD-B343-DB3DC6540D6A}">
      <dgm:prSet phldrT="[Текст]"/>
      <dgm:spPr>
        <a:solidFill>
          <a:srgbClr val="EFE1E2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Нарушение гражданским служащим, его супругой (супругом) и несовершеннолетними детьми запрета открывать и иметь счета (вклады), хранить наличные денежные средства и ценности в иностранных банках, расположенных за пределами территории Российской Федерации, владеть и (или) пользоваться иностранными финансовыми инструментами.</a:t>
          </a:r>
          <a:endParaRPr lang="ru-RU" b="1" dirty="0">
            <a:solidFill>
              <a:schemeClr val="tx1"/>
            </a:solidFill>
          </a:endParaRPr>
        </a:p>
      </dgm:t>
    </dgm:pt>
    <dgm:pt modelId="{1005946A-FBBE-4FFE-B42D-5062F62DE351}" type="parTrans" cxnId="{1D366561-EDCD-4CF1-9AAA-40CB7EF7FD07}">
      <dgm:prSet/>
      <dgm:spPr/>
      <dgm:t>
        <a:bodyPr/>
        <a:lstStyle/>
        <a:p>
          <a:endParaRPr lang="ru-RU"/>
        </a:p>
      </dgm:t>
    </dgm:pt>
    <dgm:pt modelId="{B1D7E2E4-714B-447F-BB1F-321715B8AE0F}" type="sibTrans" cxnId="{1D366561-EDCD-4CF1-9AAA-40CB7EF7FD07}">
      <dgm:prSet/>
      <dgm:spPr/>
      <dgm:t>
        <a:bodyPr/>
        <a:lstStyle/>
        <a:p>
          <a:endParaRPr lang="ru-RU"/>
        </a:p>
      </dgm:t>
    </dgm:pt>
    <dgm:pt modelId="{129588D3-9223-42D1-A93C-5BD9CD61BAB4}" type="pres">
      <dgm:prSet presAssocID="{4017DAC5-44FE-48EE-B5D1-55E778B1FDD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6A535E-582B-47B8-AFF9-495C6FA3480B}" type="pres">
      <dgm:prSet presAssocID="{4017DAC5-44FE-48EE-B5D1-55E778B1FDDF}" presName="cycle" presStyleCnt="0"/>
      <dgm:spPr/>
    </dgm:pt>
    <dgm:pt modelId="{05217A54-05E9-4394-BF13-87FF022DC8BD}" type="pres">
      <dgm:prSet presAssocID="{2A48DFE7-53E5-4DA9-A6D8-A36EABB8930A}" presName="nodeFirstNode" presStyleLbl="node1" presStyleIdx="0" presStyleCnt="6" custScaleX="178141" custScaleY="118140" custRadScaleRad="101731" custRadScaleInc="27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A684B1-D788-4A84-B5F8-A820F3487021}" type="pres">
      <dgm:prSet presAssocID="{9076A69A-3851-4E21-BB13-19E69040ABDB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AB31B9E7-B5E0-49D9-B591-FE22E789700A}" type="pres">
      <dgm:prSet presAssocID="{2C4DF1EE-BC2C-481A-9E7E-4F637A805333}" presName="nodeFollowingNodes" presStyleLbl="node1" presStyleIdx="1" presStyleCnt="6" custScaleX="164285" custScaleY="140037" custRadScaleRad="133653" custRadScaleInc="240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E6D12C-90ED-47DD-9D47-6A45408FC964}" type="pres">
      <dgm:prSet presAssocID="{5E3610FA-CC71-4E37-ACDA-8319D461DD11}" presName="nodeFollowingNodes" presStyleLbl="node1" presStyleIdx="2" presStyleCnt="6" custScaleX="159415" custRadScaleRad="105636" custRadScaleInc="-33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FA296-8156-44CB-80A4-D927F0514A26}" type="pres">
      <dgm:prSet presAssocID="{06D75819-E174-4E2D-83E5-F4FE48029B61}" presName="nodeFollowingNodes" presStyleLbl="node1" presStyleIdx="3" presStyleCnt="6" custScaleX="137556" custRadScaleRad="87820" custRadScaleInc="-289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F043C5-E744-490B-BA41-0A7DB43C1BFA}" type="pres">
      <dgm:prSet presAssocID="{6BBB13B4-D116-4662-A278-2A37F840F4BF}" presName="nodeFollowingNodes" presStyleLbl="node1" presStyleIdx="4" presStyleCnt="6" custScaleX="155842" custScaleY="138755" custRadScaleRad="138222" custRadScaleInc="67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D15BDD-7B94-4204-8E75-6EFCAE640313}" type="pres">
      <dgm:prSet presAssocID="{3D0C0251-8CF9-49AD-B343-DB3DC6540D6A}" presName="nodeFollowingNodes" presStyleLbl="node1" presStyleIdx="5" presStyleCnt="6" custScaleX="163194" custScaleY="175186" custRadScaleRad="141726" custRadScaleInc="-35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5BD0D2-EE43-4D4B-AA21-D2CC39A28D27}" type="presOf" srcId="{4017DAC5-44FE-48EE-B5D1-55E778B1FDDF}" destId="{129588D3-9223-42D1-A93C-5BD9CD61BAB4}" srcOrd="0" destOrd="0" presId="urn:microsoft.com/office/officeart/2005/8/layout/cycle3"/>
    <dgm:cxn modelId="{8672C6EF-8DD5-4AA0-96B3-E946771D0D38}" type="presOf" srcId="{3D0C0251-8CF9-49AD-B343-DB3DC6540D6A}" destId="{84D15BDD-7B94-4204-8E75-6EFCAE640313}" srcOrd="0" destOrd="0" presId="urn:microsoft.com/office/officeart/2005/8/layout/cycle3"/>
    <dgm:cxn modelId="{3663468B-0BB3-4A96-93FC-8A1AD2EB01D1}" type="presOf" srcId="{6BBB13B4-D116-4662-A278-2A37F840F4BF}" destId="{5AF043C5-E744-490B-BA41-0A7DB43C1BFA}" srcOrd="0" destOrd="0" presId="urn:microsoft.com/office/officeart/2005/8/layout/cycle3"/>
    <dgm:cxn modelId="{266F38EC-03E7-429F-BE65-46AD61CC103F}" type="presOf" srcId="{2A48DFE7-53E5-4DA9-A6D8-A36EABB8930A}" destId="{05217A54-05E9-4394-BF13-87FF022DC8BD}" srcOrd="0" destOrd="0" presId="urn:microsoft.com/office/officeart/2005/8/layout/cycle3"/>
    <dgm:cxn modelId="{1D366561-EDCD-4CF1-9AAA-40CB7EF7FD07}" srcId="{4017DAC5-44FE-48EE-B5D1-55E778B1FDDF}" destId="{3D0C0251-8CF9-49AD-B343-DB3DC6540D6A}" srcOrd="5" destOrd="0" parTransId="{1005946A-FBBE-4FFE-B42D-5062F62DE351}" sibTransId="{B1D7E2E4-714B-447F-BB1F-321715B8AE0F}"/>
    <dgm:cxn modelId="{2671E18D-8AF3-4A04-B87E-BDD50E5B290B}" type="presOf" srcId="{9076A69A-3851-4E21-BB13-19E69040ABDB}" destId="{6FA684B1-D788-4A84-B5F8-A820F3487021}" srcOrd="0" destOrd="0" presId="urn:microsoft.com/office/officeart/2005/8/layout/cycle3"/>
    <dgm:cxn modelId="{97A8B3B1-D20D-43BC-9EDF-EF101B8E6630}" type="presOf" srcId="{06D75819-E174-4E2D-83E5-F4FE48029B61}" destId="{D09FA296-8156-44CB-80A4-D927F0514A26}" srcOrd="0" destOrd="0" presId="urn:microsoft.com/office/officeart/2005/8/layout/cycle3"/>
    <dgm:cxn modelId="{E6A54E13-6340-47C4-8C40-57390F638C41}" srcId="{4017DAC5-44FE-48EE-B5D1-55E778B1FDDF}" destId="{2A48DFE7-53E5-4DA9-A6D8-A36EABB8930A}" srcOrd="0" destOrd="0" parTransId="{1FB7BEBC-C0EC-4C69-BC78-DBB653779641}" sibTransId="{9076A69A-3851-4E21-BB13-19E69040ABDB}"/>
    <dgm:cxn modelId="{F993C5E3-C5EF-4099-A9B0-9E3524F68581}" srcId="{4017DAC5-44FE-48EE-B5D1-55E778B1FDDF}" destId="{5E3610FA-CC71-4E37-ACDA-8319D461DD11}" srcOrd="2" destOrd="0" parTransId="{F14058E9-5E81-47E4-ACBC-675CBEDFB7F0}" sibTransId="{D0C9115C-65DE-4DD5-AEBA-B295D192465B}"/>
    <dgm:cxn modelId="{35756281-0A9E-404C-BFA6-F0821348ADD5}" srcId="{4017DAC5-44FE-48EE-B5D1-55E778B1FDDF}" destId="{06D75819-E174-4E2D-83E5-F4FE48029B61}" srcOrd="3" destOrd="0" parTransId="{419617F7-E174-4048-BDC8-533339696AE8}" sibTransId="{94F54908-EE33-431A-A4CB-FFFB1B7FA279}"/>
    <dgm:cxn modelId="{3E015BE0-E1EB-4032-AD30-59CCD7351544}" type="presOf" srcId="{5E3610FA-CC71-4E37-ACDA-8319D461DD11}" destId="{CEE6D12C-90ED-47DD-9D47-6A45408FC964}" srcOrd="0" destOrd="0" presId="urn:microsoft.com/office/officeart/2005/8/layout/cycle3"/>
    <dgm:cxn modelId="{CA8272E8-BA5D-4871-8159-446EFFC5DC11}" srcId="{4017DAC5-44FE-48EE-B5D1-55E778B1FDDF}" destId="{2C4DF1EE-BC2C-481A-9E7E-4F637A805333}" srcOrd="1" destOrd="0" parTransId="{504970A3-4184-4043-8B1B-FD4FC0BEAE44}" sibTransId="{B8C13B0A-BBF2-4612-8783-316C6CB8F3A8}"/>
    <dgm:cxn modelId="{4FF649DB-B6F3-4E41-BA14-62AC34B6E5E8}" srcId="{4017DAC5-44FE-48EE-B5D1-55E778B1FDDF}" destId="{6BBB13B4-D116-4662-A278-2A37F840F4BF}" srcOrd="4" destOrd="0" parTransId="{A1EEE242-68D4-409D-80B5-46D5BF14D25B}" sibTransId="{CE125337-0FED-42B2-B8C8-86F6BDC584B5}"/>
    <dgm:cxn modelId="{81DBAAC0-D174-441C-A009-211897C75FB6}" type="presOf" srcId="{2C4DF1EE-BC2C-481A-9E7E-4F637A805333}" destId="{AB31B9E7-B5E0-49D9-B591-FE22E789700A}" srcOrd="0" destOrd="0" presId="urn:microsoft.com/office/officeart/2005/8/layout/cycle3"/>
    <dgm:cxn modelId="{E0AE9F53-9C10-4B22-A226-A95CD90CA0AF}" type="presParOf" srcId="{129588D3-9223-42D1-A93C-5BD9CD61BAB4}" destId="{F26A535E-582B-47B8-AFF9-495C6FA3480B}" srcOrd="0" destOrd="0" presId="urn:microsoft.com/office/officeart/2005/8/layout/cycle3"/>
    <dgm:cxn modelId="{3A88F39D-0FB0-49C2-9EBF-B2C85FC84824}" type="presParOf" srcId="{F26A535E-582B-47B8-AFF9-495C6FA3480B}" destId="{05217A54-05E9-4394-BF13-87FF022DC8BD}" srcOrd="0" destOrd="0" presId="urn:microsoft.com/office/officeart/2005/8/layout/cycle3"/>
    <dgm:cxn modelId="{0C53088B-4DB9-4380-BF46-99B1CD2A4F12}" type="presParOf" srcId="{F26A535E-582B-47B8-AFF9-495C6FA3480B}" destId="{6FA684B1-D788-4A84-B5F8-A820F3487021}" srcOrd="1" destOrd="0" presId="urn:microsoft.com/office/officeart/2005/8/layout/cycle3"/>
    <dgm:cxn modelId="{290BD12B-B4EE-420C-8B9E-F00480893BA0}" type="presParOf" srcId="{F26A535E-582B-47B8-AFF9-495C6FA3480B}" destId="{AB31B9E7-B5E0-49D9-B591-FE22E789700A}" srcOrd="2" destOrd="0" presId="urn:microsoft.com/office/officeart/2005/8/layout/cycle3"/>
    <dgm:cxn modelId="{D7E4B0F6-1AF5-4340-9423-BA1978EF220F}" type="presParOf" srcId="{F26A535E-582B-47B8-AFF9-495C6FA3480B}" destId="{CEE6D12C-90ED-47DD-9D47-6A45408FC964}" srcOrd="3" destOrd="0" presId="urn:microsoft.com/office/officeart/2005/8/layout/cycle3"/>
    <dgm:cxn modelId="{39EE2E3F-EA0C-4DB1-8FE4-1D8FA98FE174}" type="presParOf" srcId="{F26A535E-582B-47B8-AFF9-495C6FA3480B}" destId="{D09FA296-8156-44CB-80A4-D927F0514A26}" srcOrd="4" destOrd="0" presId="urn:microsoft.com/office/officeart/2005/8/layout/cycle3"/>
    <dgm:cxn modelId="{92D6FB96-A528-4B28-BBF4-D8F17137DA51}" type="presParOf" srcId="{F26A535E-582B-47B8-AFF9-495C6FA3480B}" destId="{5AF043C5-E744-490B-BA41-0A7DB43C1BFA}" srcOrd="5" destOrd="0" presId="urn:microsoft.com/office/officeart/2005/8/layout/cycle3"/>
    <dgm:cxn modelId="{CD5DBC0B-E193-4631-A6A6-D5CDB9978593}" type="presParOf" srcId="{F26A535E-582B-47B8-AFF9-495C6FA3480B}" destId="{84D15BDD-7B94-4204-8E75-6EFCAE640313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B92032-04DF-425A-ABB2-44BB9EC3D3B5}" type="doc">
      <dgm:prSet loTypeId="urn:microsoft.com/office/officeart/2005/8/layout/matrix1" loCatId="matrix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7FA7BAE8-369D-4900-97BF-75A13EB5374F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 smtClean="0"/>
            <a:t>Виды коррупционных правонарушений</a:t>
          </a:r>
          <a:endParaRPr lang="ru-RU" sz="1600" b="1" dirty="0"/>
        </a:p>
      </dgm:t>
    </dgm:pt>
    <dgm:pt modelId="{7DAC9241-E0A1-4D77-8C12-A6018DC4CFCA}" type="parTrans" cxnId="{65748C6A-EAB9-46FB-87EA-07D1AF81808D}">
      <dgm:prSet/>
      <dgm:spPr/>
      <dgm:t>
        <a:bodyPr/>
        <a:lstStyle/>
        <a:p>
          <a:endParaRPr lang="ru-RU"/>
        </a:p>
      </dgm:t>
    </dgm:pt>
    <dgm:pt modelId="{4388F6B4-6534-41B0-99E9-525C3BA8F51E}" type="sibTrans" cxnId="{65748C6A-EAB9-46FB-87EA-07D1AF81808D}">
      <dgm:prSet/>
      <dgm:spPr/>
      <dgm:t>
        <a:bodyPr/>
        <a:lstStyle/>
        <a:p>
          <a:endParaRPr lang="ru-RU"/>
        </a:p>
      </dgm:t>
    </dgm:pt>
    <dgm:pt modelId="{6FBBF57F-2403-448A-A368-1A4CA65AEF40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Правонарушения, влекущие за собой обязанность возмещения причиненного ущерба</a:t>
          </a:r>
        </a:p>
        <a:p>
          <a:pPr algn="ctr"/>
          <a:endParaRPr lang="ru-RU" b="1" dirty="0" smtClean="0">
            <a:solidFill>
              <a:schemeClr val="tx1"/>
            </a:solidFill>
          </a:endParaRPr>
        </a:p>
        <a:p>
          <a:pPr algn="l"/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0" dirty="0" smtClean="0">
              <a:solidFill>
                <a:schemeClr val="tx1"/>
              </a:solidFill>
            </a:rPr>
            <a:t>Запрещение дарения </a:t>
          </a:r>
          <a:r>
            <a:rPr lang="ru-RU" b="1" dirty="0" smtClean="0">
              <a:solidFill>
                <a:schemeClr val="tx1"/>
              </a:solidFill>
            </a:rPr>
            <a:t>- </a:t>
          </a:r>
          <a:r>
            <a:rPr lang="ru-RU" b="0" dirty="0" smtClean="0">
              <a:solidFill>
                <a:schemeClr val="tx1"/>
              </a:solidFill>
            </a:rPr>
            <a:t>статья 575 Гражданского Кодекса Российской Федерации (</a:t>
          </a:r>
          <a:r>
            <a:rPr lang="ru-RU" b="0" dirty="0" smtClean="0"/>
            <a:t>лицам, замещающим государственные должности субъектов Российской Федерации, государственным служащим и т.д. в связи с их должностным положением или в связи с исполнением ими служебных обязанностей</a:t>
          </a:r>
          <a:r>
            <a:rPr lang="ru-RU" b="0" dirty="0" smtClean="0">
              <a:solidFill>
                <a:schemeClr val="tx1"/>
              </a:solidFill>
            </a:rPr>
            <a:t>)</a:t>
          </a:r>
          <a:endParaRPr lang="ru-RU" b="0" dirty="0">
            <a:solidFill>
              <a:schemeClr val="tx1"/>
            </a:solidFill>
          </a:endParaRPr>
        </a:p>
      </dgm:t>
    </dgm:pt>
    <dgm:pt modelId="{C93DE280-E256-4578-A08A-FAF148577D37}" type="parTrans" cxnId="{2BFBA33B-57E8-41FC-9E90-A6CFD84C4332}">
      <dgm:prSet/>
      <dgm:spPr/>
      <dgm:t>
        <a:bodyPr/>
        <a:lstStyle/>
        <a:p>
          <a:endParaRPr lang="ru-RU"/>
        </a:p>
      </dgm:t>
    </dgm:pt>
    <dgm:pt modelId="{ED1773B7-0693-4634-B80B-D607F44E3164}" type="sibTrans" cxnId="{2BFBA33B-57E8-41FC-9E90-A6CFD84C4332}">
      <dgm:prSet/>
      <dgm:spPr/>
      <dgm:t>
        <a:bodyPr/>
        <a:lstStyle/>
        <a:p>
          <a:endParaRPr lang="ru-RU"/>
        </a:p>
      </dgm:t>
    </dgm:pt>
    <dgm:pt modelId="{2849A8B2-5271-4EE5-9384-5F5995772F54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Дисциплинарные правонарушения 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Нарушения отдельных ограничений и запретов по службе - статьи 16, 17 Федерального закона № 79-ФЗ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Обязанность гражданских служащих представлять сведения о доходах, об имуществе и обязательствах имущественного характера - статья 8 Федерального закона № 273-ФЗ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Обязанность гражданских служащих уведомлять об обращениях в целях склонения к совершению коррупционных правонарушений - статья 9 Федерального закона </a:t>
          </a:r>
          <a:r>
            <a:rPr lang="ru-RU" b="0" smtClean="0">
              <a:solidFill>
                <a:schemeClr val="tx1"/>
              </a:solidFill>
            </a:rPr>
            <a:t>№ 273-ФЗ</a:t>
          </a:r>
          <a:endParaRPr lang="ru-RU" b="0" dirty="0" smtClean="0">
            <a:solidFill>
              <a:schemeClr val="tx1"/>
            </a:solidFill>
          </a:endParaRPr>
        </a:p>
        <a:p>
          <a:pPr algn="l"/>
          <a:endParaRPr lang="ru-RU" b="0" dirty="0" smtClean="0">
            <a:solidFill>
              <a:schemeClr val="tx1"/>
            </a:solidFill>
          </a:endParaRPr>
        </a:p>
        <a:p>
          <a:pPr algn="l"/>
          <a:endParaRPr lang="ru-RU" b="0" dirty="0" smtClean="0">
            <a:solidFill>
              <a:schemeClr val="tx1"/>
            </a:solidFill>
          </a:endParaRPr>
        </a:p>
        <a:p>
          <a:pPr algn="l"/>
          <a:endParaRPr lang="ru-RU" b="0" dirty="0">
            <a:solidFill>
              <a:schemeClr val="tx1"/>
            </a:solidFill>
          </a:endParaRPr>
        </a:p>
      </dgm:t>
    </dgm:pt>
    <dgm:pt modelId="{3F805FF6-296C-4B41-83EC-53C4309AE421}" type="parTrans" cxnId="{0F69FD8E-ED2C-47F3-81F7-F37BEF0C134F}">
      <dgm:prSet/>
      <dgm:spPr/>
      <dgm:t>
        <a:bodyPr/>
        <a:lstStyle/>
        <a:p>
          <a:endParaRPr lang="ru-RU"/>
        </a:p>
      </dgm:t>
    </dgm:pt>
    <dgm:pt modelId="{32C36EE7-9A4F-4057-BF94-9D5F9A7B4E3C}" type="sibTrans" cxnId="{0F69FD8E-ED2C-47F3-81F7-F37BEF0C134F}">
      <dgm:prSet/>
      <dgm:spPr/>
      <dgm:t>
        <a:bodyPr/>
        <a:lstStyle/>
        <a:p>
          <a:endParaRPr lang="ru-RU"/>
        </a:p>
      </dgm:t>
    </dgm:pt>
    <dgm:pt modelId="{21355B01-01AA-4A0C-A848-4B6A689225F4}">
      <dgm:prSet phldrT="[Текст]" phldr="1"/>
      <dgm:spPr/>
      <dgm:t>
        <a:bodyPr/>
        <a:lstStyle/>
        <a:p>
          <a:endParaRPr lang="ru-RU"/>
        </a:p>
      </dgm:t>
    </dgm:pt>
    <dgm:pt modelId="{BF6E1586-9625-41CF-8E6E-C3832F792D15}" type="parTrans" cxnId="{3547A9D4-D17A-4A91-82E4-7FA1012D28CC}">
      <dgm:prSet/>
      <dgm:spPr/>
      <dgm:t>
        <a:bodyPr/>
        <a:lstStyle/>
        <a:p>
          <a:endParaRPr lang="ru-RU"/>
        </a:p>
      </dgm:t>
    </dgm:pt>
    <dgm:pt modelId="{567C9E9B-A1B7-4700-9367-5D359C51057F}" type="sibTrans" cxnId="{3547A9D4-D17A-4A91-82E4-7FA1012D28CC}">
      <dgm:prSet/>
      <dgm:spPr/>
      <dgm:t>
        <a:bodyPr/>
        <a:lstStyle/>
        <a:p>
          <a:endParaRPr lang="ru-RU"/>
        </a:p>
      </dgm:t>
    </dgm:pt>
    <dgm:pt modelId="{A34F04CD-D515-40F9-95AA-314C5DE006E8}">
      <dgm:prSet phldrT="[Текст]" phldr="1"/>
      <dgm:spPr/>
      <dgm:t>
        <a:bodyPr/>
        <a:lstStyle/>
        <a:p>
          <a:endParaRPr lang="ru-RU" dirty="0"/>
        </a:p>
      </dgm:t>
    </dgm:pt>
    <dgm:pt modelId="{3F455A6E-F8BD-4FA0-9237-5C87507A4893}" type="parTrans" cxnId="{F2BA8F50-9AE6-41A2-B227-2B6DD6643791}">
      <dgm:prSet/>
      <dgm:spPr/>
      <dgm:t>
        <a:bodyPr/>
        <a:lstStyle/>
        <a:p>
          <a:endParaRPr lang="ru-RU"/>
        </a:p>
      </dgm:t>
    </dgm:pt>
    <dgm:pt modelId="{3FD08A3E-7077-4B04-ADDE-C7CF88E31C4E}" type="sibTrans" cxnId="{F2BA8F50-9AE6-41A2-B227-2B6DD6643791}">
      <dgm:prSet/>
      <dgm:spPr/>
      <dgm:t>
        <a:bodyPr/>
        <a:lstStyle/>
        <a:p>
          <a:endParaRPr lang="ru-RU"/>
        </a:p>
      </dgm:t>
    </dgm:pt>
    <dgm:pt modelId="{1C340F5C-7A75-4799-8319-B63698477C9C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Преступления 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Злоупотребление должностными полномочиями - статья 285 Уголовного кодекса Российской Федерации (далее -УК РФ)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 Незаконное участие в предпринимательской деятельности –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 статья 289 УК РФ 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Получение взятки – статья 290 УК РФ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Дача взятки - статья 291 УК РФ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Служебный подлог - статья 292 УК РФ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Провокация взятки либо коммерческого подкупа - статья 304 УК РФ</a:t>
          </a:r>
        </a:p>
        <a:p>
          <a:pPr algn="l"/>
          <a:r>
            <a:rPr lang="ru-RU" b="0" dirty="0" smtClean="0">
              <a:solidFill>
                <a:schemeClr val="tx1"/>
              </a:solidFill>
            </a:rPr>
            <a:t>Подкуп свидетеля, потерпевшего, эксперта или переводчика - часть 1 статьи 309 УК РФ</a:t>
          </a:r>
        </a:p>
        <a:p>
          <a:pPr algn="ctr"/>
          <a:endParaRPr lang="ru-RU" b="0" dirty="0" smtClean="0">
            <a:solidFill>
              <a:schemeClr val="tx1"/>
            </a:solidFill>
          </a:endParaRPr>
        </a:p>
      </dgm:t>
    </dgm:pt>
    <dgm:pt modelId="{FB4C6198-8FA7-4779-A51A-ABF325861D14}" type="parTrans" cxnId="{7EBAFA45-258F-4340-923E-FEAC5B86D3C5}">
      <dgm:prSet/>
      <dgm:spPr/>
      <dgm:t>
        <a:bodyPr/>
        <a:lstStyle/>
        <a:p>
          <a:endParaRPr lang="ru-RU"/>
        </a:p>
      </dgm:t>
    </dgm:pt>
    <dgm:pt modelId="{E5F18265-6308-4E73-9EBA-D11AB0032162}" type="sibTrans" cxnId="{7EBAFA45-258F-4340-923E-FEAC5B86D3C5}">
      <dgm:prSet/>
      <dgm:spPr/>
      <dgm:t>
        <a:bodyPr/>
        <a:lstStyle/>
        <a:p>
          <a:endParaRPr lang="ru-RU"/>
        </a:p>
      </dgm:t>
    </dgm:pt>
    <dgm:pt modelId="{C051D767-ACEB-43C7-B77A-1E38CFC8E09D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b="1" dirty="0" smtClean="0">
              <a:solidFill>
                <a:schemeClr val="tx1"/>
              </a:solidFill>
            </a:rPr>
            <a:t>Административные правонарушения</a:t>
          </a:r>
        </a:p>
        <a:p>
          <a:pPr algn="just"/>
          <a:r>
            <a:rPr lang="ru-RU" b="0" dirty="0" smtClean="0">
              <a:solidFill>
                <a:schemeClr val="tx1"/>
              </a:solidFill>
            </a:rPr>
            <a:t>Мелкое хищение - статья 7.27 Кодекса Российской Федерации об административных правонарушениях (далее - КоАП) (в случае совершения соответствующего действия путем присвоения или растраты)</a:t>
          </a:r>
        </a:p>
        <a:p>
          <a:pPr algn="just"/>
          <a:r>
            <a:rPr lang="ru-RU" b="0" dirty="0" smtClean="0">
              <a:solidFill>
                <a:schemeClr val="tx1"/>
              </a:solidFill>
            </a:rPr>
            <a:t>Нецелевое расходование бюджетных средств - статья 15.14 КоАП</a:t>
          </a:r>
        </a:p>
        <a:p>
          <a:pPr algn="just"/>
          <a:r>
            <a:rPr lang="ru-RU" b="0" dirty="0" smtClean="0">
              <a:solidFill>
                <a:schemeClr val="tx1"/>
              </a:solidFill>
            </a:rPr>
            <a:t>Незаконное вознаграждение от имени юридического лица - статья 19.28 КоАП</a:t>
          </a:r>
        </a:p>
        <a:p>
          <a:pPr algn="just"/>
          <a:r>
            <a:rPr lang="ru-RU" b="0" dirty="0" smtClean="0">
              <a:solidFill>
                <a:schemeClr val="tx1"/>
              </a:solidFill>
            </a:rPr>
            <a:t>Незаконное привлечение к трудовой деятельности государственного служащего (бывшего государственного служащего) статья 19.29 КоАП</a:t>
          </a:r>
        </a:p>
        <a:p>
          <a:pPr algn="ctr"/>
          <a:endParaRPr lang="ru-RU" dirty="0" smtClean="0"/>
        </a:p>
      </dgm:t>
    </dgm:pt>
    <dgm:pt modelId="{5BE7E537-C4E9-400B-BAA0-E4A711581FA1}" type="parTrans" cxnId="{56B4E76E-E0D3-4356-AC86-36BB936FD2E1}">
      <dgm:prSet/>
      <dgm:spPr/>
      <dgm:t>
        <a:bodyPr/>
        <a:lstStyle/>
        <a:p>
          <a:endParaRPr lang="ru-RU"/>
        </a:p>
      </dgm:t>
    </dgm:pt>
    <dgm:pt modelId="{CAAA7452-0ED2-4D1C-8834-C9B80C794945}" type="sibTrans" cxnId="{56B4E76E-E0D3-4356-AC86-36BB936FD2E1}">
      <dgm:prSet/>
      <dgm:spPr/>
      <dgm:t>
        <a:bodyPr/>
        <a:lstStyle/>
        <a:p>
          <a:endParaRPr lang="ru-RU"/>
        </a:p>
      </dgm:t>
    </dgm:pt>
    <dgm:pt modelId="{8AB00B2F-E157-43F5-947E-9A9604B48FB6}" type="pres">
      <dgm:prSet presAssocID="{54B92032-04DF-425A-ABB2-44BB9EC3D3B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385794-6708-48EE-9741-4545451EBE9D}" type="pres">
      <dgm:prSet presAssocID="{54B92032-04DF-425A-ABB2-44BB9EC3D3B5}" presName="matrix" presStyleCnt="0"/>
      <dgm:spPr/>
      <dgm:t>
        <a:bodyPr/>
        <a:lstStyle/>
        <a:p>
          <a:endParaRPr lang="ru-RU"/>
        </a:p>
      </dgm:t>
    </dgm:pt>
    <dgm:pt modelId="{D4BF9188-1B10-4167-90B6-68ED0BC84045}" type="pres">
      <dgm:prSet presAssocID="{54B92032-04DF-425A-ABB2-44BB9EC3D3B5}" presName="tile1" presStyleLbl="node1" presStyleIdx="0" presStyleCnt="4" custLinFactNeighborX="-659" custLinFactNeighborY="337"/>
      <dgm:spPr/>
      <dgm:t>
        <a:bodyPr/>
        <a:lstStyle/>
        <a:p>
          <a:endParaRPr lang="ru-RU"/>
        </a:p>
      </dgm:t>
    </dgm:pt>
    <dgm:pt modelId="{BEFCADCE-C30B-4D5E-A395-85FF58EA3BCF}" type="pres">
      <dgm:prSet presAssocID="{54B92032-04DF-425A-ABB2-44BB9EC3D3B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9C82C6-2798-475D-9583-A0E5F949B26E}" type="pres">
      <dgm:prSet presAssocID="{54B92032-04DF-425A-ABB2-44BB9EC3D3B5}" presName="tile2" presStyleLbl="node1" presStyleIdx="1" presStyleCnt="4"/>
      <dgm:spPr/>
      <dgm:t>
        <a:bodyPr/>
        <a:lstStyle/>
        <a:p>
          <a:endParaRPr lang="ru-RU"/>
        </a:p>
      </dgm:t>
    </dgm:pt>
    <dgm:pt modelId="{1A4D1328-308C-4287-8317-6E6EE67F2BED}" type="pres">
      <dgm:prSet presAssocID="{54B92032-04DF-425A-ABB2-44BB9EC3D3B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6C59F4-ECDB-40BB-B52D-45B7960644BF}" type="pres">
      <dgm:prSet presAssocID="{54B92032-04DF-425A-ABB2-44BB9EC3D3B5}" presName="tile3" presStyleLbl="node1" presStyleIdx="2" presStyleCnt="4" custLinFactNeighborX="-659" custLinFactNeighborY="0"/>
      <dgm:spPr/>
      <dgm:t>
        <a:bodyPr/>
        <a:lstStyle/>
        <a:p>
          <a:endParaRPr lang="ru-RU"/>
        </a:p>
      </dgm:t>
    </dgm:pt>
    <dgm:pt modelId="{339B0445-D632-42AC-B955-3B1D81141748}" type="pres">
      <dgm:prSet presAssocID="{54B92032-04DF-425A-ABB2-44BB9EC3D3B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3D2A5-D6C0-4CD2-8F28-859661324237}" type="pres">
      <dgm:prSet presAssocID="{54B92032-04DF-425A-ABB2-44BB9EC3D3B5}" presName="tile4" presStyleLbl="node1" presStyleIdx="3" presStyleCnt="4" custLinFactNeighborX="9658" custLinFactNeighborY="4579"/>
      <dgm:spPr/>
      <dgm:t>
        <a:bodyPr/>
        <a:lstStyle/>
        <a:p>
          <a:endParaRPr lang="ru-RU"/>
        </a:p>
      </dgm:t>
    </dgm:pt>
    <dgm:pt modelId="{3A17ECFA-7560-4806-ACB6-0C93C4DDD643}" type="pres">
      <dgm:prSet presAssocID="{54B92032-04DF-425A-ABB2-44BB9EC3D3B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ACC8C-50E4-4B03-B833-76E0C530B1D8}" type="pres">
      <dgm:prSet presAssocID="{54B92032-04DF-425A-ABB2-44BB9EC3D3B5}" presName="centerTile" presStyleLbl="fgShp" presStyleIdx="0" presStyleCnt="1" custScaleX="125001" custScaleY="122210" custLinFactNeighborX="4386" custLinFactNeighborY="-16687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C4E59AE5-FC3D-46E2-A25C-51F3932ED544}" type="presOf" srcId="{1C340F5C-7A75-4799-8319-B63698477C9C}" destId="{339B0445-D632-42AC-B955-3B1D81141748}" srcOrd="1" destOrd="0" presId="urn:microsoft.com/office/officeart/2005/8/layout/matrix1"/>
    <dgm:cxn modelId="{1ECC378C-7848-4FFA-B79E-13FEFA5848F3}" type="presOf" srcId="{54B92032-04DF-425A-ABB2-44BB9EC3D3B5}" destId="{8AB00B2F-E157-43F5-947E-9A9604B48FB6}" srcOrd="0" destOrd="0" presId="urn:microsoft.com/office/officeart/2005/8/layout/matrix1"/>
    <dgm:cxn modelId="{2BFBA33B-57E8-41FC-9E90-A6CFD84C4332}" srcId="{7FA7BAE8-369D-4900-97BF-75A13EB5374F}" destId="{6FBBF57F-2403-448A-A368-1A4CA65AEF40}" srcOrd="0" destOrd="0" parTransId="{C93DE280-E256-4578-A08A-FAF148577D37}" sibTransId="{ED1773B7-0693-4634-B80B-D607F44E3164}"/>
    <dgm:cxn modelId="{990F53B1-BFD8-4F7C-AC37-9D0FCB79632E}" type="presOf" srcId="{7FA7BAE8-369D-4900-97BF-75A13EB5374F}" destId="{510ACC8C-50E4-4B03-B833-76E0C530B1D8}" srcOrd="0" destOrd="0" presId="urn:microsoft.com/office/officeart/2005/8/layout/matrix1"/>
    <dgm:cxn modelId="{29D3AC35-54D1-455D-94CF-D907626CAA75}" type="presOf" srcId="{6FBBF57F-2403-448A-A368-1A4CA65AEF40}" destId="{D4BF9188-1B10-4167-90B6-68ED0BC84045}" srcOrd="0" destOrd="0" presId="urn:microsoft.com/office/officeart/2005/8/layout/matrix1"/>
    <dgm:cxn modelId="{F2BA8F50-9AE6-41A2-B227-2B6DD6643791}" srcId="{7FA7BAE8-369D-4900-97BF-75A13EB5374F}" destId="{A34F04CD-D515-40F9-95AA-314C5DE006E8}" srcOrd="5" destOrd="0" parTransId="{3F455A6E-F8BD-4FA0-9237-5C87507A4893}" sibTransId="{3FD08A3E-7077-4B04-ADDE-C7CF88E31C4E}"/>
    <dgm:cxn modelId="{0F69FD8E-ED2C-47F3-81F7-F37BEF0C134F}" srcId="{7FA7BAE8-369D-4900-97BF-75A13EB5374F}" destId="{2849A8B2-5271-4EE5-9384-5F5995772F54}" srcOrd="3" destOrd="0" parTransId="{3F805FF6-296C-4B41-83EC-53C4309AE421}" sibTransId="{32C36EE7-9A4F-4057-BF94-9D5F9A7B4E3C}"/>
    <dgm:cxn modelId="{57020D06-FC8D-426A-9ECD-78D6B895D534}" type="presOf" srcId="{C051D767-ACEB-43C7-B77A-1E38CFC8E09D}" destId="{1A4D1328-308C-4287-8317-6E6EE67F2BED}" srcOrd="1" destOrd="0" presId="urn:microsoft.com/office/officeart/2005/8/layout/matrix1"/>
    <dgm:cxn modelId="{56B4E76E-E0D3-4356-AC86-36BB936FD2E1}" srcId="{7FA7BAE8-369D-4900-97BF-75A13EB5374F}" destId="{C051D767-ACEB-43C7-B77A-1E38CFC8E09D}" srcOrd="1" destOrd="0" parTransId="{5BE7E537-C4E9-400B-BAA0-E4A711581FA1}" sibTransId="{CAAA7452-0ED2-4D1C-8834-C9B80C794945}"/>
    <dgm:cxn modelId="{806E682A-D0DB-45E2-8FCD-386C1C7C1E60}" type="presOf" srcId="{C051D767-ACEB-43C7-B77A-1E38CFC8E09D}" destId="{D49C82C6-2798-475D-9583-A0E5F949B26E}" srcOrd="0" destOrd="0" presId="urn:microsoft.com/office/officeart/2005/8/layout/matrix1"/>
    <dgm:cxn modelId="{4D8A42B3-FB94-443A-A5DB-941F071035E0}" type="presOf" srcId="{2849A8B2-5271-4EE5-9384-5F5995772F54}" destId="{3A17ECFA-7560-4806-ACB6-0C93C4DDD643}" srcOrd="1" destOrd="0" presId="urn:microsoft.com/office/officeart/2005/8/layout/matrix1"/>
    <dgm:cxn modelId="{D77B512C-459E-49F4-9D19-031359DF9C7E}" type="presOf" srcId="{6FBBF57F-2403-448A-A368-1A4CA65AEF40}" destId="{BEFCADCE-C30B-4D5E-A395-85FF58EA3BCF}" srcOrd="1" destOrd="0" presId="urn:microsoft.com/office/officeart/2005/8/layout/matrix1"/>
    <dgm:cxn modelId="{A0575B48-7001-4373-9802-EE4F995D0055}" type="presOf" srcId="{2849A8B2-5271-4EE5-9384-5F5995772F54}" destId="{5503D2A5-D6C0-4CD2-8F28-859661324237}" srcOrd="0" destOrd="0" presId="urn:microsoft.com/office/officeart/2005/8/layout/matrix1"/>
    <dgm:cxn modelId="{3547A9D4-D17A-4A91-82E4-7FA1012D28CC}" srcId="{7FA7BAE8-369D-4900-97BF-75A13EB5374F}" destId="{21355B01-01AA-4A0C-A848-4B6A689225F4}" srcOrd="4" destOrd="0" parTransId="{BF6E1586-9625-41CF-8E6E-C3832F792D15}" sibTransId="{567C9E9B-A1B7-4700-9367-5D359C51057F}"/>
    <dgm:cxn modelId="{7EBAFA45-258F-4340-923E-FEAC5B86D3C5}" srcId="{7FA7BAE8-369D-4900-97BF-75A13EB5374F}" destId="{1C340F5C-7A75-4799-8319-B63698477C9C}" srcOrd="2" destOrd="0" parTransId="{FB4C6198-8FA7-4779-A51A-ABF325861D14}" sibTransId="{E5F18265-6308-4E73-9EBA-D11AB0032162}"/>
    <dgm:cxn modelId="{553312F7-0272-4EE9-8F9E-4BA67C2C3391}" type="presOf" srcId="{1C340F5C-7A75-4799-8319-B63698477C9C}" destId="{4E6C59F4-ECDB-40BB-B52D-45B7960644BF}" srcOrd="0" destOrd="0" presId="urn:microsoft.com/office/officeart/2005/8/layout/matrix1"/>
    <dgm:cxn modelId="{65748C6A-EAB9-46FB-87EA-07D1AF81808D}" srcId="{54B92032-04DF-425A-ABB2-44BB9EC3D3B5}" destId="{7FA7BAE8-369D-4900-97BF-75A13EB5374F}" srcOrd="0" destOrd="0" parTransId="{7DAC9241-E0A1-4D77-8C12-A6018DC4CFCA}" sibTransId="{4388F6B4-6534-41B0-99E9-525C3BA8F51E}"/>
    <dgm:cxn modelId="{A8DF5263-3F63-46C0-A78E-718AC8F91465}" type="presParOf" srcId="{8AB00B2F-E157-43F5-947E-9A9604B48FB6}" destId="{8F385794-6708-48EE-9741-4545451EBE9D}" srcOrd="0" destOrd="0" presId="urn:microsoft.com/office/officeart/2005/8/layout/matrix1"/>
    <dgm:cxn modelId="{284DE481-274A-41C5-B135-E8F53122E53F}" type="presParOf" srcId="{8F385794-6708-48EE-9741-4545451EBE9D}" destId="{D4BF9188-1B10-4167-90B6-68ED0BC84045}" srcOrd="0" destOrd="0" presId="urn:microsoft.com/office/officeart/2005/8/layout/matrix1"/>
    <dgm:cxn modelId="{EFB9D6C4-ED22-4EA0-AC11-83660E596561}" type="presParOf" srcId="{8F385794-6708-48EE-9741-4545451EBE9D}" destId="{BEFCADCE-C30B-4D5E-A395-85FF58EA3BCF}" srcOrd="1" destOrd="0" presId="urn:microsoft.com/office/officeart/2005/8/layout/matrix1"/>
    <dgm:cxn modelId="{92796D77-C303-4C2B-BC7B-2B04962B5C33}" type="presParOf" srcId="{8F385794-6708-48EE-9741-4545451EBE9D}" destId="{D49C82C6-2798-475D-9583-A0E5F949B26E}" srcOrd="2" destOrd="0" presId="urn:microsoft.com/office/officeart/2005/8/layout/matrix1"/>
    <dgm:cxn modelId="{37A29253-FF91-4CCA-9D3E-7B45059794F1}" type="presParOf" srcId="{8F385794-6708-48EE-9741-4545451EBE9D}" destId="{1A4D1328-308C-4287-8317-6E6EE67F2BED}" srcOrd="3" destOrd="0" presId="urn:microsoft.com/office/officeart/2005/8/layout/matrix1"/>
    <dgm:cxn modelId="{1B8083BB-16E3-4D45-8E56-6190D4F6F42C}" type="presParOf" srcId="{8F385794-6708-48EE-9741-4545451EBE9D}" destId="{4E6C59F4-ECDB-40BB-B52D-45B7960644BF}" srcOrd="4" destOrd="0" presId="urn:microsoft.com/office/officeart/2005/8/layout/matrix1"/>
    <dgm:cxn modelId="{EBCC7CCB-EC56-445C-B1FD-D41E4D8F71FD}" type="presParOf" srcId="{8F385794-6708-48EE-9741-4545451EBE9D}" destId="{339B0445-D632-42AC-B955-3B1D81141748}" srcOrd="5" destOrd="0" presId="urn:microsoft.com/office/officeart/2005/8/layout/matrix1"/>
    <dgm:cxn modelId="{A81C40A3-693F-470F-B767-9261E49232DC}" type="presParOf" srcId="{8F385794-6708-48EE-9741-4545451EBE9D}" destId="{5503D2A5-D6C0-4CD2-8F28-859661324237}" srcOrd="6" destOrd="0" presId="urn:microsoft.com/office/officeart/2005/8/layout/matrix1"/>
    <dgm:cxn modelId="{39C0288E-4C6F-457F-89AB-18DBDA1F1426}" type="presParOf" srcId="{8F385794-6708-48EE-9741-4545451EBE9D}" destId="{3A17ECFA-7560-4806-ACB6-0C93C4DDD643}" srcOrd="7" destOrd="0" presId="urn:microsoft.com/office/officeart/2005/8/layout/matrix1"/>
    <dgm:cxn modelId="{B70CBCFB-E89C-4673-9D22-95E292434022}" type="presParOf" srcId="{8AB00B2F-E157-43F5-947E-9A9604B48FB6}" destId="{510ACC8C-50E4-4B03-B833-76E0C530B1D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F9188-1B10-4167-90B6-68ED0BC84045}">
      <dsp:nvSpPr>
        <dsp:cNvPr id="0" name=""/>
        <dsp:cNvSpPr/>
      </dsp:nvSpPr>
      <dsp:spPr>
        <a:xfrm rot="16200000">
          <a:off x="525859" y="-514766"/>
          <a:ext cx="3291680" cy="4343400"/>
        </a:xfrm>
        <a:prstGeom prst="round1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Правонарушения, влекущие за собой обязанность возмещения причиненного ущерба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 smtClean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 </a:t>
          </a:r>
          <a:r>
            <a:rPr lang="ru-RU" sz="1000" b="0" kern="1200" dirty="0" smtClean="0">
              <a:solidFill>
                <a:schemeClr val="tx1"/>
              </a:solidFill>
            </a:rPr>
            <a:t>Запрещение дарения </a:t>
          </a:r>
          <a:r>
            <a:rPr lang="ru-RU" sz="1000" b="1" kern="1200" dirty="0" smtClean="0">
              <a:solidFill>
                <a:schemeClr val="tx1"/>
              </a:solidFill>
            </a:rPr>
            <a:t>- </a:t>
          </a:r>
          <a:r>
            <a:rPr lang="ru-RU" sz="1000" b="0" kern="1200" dirty="0" smtClean="0">
              <a:solidFill>
                <a:schemeClr val="tx1"/>
              </a:solidFill>
            </a:rPr>
            <a:t>статья 575 Гражданского Кодекса Российской Федерации (</a:t>
          </a:r>
          <a:r>
            <a:rPr lang="ru-RU" sz="1000" b="0" kern="1200" dirty="0" smtClean="0"/>
            <a:t>лицам, замещающим государственные должности субъектов Российской Федерации, государственным служащим и т.д. в связи с их должностным положением или в связи с исполнением ими служебных обязанностей</a:t>
          </a:r>
          <a:r>
            <a:rPr lang="ru-RU" sz="1000" b="0" kern="1200" dirty="0" smtClean="0">
              <a:solidFill>
                <a:schemeClr val="tx1"/>
              </a:solidFill>
            </a:rPr>
            <a:t>)</a:t>
          </a:r>
          <a:endParaRPr lang="ru-RU" sz="1000" b="0" kern="1200" dirty="0">
            <a:solidFill>
              <a:schemeClr val="tx1"/>
            </a:solidFill>
          </a:endParaRPr>
        </a:p>
      </dsp:txBody>
      <dsp:txXfrm rot="5400000">
        <a:off x="-1" y="11094"/>
        <a:ext cx="4343400" cy="2468760"/>
      </dsp:txXfrm>
    </dsp:sp>
    <dsp:sp modelId="{D49C82C6-2798-475D-9583-A0E5F949B26E}">
      <dsp:nvSpPr>
        <dsp:cNvPr id="0" name=""/>
        <dsp:cNvSpPr/>
      </dsp:nvSpPr>
      <dsp:spPr>
        <a:xfrm>
          <a:off x="4343400" y="0"/>
          <a:ext cx="4343400" cy="3291680"/>
        </a:xfrm>
        <a:prstGeom prst="round1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Административные правонарушения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Мелкое хищение - статья 7.27 Кодекса Российской Федерации об административных правонарушениях (далее - КоАП) (в случае совершения соответствующего действия путем присвоения или растраты)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Нецелевое расходование бюджетных средств - статья 15.14 КоАП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Незаконное вознаграждение от имени юридического лица - статья 19.28 КоАП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Незаконное привлечение к трудовой деятельности государственного служащего (бывшего государственного служащего) статья 19.29 КоАП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 smtClean="0"/>
        </a:p>
      </dsp:txBody>
      <dsp:txXfrm>
        <a:off x="4343400" y="0"/>
        <a:ext cx="4343400" cy="2468760"/>
      </dsp:txXfrm>
    </dsp:sp>
    <dsp:sp modelId="{4E6C59F4-ECDB-40BB-B52D-45B7960644BF}">
      <dsp:nvSpPr>
        <dsp:cNvPr id="0" name=""/>
        <dsp:cNvSpPr/>
      </dsp:nvSpPr>
      <dsp:spPr>
        <a:xfrm rot="10800000">
          <a:off x="0" y="3291680"/>
          <a:ext cx="4343400" cy="3291680"/>
        </a:xfrm>
        <a:prstGeom prst="round1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Преступления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Злоупотребление должностными полномочиями - статья 285 Уголовного кодекса Российской Федерации (далее -УК РФ)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 Незаконное участие в предпринимательской деятельности –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 статья 289 УК РФ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Получение взятки – статья 290 УК РФ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Дача взятки - статья 291 УК РФ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Служебный подлог - статья 292 УК РФ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Провокация взятки либо коммерческого подкупа - статья 304 УК РФ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Подкуп свидетеля, потерпевшего, эксперта или переводчика - часть 1 статьи 309 УК РФ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0" kern="1200" dirty="0" smtClean="0">
            <a:solidFill>
              <a:schemeClr val="tx1"/>
            </a:solidFill>
          </a:endParaRPr>
        </a:p>
      </dsp:txBody>
      <dsp:txXfrm rot="10800000">
        <a:off x="0" y="4114601"/>
        <a:ext cx="4343400" cy="2468760"/>
      </dsp:txXfrm>
    </dsp:sp>
    <dsp:sp modelId="{5503D2A5-D6C0-4CD2-8F28-859661324237}">
      <dsp:nvSpPr>
        <dsp:cNvPr id="0" name=""/>
        <dsp:cNvSpPr/>
      </dsp:nvSpPr>
      <dsp:spPr>
        <a:xfrm rot="5400000">
          <a:off x="4869259" y="2765821"/>
          <a:ext cx="3291680" cy="4343400"/>
        </a:xfrm>
        <a:prstGeom prst="round1Rect">
          <a:avLst/>
        </a:prstGeom>
        <a:gradFill rotWithShape="1">
          <a:gsLst>
            <a:gs pos="0">
              <a:schemeClr val="accent1">
                <a:lumMod val="110000"/>
                <a:satMod val="105000"/>
                <a:tint val="67000"/>
              </a:schemeClr>
            </a:gs>
            <a:gs pos="50000">
              <a:schemeClr val="accent1">
                <a:lumMod val="105000"/>
                <a:satMod val="103000"/>
                <a:tint val="73000"/>
              </a:schemeClr>
            </a:gs>
            <a:gs pos="100000">
              <a:schemeClr val="accent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 smtClean="0">
              <a:solidFill>
                <a:schemeClr val="tx1"/>
              </a:solidFill>
            </a:rPr>
            <a:t>Дисциплинарные правонарушения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Нарушения отдельных ограничений и запретов по службе - статьи 16, 17 Федерального закона № 79-ФЗ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Обязанность гражданских служащих представлять сведения о доходах, об имуществе и обязательствах имущественного характера - статья 8 Федерального закона № 273-ФЗ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>
              <a:solidFill>
                <a:schemeClr val="tx1"/>
              </a:solidFill>
            </a:rPr>
            <a:t>Обязанность гражданских служащих уведомлять об обращениях в целях склонения к совершению коррупционных правонарушений - статья 9 Федерального закона </a:t>
          </a:r>
          <a:r>
            <a:rPr lang="ru-RU" sz="1000" b="0" kern="1200" smtClean="0">
              <a:solidFill>
                <a:schemeClr val="tx1"/>
              </a:solidFill>
            </a:rPr>
            <a:t>№ 273-ФЗ</a:t>
          </a:r>
          <a:endParaRPr lang="ru-RU" sz="1000" b="0" kern="1200" dirty="0" smtClean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0" kern="1200" dirty="0" smtClean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0" kern="1200" dirty="0" smtClean="0">
            <a:solidFill>
              <a:schemeClr val="tx1"/>
            </a:solidFill>
          </a:endParaRP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0" kern="1200" dirty="0">
            <a:solidFill>
              <a:schemeClr val="tx1"/>
            </a:solidFill>
          </a:endParaRPr>
        </a:p>
      </dsp:txBody>
      <dsp:txXfrm rot="-5400000">
        <a:off x="4343399" y="4114601"/>
        <a:ext cx="4343400" cy="2468760"/>
      </dsp:txXfrm>
    </dsp:sp>
    <dsp:sp modelId="{510ACC8C-50E4-4B03-B833-76E0C530B1D8}">
      <dsp:nvSpPr>
        <dsp:cNvPr id="0" name=""/>
        <dsp:cNvSpPr/>
      </dsp:nvSpPr>
      <dsp:spPr>
        <a:xfrm>
          <a:off x="2828912" y="2011348"/>
          <a:ext cx="3257576" cy="2011381"/>
        </a:xfrm>
        <a:prstGeom prst="roundRect">
          <a:avLst/>
        </a:prstGeom>
        <a:gradFill rotWithShape="1">
          <a:gsLst>
            <a:gs pos="0">
              <a:schemeClr val="accent1">
                <a:satMod val="103000"/>
                <a:lumMod val="102000"/>
                <a:tint val="94000"/>
              </a:schemeClr>
            </a:gs>
            <a:gs pos="50000">
              <a:schemeClr val="accent1">
                <a:satMod val="110000"/>
                <a:lumMod val="100000"/>
                <a:shade val="100000"/>
              </a:schemeClr>
            </a:gs>
            <a:gs pos="100000">
              <a:schemeClr val="accent1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Виды коррупционных правонарушений</a:t>
          </a:r>
          <a:endParaRPr lang="ru-RU" sz="1600" b="1" kern="1200" dirty="0"/>
        </a:p>
      </dsp:txBody>
      <dsp:txXfrm>
        <a:off x="2927100" y="2109536"/>
        <a:ext cx="3061200" cy="18150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E31CB-4A6B-464E-88D3-5CC33A0D824A}" type="datetimeFigureOut">
              <a:rPr lang="ru-RU" smtClean="0"/>
              <a:t>24.11.2020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07511-D1C2-4B71-9AD5-6FAA705F3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923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C07511-D1C2-4B71-9AD5-6FAA705F391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16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5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65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656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66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9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83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44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59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5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0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33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E0B3D-EBE5-46B3-97D7-5531A4E77ADF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08DCB-FFB6-448D-BA17-355A0DEEBED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356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14282" y="116632"/>
            <a:ext cx="3643338" cy="1318468"/>
          </a:xfr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ОСНОВНЫЕ </a:t>
            </a:r>
            <a:r>
              <a:rPr lang="ru-RU" sz="1600" b="1" dirty="0" smtClean="0">
                <a:solidFill>
                  <a:schemeClr val="tx1"/>
                </a:solidFill>
              </a:rPr>
              <a:t>НОРМАТИВНЫЕ ПРАВОВЫЕ </a:t>
            </a:r>
            <a:r>
              <a:rPr lang="ru-RU" sz="1600" b="1" dirty="0">
                <a:solidFill>
                  <a:schemeClr val="tx1"/>
                </a:solidFill>
              </a:rPr>
              <a:t>АКТЫ В СФЕРЕ ПРОТИВОДЕЙСТВИЯ </a:t>
            </a:r>
            <a:r>
              <a:rPr lang="ru-RU" sz="1600" b="1" dirty="0" smtClean="0">
                <a:solidFill>
                  <a:schemeClr val="tx1"/>
                </a:solidFill>
              </a:rPr>
              <a:t>КОРРУПЦИИ</a:t>
            </a:r>
            <a:br>
              <a:rPr lang="ru-RU" sz="1600" b="1" dirty="0" smtClean="0">
                <a:solidFill>
                  <a:schemeClr val="tx1"/>
                </a:solidFill>
              </a:rPr>
            </a:b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87204" y="1387341"/>
            <a:ext cx="2686040" cy="4697427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200" dirty="0"/>
              <a:t>Федеральный закон от 25.12.2008 </a:t>
            </a:r>
            <a:r>
              <a:rPr lang="ru-RU" sz="1200" dirty="0" smtClean="0"/>
              <a:t>    № 273-ФЗ </a:t>
            </a:r>
            <a:r>
              <a:rPr lang="ru-RU" sz="1200" dirty="0"/>
              <a:t>«О противодействии коррупции</a:t>
            </a:r>
            <a:r>
              <a:rPr lang="ru-RU" sz="1200" dirty="0" smtClean="0"/>
              <a:t>»</a:t>
            </a:r>
          </a:p>
          <a:p>
            <a:pPr algn="just"/>
            <a:endParaRPr lang="ru-RU" sz="1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/>
              <a:t>Федеральный </a:t>
            </a:r>
            <a:r>
              <a:rPr lang="ru-RU" sz="1200" dirty="0"/>
              <a:t>закон от </a:t>
            </a:r>
            <a:r>
              <a:rPr lang="ru-RU" sz="1200" dirty="0" smtClean="0"/>
              <a:t>21.11.2011   № 329-ФЗ </a:t>
            </a:r>
            <a:r>
              <a:rPr lang="ru-RU" sz="1200" dirty="0"/>
              <a:t>«О внесении изменений в отдельные законодательные акты Российской Федерации в связи </a:t>
            </a:r>
            <a:r>
              <a:rPr lang="ru-RU" sz="1200" dirty="0" smtClean="0"/>
              <a:t>совершенствованием </a:t>
            </a:r>
            <a:r>
              <a:rPr lang="ru-RU" sz="1200" dirty="0"/>
              <a:t>государственного управления в области противодействия коррупции</a:t>
            </a:r>
            <a:r>
              <a:rPr lang="ru-RU" sz="1200" dirty="0" smtClean="0"/>
              <a:t>»</a:t>
            </a:r>
          </a:p>
          <a:p>
            <a:pPr algn="just"/>
            <a:endParaRPr lang="ru-RU" sz="1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200" dirty="0"/>
              <a:t>Федеральный закон от 27.07.2004 </a:t>
            </a:r>
            <a:r>
              <a:rPr lang="ru-RU" sz="1200" dirty="0" smtClean="0"/>
              <a:t>  № 79-ФЗ </a:t>
            </a:r>
            <a:r>
              <a:rPr lang="ru-RU" sz="1200" dirty="0"/>
              <a:t>«О государственной гражданской службе Российской </a:t>
            </a:r>
            <a:r>
              <a:rPr lang="ru-RU" sz="1200" dirty="0" smtClean="0"/>
              <a:t>Федерации»</a:t>
            </a:r>
          </a:p>
          <a:p>
            <a:pPr algn="just"/>
            <a:endParaRPr lang="ru-RU" sz="1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200" dirty="0" smtClean="0"/>
              <a:t>Закон Мурманской области от 13.10.2005  № 660-01-ЗМО                            «О государственной гражданской службе Мурманской области»</a:t>
            </a:r>
            <a:endParaRPr lang="ru-RU" sz="12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3185685" y="1411853"/>
            <a:ext cx="1760698" cy="1513090"/>
            <a:chOff x="-30523" y="1132654"/>
            <a:chExt cx="1588658" cy="1513090"/>
          </a:xfrm>
        </p:grpSpPr>
        <p:sp>
          <p:nvSpPr>
            <p:cNvPr id="8" name="Нашивка 7"/>
            <p:cNvSpPr/>
            <p:nvPr/>
          </p:nvSpPr>
          <p:spPr>
            <a:xfrm rot="5400000">
              <a:off x="37738" y="1064393"/>
              <a:ext cx="1421614" cy="155813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9" name="Нашивка 4"/>
            <p:cNvSpPr/>
            <p:nvPr/>
          </p:nvSpPr>
          <p:spPr>
            <a:xfrm>
              <a:off x="0" y="1224130"/>
              <a:ext cx="1558135" cy="14216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b="1" kern="1200" dirty="0" smtClean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100" b="1" kern="1200" dirty="0" smtClean="0"/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kern="1200" dirty="0" smtClean="0">
                  <a:solidFill>
                    <a:schemeClr val="tx1"/>
                  </a:solidFill>
                </a:rPr>
                <a:t>Коррупция</a:t>
              </a:r>
              <a:endParaRPr lang="ru-RU" sz="1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4932040" y="1147651"/>
            <a:ext cx="4101108" cy="1777293"/>
            <a:chOff x="1584178" y="848214"/>
            <a:chExt cx="4042695" cy="1515324"/>
          </a:xfrm>
        </p:grpSpPr>
        <p:sp>
          <p:nvSpPr>
            <p:cNvPr id="14" name="Прямоугольник с двумя скругленными соседними углами 13"/>
            <p:cNvSpPr/>
            <p:nvPr/>
          </p:nvSpPr>
          <p:spPr>
            <a:xfrm rot="5400000">
              <a:off x="2847864" y="-415472"/>
              <a:ext cx="1515324" cy="4042695"/>
            </a:xfrm>
            <a:prstGeom prst="round2Same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1584178" y="951472"/>
              <a:ext cx="3899043" cy="1367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6350" rIns="6350" bIns="6350" numCol="1" spcCol="1270" anchor="ctr" anchorCtr="0">
              <a:noAutofit/>
            </a:bodyPr>
            <a:lstStyle/>
            <a:p>
              <a:pPr marL="57150" lvl="1" indent="-57150" algn="just" defTabSz="4445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000" kern="1200" dirty="0" smtClean="0">
                  <a:latin typeface="+mj-lt"/>
                </a:rPr>
                <a:t>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 в целях получения выгоды в виде денег, ценностей, иного имущества или услуг имущественного характера, иных имущественных прав для себя или для третьих лиц либо незаконное предоставление так </a:t>
              </a:r>
              <a:r>
                <a:rPr lang="ru-RU" sz="1000" kern="1200" dirty="0" smtClean="0"/>
                <a:t>коррупционной</a:t>
              </a:r>
              <a:r>
                <a:rPr lang="ru-RU" sz="1000" kern="1200" dirty="0" smtClean="0">
                  <a:latin typeface="+mj-lt"/>
                </a:rPr>
                <a:t> выгоды указанному лицу другими физическими лицами, совершение данных деяний от имени или в интересах юридического лица</a:t>
              </a:r>
              <a:endParaRPr lang="ru-RU" sz="1000" kern="1200" dirty="0">
                <a:latin typeface="+mj-lt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3256372" y="3006147"/>
            <a:ext cx="1656184" cy="1495491"/>
            <a:chOff x="0" y="3050273"/>
            <a:chExt cx="1492186" cy="1679677"/>
          </a:xfrm>
        </p:grpSpPr>
        <p:sp>
          <p:nvSpPr>
            <p:cNvPr id="16" name="Нашивка 15"/>
            <p:cNvSpPr/>
            <p:nvPr/>
          </p:nvSpPr>
          <p:spPr>
            <a:xfrm rot="5400000">
              <a:off x="-93746" y="3144019"/>
              <a:ext cx="1679677" cy="1492185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7" name="Нашивка 4"/>
            <p:cNvSpPr/>
            <p:nvPr/>
          </p:nvSpPr>
          <p:spPr>
            <a:xfrm>
              <a:off x="1" y="3870077"/>
              <a:ext cx="1492185" cy="4764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985" tIns="6985" rIns="6985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b="1" kern="1200" dirty="0" smtClean="0">
                  <a:solidFill>
                    <a:schemeClr val="tx1"/>
                  </a:solidFill>
                </a:rPr>
                <a:t>Конфликт</a:t>
              </a:r>
            </a:p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100" kern="1200" dirty="0" smtClean="0">
                  <a:solidFill>
                    <a:schemeClr val="tx1"/>
                  </a:solidFill>
                </a:rPr>
                <a:t> </a:t>
              </a:r>
              <a:r>
                <a:rPr lang="ru-RU" sz="1100" b="1" kern="1200" dirty="0" smtClean="0">
                  <a:solidFill>
                    <a:schemeClr val="tx1"/>
                  </a:solidFill>
                </a:rPr>
                <a:t>интересов</a:t>
              </a:r>
              <a:endParaRPr lang="ru-RU" sz="11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3275855" y="4501637"/>
            <a:ext cx="1670528" cy="1735675"/>
            <a:chOff x="0" y="3882297"/>
            <a:chExt cx="1467009" cy="1794595"/>
          </a:xfrm>
        </p:grpSpPr>
        <p:sp>
          <p:nvSpPr>
            <p:cNvPr id="19" name="Нашивка 18"/>
            <p:cNvSpPr/>
            <p:nvPr/>
          </p:nvSpPr>
          <p:spPr>
            <a:xfrm rot="5400000">
              <a:off x="-170092" y="4052389"/>
              <a:ext cx="1794595" cy="1454412"/>
            </a:xfrm>
            <a:prstGeom prst="chevron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0" name="Нашивка 4"/>
            <p:cNvSpPr/>
            <p:nvPr/>
          </p:nvSpPr>
          <p:spPr>
            <a:xfrm>
              <a:off x="44566" y="4643600"/>
              <a:ext cx="1422443" cy="3837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6350" tIns="6350" rIns="6350" bIns="635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</a:rPr>
                <a:t>Личная</a:t>
              </a:r>
              <a:r>
                <a:rPr lang="ru-RU" sz="1000" kern="1200" dirty="0" smtClean="0">
                  <a:solidFill>
                    <a:schemeClr val="tx1"/>
                  </a:solidFill>
                </a:rPr>
                <a:t> </a:t>
              </a:r>
            </a:p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000" b="1" kern="1200" dirty="0" smtClean="0">
                  <a:solidFill>
                    <a:schemeClr val="tx1"/>
                  </a:solidFill>
                </a:rPr>
                <a:t>заинтересованность</a:t>
              </a:r>
              <a:endParaRPr lang="ru-RU" sz="10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4912555" y="3006144"/>
            <a:ext cx="4120594" cy="1387587"/>
            <a:chOff x="1508788" y="2353974"/>
            <a:chExt cx="4148699" cy="1387587"/>
          </a:xfrm>
        </p:grpSpPr>
        <p:sp>
          <p:nvSpPr>
            <p:cNvPr id="22" name="Прямоугольник с двумя скругленными соседними углами 21"/>
            <p:cNvSpPr/>
            <p:nvPr/>
          </p:nvSpPr>
          <p:spPr>
            <a:xfrm rot="5400000">
              <a:off x="2889344" y="973418"/>
              <a:ext cx="1387587" cy="4148699"/>
            </a:xfrm>
            <a:prstGeom prst="round2Same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рямоугольник 22"/>
            <p:cNvSpPr/>
            <p:nvPr/>
          </p:nvSpPr>
          <p:spPr>
            <a:xfrm>
              <a:off x="1528406" y="2476359"/>
              <a:ext cx="4007068" cy="12521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6350" rIns="6350" bIns="6350" numCol="1" spcCol="1270" anchor="ctr" anchorCtr="0">
              <a:no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ru-RU" sz="1000" kern="1200" dirty="0" smtClean="0"/>
                <a:t>ситуация, </a:t>
              </a:r>
              <a:r>
                <a:rPr lang="ru-RU" sz="1000" dirty="0" smtClean="0"/>
                <a:t>при </a:t>
              </a:r>
              <a:r>
                <a:rPr lang="ru-RU" sz="1000" dirty="0"/>
                <a:t>которой личная заинтересованность (прямая или косвенная) лица, замещающего должность, замещение которой предусматривает обязанность принимать меры по предотвращению и урегулированию конфликта интересов, влияет или может повлиять на надлежащее, объективное и беспристрастное исполнение им должностных (служебных) обязанностей (осуществление полномочий</a:t>
              </a:r>
              <a:r>
                <a:rPr lang="ru-RU" sz="1000" dirty="0" smtClean="0"/>
                <a:t>)</a:t>
              </a:r>
              <a:endParaRPr lang="ru-RU" sz="1000" dirty="0"/>
            </a:p>
          </p:txBody>
        </p:sp>
      </p:grpSp>
      <p:grpSp>
        <p:nvGrpSpPr>
          <p:cNvPr id="24" name="Группа 23"/>
          <p:cNvGrpSpPr/>
          <p:nvPr/>
        </p:nvGrpSpPr>
        <p:grpSpPr>
          <a:xfrm>
            <a:off x="4937259" y="4393734"/>
            <a:ext cx="4099237" cy="2059603"/>
            <a:chOff x="1515190" y="3664194"/>
            <a:chExt cx="4171245" cy="1914776"/>
          </a:xfrm>
        </p:grpSpPr>
        <p:sp>
          <p:nvSpPr>
            <p:cNvPr id="25" name="Прямоугольник с двумя скругленными соседними углами 24"/>
            <p:cNvSpPr/>
            <p:nvPr/>
          </p:nvSpPr>
          <p:spPr>
            <a:xfrm rot="5400000">
              <a:off x="2761693" y="2654228"/>
              <a:ext cx="1678239" cy="4171245"/>
            </a:xfrm>
            <a:prstGeom prst="round2SameRect">
              <a:avLst/>
            </a:prstGeom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Прямоугольник 25"/>
            <p:cNvSpPr/>
            <p:nvPr/>
          </p:nvSpPr>
          <p:spPr>
            <a:xfrm>
              <a:off x="1515191" y="3664194"/>
              <a:ext cx="4089320" cy="19147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1120" tIns="6350" rIns="6350" bIns="6350" numCol="1" spcCol="1270" anchor="ctr" anchorCtr="0">
              <a:noAutofit/>
            </a:bodyPr>
            <a:lstStyle/>
            <a:p>
              <a:pPr marL="171450" indent="-171450" algn="just">
                <a:buFont typeface="Arial" panose="020B0604020202020204" pitchFamily="34" charset="0"/>
                <a:buChar char="•"/>
              </a:pPr>
              <a:r>
                <a:rPr lang="ru-RU" sz="1000" kern="1200" dirty="0" smtClean="0"/>
                <a:t>возможность получения гражданским служащим при исполнении должностных обязанностей доходов (необоснованного обогащения) в денежной либо натуральной форме, доходов в виде материальной выгоды непосредственно для гражданского служащего, членов его семьи или лиц, указанных в пункте 5 части 1 статьи 16 Федерального закона № 79-ФЗ*, а также для граждан или организаций, с которыми гражданский служащий </a:t>
              </a:r>
              <a:r>
                <a:rPr lang="ru-RU" sz="1000" dirty="0" smtClean="0"/>
                <a:t>связан </a:t>
              </a:r>
              <a:r>
                <a:rPr lang="ru-RU" sz="1000" dirty="0"/>
                <a:t>имущественными, корпоративными или иными близкими </a:t>
              </a:r>
              <a:r>
                <a:rPr lang="ru-RU" sz="1000" dirty="0" smtClean="0"/>
                <a:t>отношениями</a:t>
              </a:r>
              <a:endParaRPr lang="ru-RU" sz="1000" dirty="0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3995936" y="6453337"/>
            <a:ext cx="50477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800" dirty="0" smtClean="0"/>
              <a:t>* Близкого </a:t>
            </a:r>
            <a:r>
              <a:rPr lang="ru-RU" sz="800" dirty="0"/>
              <a:t>родства или свойства (родители, супруги, дети, братья, сестры, а также братья, сестры, родители, дети супругов и супруги детей) с гражданским служащим, если замещение должности гражданской службы связано с непосредственной подчиненностью или подконтрольностью одного из них другому</a:t>
            </a:r>
          </a:p>
        </p:txBody>
      </p:sp>
    </p:spTree>
    <p:extLst>
      <p:ext uri="{BB962C8B-B14F-4D97-AF65-F5344CB8AC3E}">
        <p14:creationId xmlns:p14="http://schemas.microsoft.com/office/powerpoint/2010/main" val="312980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Государственный гражданский служащий</a:t>
            </a:r>
            <a:endParaRPr lang="ru-RU" sz="24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14282" y="785794"/>
            <a:ext cx="4040188" cy="42862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ОБЯЗАН</a:t>
            </a:r>
            <a:r>
              <a:rPr lang="ru-RU" dirty="0" smtClean="0">
                <a:solidFill>
                  <a:srgbClr val="FF0000"/>
                </a:solidFill>
              </a:rPr>
              <a:t>	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57200" y="1142984"/>
            <a:ext cx="4042792" cy="5454368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Соблюдать </a:t>
            </a:r>
            <a:r>
              <a:rPr lang="ru-RU" sz="1000" dirty="0">
                <a:solidFill>
                  <a:schemeClr val="tx1"/>
                </a:solidFill>
              </a:rPr>
              <a:t>ограничения, выполнять обязательства </a:t>
            </a:r>
            <a:r>
              <a:rPr lang="ru-RU" sz="1000" dirty="0" smtClean="0">
                <a:solidFill>
                  <a:schemeClr val="tx1"/>
                </a:solidFill>
              </a:rPr>
              <a:t>и требования </a:t>
            </a:r>
            <a:r>
              <a:rPr lang="ru-RU" sz="1000" dirty="0">
                <a:solidFill>
                  <a:schemeClr val="tx1"/>
                </a:solidFill>
              </a:rPr>
              <a:t>к служебному поведению, не нарушать запреты, установленные </a:t>
            </a:r>
            <a:r>
              <a:rPr lang="ru-RU" sz="1000" dirty="0" smtClean="0">
                <a:solidFill>
                  <a:schemeClr val="tx1"/>
                </a:solidFill>
              </a:rPr>
              <a:t>законодательством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Представлять </a:t>
            </a:r>
            <a:r>
              <a:rPr lang="ru-RU" sz="1000" dirty="0">
                <a:solidFill>
                  <a:schemeClr val="tx1"/>
                </a:solidFill>
              </a:rPr>
              <a:t>сведения о </a:t>
            </a:r>
            <a:r>
              <a:rPr lang="ru-RU" sz="1000" dirty="0" smtClean="0">
                <a:solidFill>
                  <a:schemeClr val="tx1"/>
                </a:solidFill>
              </a:rPr>
              <a:t>доходах, имуществе </a:t>
            </a:r>
            <a:r>
              <a:rPr lang="ru-RU" sz="1000" dirty="0">
                <a:solidFill>
                  <a:schemeClr val="tx1"/>
                </a:solidFill>
              </a:rPr>
              <a:t>и обязательствах имущественного характера в случае, если должность, замещаемая государственным гражданским служащим, включена в соответствующий Перечень </a:t>
            </a:r>
            <a:r>
              <a:rPr lang="ru-RU" sz="1000" dirty="0" smtClean="0">
                <a:solidFill>
                  <a:schemeClr val="tx1"/>
                </a:solidFill>
              </a:rPr>
              <a:t>должностей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Уведомлять представителя нанимателя, органы прокуратуры </a:t>
            </a:r>
            <a:r>
              <a:rPr lang="ru-RU" sz="1000" dirty="0" smtClean="0"/>
              <a:t>или </a:t>
            </a:r>
            <a:r>
              <a:rPr lang="ru-RU" sz="1000" dirty="0"/>
              <a:t>другие государственные органы обо всех случаях обращения к нему каких-либо лиц в целях склонения его к совершению коррупционных </a:t>
            </a:r>
            <a:r>
              <a:rPr lang="ru-RU" sz="1000" dirty="0" smtClean="0"/>
              <a:t>правонарушений</a:t>
            </a:r>
            <a:endParaRPr lang="ru-RU" sz="1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Передать </a:t>
            </a:r>
            <a:r>
              <a:rPr lang="ru-RU" sz="1000" dirty="0">
                <a:solidFill>
                  <a:schemeClr val="tx1"/>
                </a:solidFill>
              </a:rPr>
              <a:t>принадлежащие ему ценные бумаги, акции (доли участия, паи в уставных (складочных) капиталах организации) в доверительное управление в случае, если такое владение приводит или может привести к конфликту </a:t>
            </a:r>
            <a:r>
              <a:rPr lang="ru-RU" sz="1000" dirty="0" smtClean="0">
                <a:solidFill>
                  <a:schemeClr val="tx1"/>
                </a:solidFill>
              </a:rPr>
              <a:t>интересов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 Сообщать работодателю сведения о последнем месте своей службы при заключении трудовых или гражданско-правовых договоров </a:t>
            </a:r>
            <a:r>
              <a:rPr lang="ru-RU" sz="1000" dirty="0">
                <a:solidFill>
                  <a:schemeClr val="tx1"/>
                </a:solidFill>
              </a:rPr>
              <a:t>на выполнение </a:t>
            </a:r>
            <a:r>
              <a:rPr lang="ru-RU" sz="1000" dirty="0" smtClean="0">
                <a:solidFill>
                  <a:schemeClr val="tx1"/>
                </a:solidFill>
              </a:rPr>
              <a:t>работ </a:t>
            </a:r>
            <a:r>
              <a:rPr lang="ru-RU" sz="1000" dirty="0">
                <a:solidFill>
                  <a:schemeClr val="tx1"/>
                </a:solidFill>
              </a:rPr>
              <a:t>(оказание услуг) в течение двух лет после увольнения с государственной службы в случае, если замещаемая в государственном органе должность была включена в </a:t>
            </a:r>
            <a:r>
              <a:rPr lang="ru-RU" sz="1000" dirty="0" smtClean="0">
                <a:solidFill>
                  <a:schemeClr val="tx1"/>
                </a:solidFill>
              </a:rPr>
              <a:t>соответствующий Перечень </a:t>
            </a:r>
            <a:r>
              <a:rPr lang="ru-RU" sz="1000" dirty="0">
                <a:solidFill>
                  <a:schemeClr val="tx1"/>
                </a:solidFill>
              </a:rPr>
              <a:t>должностей</a:t>
            </a: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3438" y="785794"/>
            <a:ext cx="4041775" cy="42862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ЗАПРЕЩАЕТСЯ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25" y="1142984"/>
            <a:ext cx="4041775" cy="538236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1000" dirty="0">
                <a:solidFill>
                  <a:schemeClr val="tx1"/>
                </a:solidFill>
              </a:rPr>
              <a:t>Замещать должность в случае избрания или назначения на государственную должность или выборную должность в органе местного </a:t>
            </a:r>
            <a:r>
              <a:rPr lang="ru-RU" sz="1000" dirty="0" smtClean="0">
                <a:solidFill>
                  <a:schemeClr val="tx1"/>
                </a:solidFill>
              </a:rPr>
              <a:t>самоуправления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/>
              <a:t>Избрание </a:t>
            </a:r>
            <a:r>
              <a:rPr lang="ru-RU" sz="1000" dirty="0"/>
              <a:t>на оплачиваемую выборную должность в органе профессионального союза, в том числе в выборном органе первичной профсоюзной организации, созданной в государственном </a:t>
            </a:r>
            <a:r>
              <a:rPr lang="ru-RU" sz="1000" dirty="0" smtClean="0"/>
              <a:t>органе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/>
              <a:t>Заниматься </a:t>
            </a:r>
            <a:r>
              <a:rPr lang="ru-RU" sz="1000" dirty="0"/>
              <a:t>предпринимательской деятельностью лично или через доверенных </a:t>
            </a:r>
            <a:r>
              <a:rPr lang="ru-RU" sz="1000" dirty="0" smtClean="0"/>
              <a:t>лиц</a:t>
            </a:r>
            <a:endParaRPr lang="ru-RU" sz="1000" dirty="0"/>
          </a:p>
          <a:p>
            <a:pPr algn="just">
              <a:buFont typeface="Wingdings" pitchFamily="2" charset="2"/>
              <a:buChar char="Ø"/>
            </a:pPr>
            <a:r>
              <a:rPr lang="ru-RU" sz="1000" dirty="0"/>
              <a:t>У</a:t>
            </a:r>
            <a:r>
              <a:rPr lang="ru-RU" sz="1000" dirty="0" smtClean="0"/>
              <a:t>частвовать </a:t>
            </a:r>
            <a:r>
              <a:rPr lang="ru-RU" sz="1000" dirty="0"/>
              <a:t>в управлении коммерческой или некоммерческой организацией, за исключением </a:t>
            </a:r>
            <a:r>
              <a:rPr lang="ru-RU" sz="1000" dirty="0" smtClean="0"/>
              <a:t>случаев, предусмотренных пунктом 3 части 1 статьи 17 Федерального закона № 79-ФЗ</a:t>
            </a:r>
            <a:endParaRPr lang="ru-RU" sz="10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Приобретать </a:t>
            </a:r>
            <a:r>
              <a:rPr lang="ru-RU" sz="1000" dirty="0">
                <a:solidFill>
                  <a:schemeClr val="tx1"/>
                </a:solidFill>
              </a:rPr>
              <a:t>ценные бумаги, по которым может быть получен доход в случае, если владение ценными бумагами приводит или может привести к конфликту </a:t>
            </a:r>
            <a:r>
              <a:rPr lang="ru-RU" sz="1000" dirty="0" smtClean="0">
                <a:solidFill>
                  <a:schemeClr val="tx1"/>
                </a:solidFill>
              </a:rPr>
              <a:t>интересов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Получать </a:t>
            </a:r>
            <a:r>
              <a:rPr lang="ru-RU" sz="1000" dirty="0">
                <a:solidFill>
                  <a:schemeClr val="tx1"/>
                </a:solidFill>
              </a:rPr>
              <a:t>в связи с исполнением должностных обязанностей вознаграждения от физических и юридических лиц (подарки, денежное вознаграждение, услуги, оплату развлечений, отдыха, транспортных расходов и иные вознаграждения</a:t>
            </a:r>
            <a:r>
              <a:rPr lang="ru-RU" sz="1000" dirty="0" smtClean="0">
                <a:solidFill>
                  <a:schemeClr val="tx1"/>
                </a:solidFill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Быть </a:t>
            </a:r>
            <a:r>
              <a:rPr lang="ru-RU" sz="1000" dirty="0">
                <a:solidFill>
                  <a:schemeClr val="tx1"/>
                </a:solidFill>
              </a:rPr>
              <a:t>поверенным или представителем по делам третьих лиц в государственном органе, в котором он замещает должность гражданской </a:t>
            </a:r>
            <a:r>
              <a:rPr lang="ru-RU" sz="1000" dirty="0" smtClean="0">
                <a:solidFill>
                  <a:schemeClr val="tx1"/>
                </a:solidFill>
              </a:rPr>
              <a:t>службы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>
                <a:solidFill>
                  <a:schemeClr val="tx1"/>
                </a:solidFill>
              </a:rPr>
              <a:t>Выполнять </a:t>
            </a:r>
            <a:r>
              <a:rPr lang="ru-RU" sz="1000" dirty="0">
                <a:solidFill>
                  <a:schemeClr val="tx1"/>
                </a:solidFill>
              </a:rPr>
              <a:t>иную оплачиваемую работу в случае, если выполнение такой работы приводит или может привести к </a:t>
            </a:r>
            <a:r>
              <a:rPr lang="ru-RU" sz="1000" dirty="0" smtClean="0">
                <a:solidFill>
                  <a:schemeClr val="tx1"/>
                </a:solidFill>
              </a:rPr>
              <a:t>конфликту интересов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/>
              <a:t>Использовать </a:t>
            </a:r>
            <a:r>
              <a:rPr lang="ru-RU" sz="1000" dirty="0"/>
              <a:t>в целях, не связанных с исполнением должностных обязанностей, средства материально-технического и иного обеспечения, другое государственное имущество, а также передавать их другим </a:t>
            </a:r>
            <a:r>
              <a:rPr lang="ru-RU" sz="1000" dirty="0" smtClean="0"/>
              <a:t>лицам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/>
              <a:t>Допускать </a:t>
            </a:r>
            <a:r>
              <a:rPr lang="ru-RU" sz="1000" dirty="0"/>
              <a:t>публичные высказывания, суждения и оценки, в том числе в средствах массовой информации, в отношении деятельности государственных органов, их руководителей, включая решения вышестоящего государственного органа либо государственного органа, в котором гражданский служащий замещает должность гражданской службы, если это не входит в его должностные </a:t>
            </a:r>
            <a:r>
              <a:rPr lang="ru-RU" sz="1000" dirty="0" smtClean="0"/>
              <a:t>обязанности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100" dirty="0" smtClean="0"/>
              <a:t>Принимать </a:t>
            </a:r>
            <a:r>
              <a:rPr lang="ru-RU" sz="1100" dirty="0"/>
              <a:t>без письменного разрешения представителя нанимателя награды, почетные и специальные звания (за исключением научных) иностранных государств, международных организаций, а также политических партий, других общественных объединений и религиозных объединений, если в его должностные обязанности входит взаимодействие с указанными организациями и объединениями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000" dirty="0" smtClean="0"/>
              <a:t>Иные запреты, предусмотренные статьей 16 Федерального закона                      № 79-ФЗ</a:t>
            </a:r>
            <a:endParaRPr lang="ru-RU" sz="1000" dirty="0"/>
          </a:p>
          <a:p>
            <a:pPr algn="just">
              <a:buFont typeface="Wingdings" pitchFamily="2" charset="2"/>
              <a:buChar char="Ø"/>
            </a:pPr>
            <a:endParaRPr lang="ru-RU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72008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Гражданский служащий </a:t>
            </a:r>
            <a:r>
              <a:rPr lang="ru-RU" sz="2000" b="1" dirty="0">
                <a:solidFill>
                  <a:srgbClr val="FF0000"/>
                </a:solidFill>
              </a:rPr>
              <a:t>не </a:t>
            </a:r>
            <a:r>
              <a:rPr lang="ru-RU" sz="2000" b="1" dirty="0" smtClean="0">
                <a:solidFill>
                  <a:srgbClr val="FF0000"/>
                </a:solidFill>
              </a:rPr>
              <a:t>вправе</a:t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/>
              <a:t>исполнять данное ему неправомерное </a:t>
            </a:r>
            <a:r>
              <a:rPr lang="ru-RU" sz="2000" b="1" dirty="0" smtClean="0"/>
              <a:t>поручение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276872"/>
            <a:ext cx="7272808" cy="40568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b="1" dirty="0">
                <a:solidFill>
                  <a:schemeClr val="tx1"/>
                </a:solidFill>
              </a:rPr>
              <a:t>В случае исполнения гражданским служащим неправомерного поручения гражданский служащий и давший это поручение руководитель </a:t>
            </a:r>
            <a:r>
              <a:rPr lang="ru-RU" b="1" dirty="0">
                <a:solidFill>
                  <a:srgbClr val="FF0000"/>
                </a:solidFill>
              </a:rPr>
              <a:t>несут дисциплинарную, гражданско-правовую, административную или уголовную ответственность в соответствии с федеральными законами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/>
              <a:t>При получении от соответствующего руководителя поручения, являющегося, по мнению гражданского служащего, неправомерным, гражданский служащий должен представить в письменной форме обоснование неправомерности данного поручения с указанием положений законодательства Российской Федерации, которые могут быть нарушены при исполнении данного поручения, и получить от руководителя подтверждение этого поручения в письменной форме. В случае подтверждения руководителем данного поручения в письменной форме гражданский служащий обязан отказаться от его </a:t>
            </a:r>
            <a:r>
              <a:rPr lang="ru-RU" sz="1600" b="1" dirty="0" smtClean="0"/>
              <a:t>исполнения</a:t>
            </a:r>
            <a:r>
              <a:rPr lang="ru-RU" sz="1600" b="1" dirty="0"/>
              <a:t/>
            </a:r>
            <a:br>
              <a:rPr lang="ru-RU" sz="1600" b="1" dirty="0"/>
            </a:br>
            <a:endParaRPr lang="ru-RU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65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</a:rPr>
              <a:t>Ограничения, связанные с гражданской службой</a:t>
            </a:r>
            <a:br>
              <a:rPr lang="ru-RU" sz="1600" b="1" dirty="0" smtClean="0">
                <a:solidFill>
                  <a:srgbClr val="FF0000"/>
                </a:solidFill>
              </a:rPr>
            </a:b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Гражданин не может быть принят на гражданскую службу, а гражданский служащий не может находиться на гражданской службе в случае:</a:t>
            </a:r>
            <a:endParaRPr lang="ru-RU" sz="1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55576" y="1200432"/>
            <a:ext cx="8229600" cy="5544616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признания его недееспособным или ограниченно дееспособным решением суда, вступившим в законную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силу</a:t>
            </a:r>
            <a:endParaRPr lang="ru-R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осуждения его к наказанию, исключающему возможность исполнения должностных обязанностей по должности государственной службы (гражданской службы), по приговору суда, вступившему в законную силу, а также в случае наличия не снятой или не погашенной в установленном федеральным законом порядке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судимости</a:t>
            </a:r>
            <a:endParaRPr lang="ru-R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отказа от прохождения процедуры оформления допуска к сведениям, составляющим государственную и иную охраняемую федеральным законом тайну, если исполнение должностных обязанностей по должности гражданской службы, на замещение которой претендует гражданин, или по замещаемой гражданским служащим должности гражданской службы связано с использованием таких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сведений</a:t>
            </a:r>
            <a:endParaRPr lang="ru-R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наличия заболевания, препятствующего поступлению на гражданскую службу или ее прохождению и подтвержденного заключением медицинской организации. Порядок прохождения диспансеризации, перечень таких заболеваний и форма заключения медицинской организации устанавливаются уполномоченным Правительством Российской Федерации федеральным органом исполнительной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власти</a:t>
            </a:r>
            <a:endParaRPr lang="ru-R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близкого </a:t>
            </a: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родства или свойства (родители, супруги, дети, братья, сестры, а также братья, сестры, родители, дети супругов и супруги детей) с гражданским служащим, если замещение должности гражданской службы связано с непосредственной подчиненностью или подконтрольностью одного из них другому</a:t>
            </a:r>
          </a:p>
          <a:p>
            <a:pPr algn="just">
              <a:buFont typeface="Wingdings" pitchFamily="2" charset="2"/>
              <a:buChar char="Ø"/>
            </a:pP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выхода </a:t>
            </a: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из гражданства Российской Федерации или приобретения гражданства другого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государства</a:t>
            </a:r>
            <a:endParaRPr lang="ru-R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наличия гражданства другого государства (других государств), если иное не предусмотрено международным договором Российской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Федерации</a:t>
            </a:r>
            <a:endParaRPr lang="ru-R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представления подложных документов или заведомо ложных сведений при поступлении на гражданскую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службу</a:t>
            </a:r>
            <a:endParaRPr lang="ru-R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sz="900" b="1" dirty="0">
                <a:solidFill>
                  <a:schemeClr val="tx1"/>
                </a:solidFill>
                <a:latin typeface="Calibri" panose="020F0502020204030204" pitchFamily="34" charset="0"/>
              </a:rPr>
              <a:t>непредставления установленных настоящим Федеральным законом сведений или представления заведомо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ложных сведений о доходах, об имуществе и обязательствах имущественного характера при поступлении на гражданскую службу</a:t>
            </a:r>
          </a:p>
          <a:p>
            <a:pPr algn="just">
              <a:buFont typeface="Wingdings" pitchFamily="2" charset="2"/>
              <a:buChar char="Ø"/>
            </a:pP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утраты представителем нанимателя доверия к гражданскому служащему в случаях несоблюдения ограничений и запретов, требований о предотвращении или об урегулировании конфликта интересов и неисполнения обязанностей, установленных в целях противодействия коррупции</a:t>
            </a:r>
          </a:p>
          <a:p>
            <a:pPr algn="just">
              <a:buFont typeface="Wingdings" pitchFamily="2" charset="2"/>
              <a:buChar char="Ø"/>
            </a:pP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признания </a:t>
            </a:r>
            <a:r>
              <a:rPr lang="ru-RU" sz="900" b="1" dirty="0" smtClean="0">
                <a:latin typeface="Calibri" panose="020F0502020204030204" pitchFamily="34" charset="0"/>
              </a:rPr>
              <a:t>его не прошедшим военную службу по призыву, не имея на то законных оснований, в соответствии с заключением призывной комиссии (за исключением граждан, прошедших военную службу </a:t>
            </a: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по контракту) - в течение 10 лет со дня истечения срока, установленного для обжалования указанного заключения в призывную комиссию соответствующего субъекта Российской Федерации, а если указанное заключение и (или) решение призывной комиссии соответствующего субъекта Российской Федерации по жалобе гражданина на указанное заключение были обжалованы в суд, - в течение 10 лет со дня вступления в законную силу решения суда, которым признано, что права гражданина при вынесении указанного заключения и (или) решения призывной комиссии соответствующего субъекта Российской Федерации по жалобе гражданина на указанное заключение не были нарушены;</a:t>
            </a:r>
          </a:p>
          <a:p>
            <a:pPr algn="just">
              <a:buFont typeface="Wingdings" pitchFamily="2" charset="2"/>
              <a:buChar char="Ø"/>
            </a:pP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непредставления сведений, предусмотренных статьей 20.2 Федерального закона  № 79-ФЗ</a:t>
            </a:r>
          </a:p>
          <a:p>
            <a:pPr algn="just">
              <a:buFont typeface="Wingdings" pitchFamily="2" charset="2"/>
              <a:buChar char="Ø"/>
            </a:pPr>
            <a:r>
              <a:rPr lang="ru-RU" sz="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Иные ограничения, связанные с поступлением на гражданскую службу и ее прохождением, за исключением ограничений, указанных в части 1 настоящей статьи, устанавливаются федеральными законами</a:t>
            </a:r>
          </a:p>
          <a:p>
            <a:pPr>
              <a:buFont typeface="Wingdings" pitchFamily="2" charset="2"/>
              <a:buChar char="Ø"/>
            </a:pPr>
            <a:endParaRPr lang="ru-RU" sz="900" b="1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ru-RU" sz="9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Меры ответственности </a:t>
            </a:r>
            <a:endParaRPr lang="ru-RU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1944401"/>
              </p:ext>
            </p:extLst>
          </p:nvPr>
        </p:nvGraphicFramePr>
        <p:xfrm>
          <a:off x="357158" y="1357298"/>
          <a:ext cx="8501122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Увольнение в связи с утратой доверия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6074008"/>
              </p:ext>
            </p:extLst>
          </p:nvPr>
        </p:nvGraphicFramePr>
        <p:xfrm>
          <a:off x="0" y="1285860"/>
          <a:ext cx="9144000" cy="5022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11960" y="6309320"/>
            <a:ext cx="500404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800" b="1" dirty="0" smtClean="0"/>
              <a:t>*за </a:t>
            </a:r>
            <a:r>
              <a:rPr lang="ru-RU" sz="800" b="1" dirty="0"/>
              <a:t>исключением случаев, установленных федеральным </a:t>
            </a:r>
            <a:r>
              <a:rPr lang="ru-RU" sz="800" b="1" dirty="0" smtClean="0"/>
              <a:t>законом</a:t>
            </a:r>
          </a:p>
          <a:p>
            <a:r>
              <a:rPr lang="ru-RU" sz="800" b="1" dirty="0" smtClean="0"/>
              <a:t>** если </a:t>
            </a:r>
            <a:r>
              <a:rPr lang="ru-RU" sz="800" b="1" dirty="0"/>
              <a:t>иное не предусмотрено международным договором Российской Федерации или законодательством Российской Федерации</a:t>
            </a:r>
          </a:p>
          <a:p>
            <a:pPr lvl="0"/>
            <a:endParaRPr lang="ru-RU" sz="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413849550"/>
              </p:ext>
            </p:extLst>
          </p:nvPr>
        </p:nvGraphicFramePr>
        <p:xfrm>
          <a:off x="457200" y="274638"/>
          <a:ext cx="8686800" cy="6583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</TotalTime>
  <Words>1707</Words>
  <Application>Microsoft Office PowerPoint</Application>
  <PresentationFormat>Экран (4:3)</PresentationFormat>
  <Paragraphs>100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ОСНОВНЫЕ НОРМАТИВНЫЕ ПРАВОВЫЕ АКТЫ В СФЕРЕ ПРОТИВОДЕЙСТВИЯ КОРРУПЦИИ </vt:lpstr>
      <vt:lpstr>Государственный гражданский служащий</vt:lpstr>
      <vt:lpstr>Гражданский служащий не вправе  исполнять данное ему неправомерное поручение</vt:lpstr>
      <vt:lpstr>Ограничения, связанные с гражданской службой Гражданин не может быть принят на гражданскую службу, а гражданский служащий не может находиться на гражданской службе в случае:</vt:lpstr>
      <vt:lpstr>Меры ответственности </vt:lpstr>
      <vt:lpstr>Увольнение в связи с утратой доверия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НОРМАТИВНЫЕПРАВОВЫЕ АКТЫ В СФЕРЕ ПРОТИВОДЕЙСТВИЯ КОРРУПЦИИ</dc:title>
  <dc:creator>ss</dc:creator>
  <cp:lastModifiedBy>ОФЭД</cp:lastModifiedBy>
  <cp:revision>51</cp:revision>
  <dcterms:created xsi:type="dcterms:W3CDTF">2020-10-09T09:11:03Z</dcterms:created>
  <dcterms:modified xsi:type="dcterms:W3CDTF">2020-11-24T06:53:34Z</dcterms:modified>
</cp:coreProperties>
</file>