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37"/>
  </p:notesMasterIdLst>
  <p:sldIdLst>
    <p:sldId id="256" r:id="rId2"/>
    <p:sldId id="257" r:id="rId3"/>
    <p:sldId id="279" r:id="rId4"/>
    <p:sldId id="292" r:id="rId5"/>
    <p:sldId id="296" r:id="rId6"/>
    <p:sldId id="297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8" r:id="rId16"/>
    <p:sldId id="309" r:id="rId17"/>
    <p:sldId id="311" r:id="rId18"/>
    <p:sldId id="312" r:id="rId19"/>
    <p:sldId id="313" r:id="rId20"/>
    <p:sldId id="421" r:id="rId21"/>
    <p:sldId id="314" r:id="rId22"/>
    <p:sldId id="315" r:id="rId23"/>
    <p:sldId id="422" r:id="rId24"/>
    <p:sldId id="423" r:id="rId25"/>
    <p:sldId id="320" r:id="rId26"/>
    <p:sldId id="321" r:id="rId27"/>
    <p:sldId id="322" r:id="rId28"/>
    <p:sldId id="424" r:id="rId29"/>
    <p:sldId id="425" r:id="rId30"/>
    <p:sldId id="454" r:id="rId31"/>
    <p:sldId id="426" r:id="rId32"/>
    <p:sldId id="427" r:id="rId33"/>
    <p:sldId id="428" r:id="rId34"/>
    <p:sldId id="455" r:id="rId35"/>
    <p:sldId id="258" r:id="rId36"/>
  </p:sldIdLst>
  <p:sldSz cx="12239625" cy="71993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7">
          <p15:clr>
            <a:srgbClr val="A4A3A4"/>
          </p15:clr>
        </p15:guide>
        <p15:guide id="2" pos="385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рофимова О.С." initials="ТО" lastIdx="1" clrIdx="0">
    <p:extLst>
      <p:ext uri="{19B8F6BF-5375-455C-9EA6-DF929625EA0E}">
        <p15:presenceInfo xmlns:p15="http://schemas.microsoft.com/office/powerpoint/2012/main" userId="Трофимова О.С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2C8"/>
    <a:srgbClr val="0082C4"/>
    <a:srgbClr val="F05A28"/>
    <a:srgbClr val="282828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3"/>
    <p:restoredTop sz="93478" autoAdjust="0"/>
  </p:normalViewPr>
  <p:slideViewPr>
    <p:cSldViewPr snapToGrid="0" snapToObjects="1">
      <p:cViewPr varScale="1">
        <p:scale>
          <a:sx n="104" d="100"/>
          <a:sy n="104" d="100"/>
        </p:scale>
        <p:origin x="948" y="102"/>
      </p:cViewPr>
      <p:guideLst>
        <p:guide orient="horz" pos="2267"/>
        <p:guide pos="38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09T11:47:10.875" idx="1">
    <p:pos x="6937" y="695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82EF-BA8F-1D4E-82E9-CEC4553B62CD}" type="datetimeFigureOut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06450" y="1143000"/>
            <a:ext cx="5245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2D45D-5942-6A46-ADA1-0B5F8B01E5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09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17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26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234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543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851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160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468" algn="l" defTabSz="18286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2D45D-5942-6A46-ADA1-0B5F8B01E5FC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4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2D45D-5942-6A46-ADA1-0B5F8B01E5F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400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2D45D-5942-6A46-ADA1-0B5F8B01E5F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6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9953" y="1178222"/>
            <a:ext cx="9179719" cy="2506427"/>
          </a:xfrm>
        </p:spPr>
        <p:txBody>
          <a:bodyPr anchor="b"/>
          <a:lstStyle>
            <a:lvl1pPr algn="ctr"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9953" y="3781306"/>
            <a:ext cx="9179719" cy="1738167"/>
          </a:xfrm>
        </p:spPr>
        <p:txBody>
          <a:bodyPr/>
          <a:lstStyle>
            <a:lvl1pPr marL="0" indent="0" algn="ctr">
              <a:buNone/>
              <a:defRPr sz="2409"/>
            </a:lvl1pPr>
            <a:lvl2pPr marL="458983" indent="0" algn="ctr">
              <a:buNone/>
              <a:defRPr sz="2008"/>
            </a:lvl2pPr>
            <a:lvl3pPr marL="917966" indent="0" algn="ctr">
              <a:buNone/>
              <a:defRPr sz="1807"/>
            </a:lvl3pPr>
            <a:lvl4pPr marL="1376949" indent="0" algn="ctr">
              <a:buNone/>
              <a:defRPr sz="1606"/>
            </a:lvl4pPr>
            <a:lvl5pPr marL="1835932" indent="0" algn="ctr">
              <a:buNone/>
              <a:defRPr sz="1606"/>
            </a:lvl5pPr>
            <a:lvl6pPr marL="2294915" indent="0" algn="ctr">
              <a:buNone/>
              <a:defRPr sz="1606"/>
            </a:lvl6pPr>
            <a:lvl7pPr marL="2753898" indent="0" algn="ctr">
              <a:buNone/>
              <a:defRPr sz="1606"/>
            </a:lvl7pPr>
            <a:lvl8pPr marL="3212882" indent="0" algn="ctr">
              <a:buNone/>
              <a:defRPr sz="1606"/>
            </a:lvl8pPr>
            <a:lvl9pPr marL="3671865" indent="0" algn="ctr">
              <a:buNone/>
              <a:defRPr sz="1606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136D5-D654-D24E-A672-F046D980ACFC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2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994D-0C2E-054B-B81B-537B2F34D486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91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8982" y="383297"/>
            <a:ext cx="263916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1474" y="383297"/>
            <a:ext cx="7764512" cy="6101085"/>
          </a:xfrm>
        </p:spPr>
        <p:txBody>
          <a:bodyPr vert="eaVert"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7999-807F-514F-9C58-CCA0BF735DC9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79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386B-C8DA-A64B-8B9C-FD28215BAE07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11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99" y="1794830"/>
            <a:ext cx="10556677" cy="2994714"/>
          </a:xfrm>
        </p:spPr>
        <p:txBody>
          <a:bodyPr anchor="b"/>
          <a:lstStyle>
            <a:lvl1pPr>
              <a:defRPr sz="602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099" y="4817875"/>
            <a:ext cx="10556677" cy="1574849"/>
          </a:xfrm>
        </p:spPr>
        <p:txBody>
          <a:bodyPr/>
          <a:lstStyle>
            <a:lvl1pPr marL="0" indent="0">
              <a:buNone/>
              <a:defRPr sz="2409">
                <a:solidFill>
                  <a:schemeClr val="tx1">
                    <a:tint val="75000"/>
                  </a:schemeClr>
                </a:solidFill>
              </a:defRPr>
            </a:lvl1pPr>
            <a:lvl2pPr marL="458983" indent="0">
              <a:buNone/>
              <a:defRPr sz="2008">
                <a:solidFill>
                  <a:schemeClr val="tx1">
                    <a:tint val="75000"/>
                  </a:schemeClr>
                </a:solidFill>
              </a:defRPr>
            </a:lvl2pPr>
            <a:lvl3pPr marL="917966" indent="0">
              <a:buNone/>
              <a:defRPr sz="1807">
                <a:solidFill>
                  <a:schemeClr val="tx1">
                    <a:tint val="75000"/>
                  </a:schemeClr>
                </a:solidFill>
              </a:defRPr>
            </a:lvl3pPr>
            <a:lvl4pPr marL="1376949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4pPr>
            <a:lvl5pPr marL="183593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5pPr>
            <a:lvl6pPr marL="229491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6pPr>
            <a:lvl7pPr marL="2753898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7pPr>
            <a:lvl8pPr marL="3212882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8pPr>
            <a:lvl9pPr marL="3671865" indent="0">
              <a:buNone/>
              <a:defRPr sz="16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F3F2B-851B-E642-8031-1AFDAC0D5D8F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06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474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310" y="1916484"/>
            <a:ext cx="5201841" cy="4567898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B110B-14BA-2648-9C85-9ACAEDAB5D5C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2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8" y="383297"/>
            <a:ext cx="10556677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069" y="1764832"/>
            <a:ext cx="51779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3069" y="2629749"/>
            <a:ext cx="51779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310" y="1764832"/>
            <a:ext cx="5203435" cy="864917"/>
          </a:xfrm>
        </p:spPr>
        <p:txBody>
          <a:bodyPr anchor="b"/>
          <a:lstStyle>
            <a:lvl1pPr marL="0" indent="0">
              <a:buNone/>
              <a:defRPr sz="2409" b="1"/>
            </a:lvl1pPr>
            <a:lvl2pPr marL="458983" indent="0">
              <a:buNone/>
              <a:defRPr sz="2008" b="1"/>
            </a:lvl2pPr>
            <a:lvl3pPr marL="917966" indent="0">
              <a:buNone/>
              <a:defRPr sz="1807" b="1"/>
            </a:lvl3pPr>
            <a:lvl4pPr marL="1376949" indent="0">
              <a:buNone/>
              <a:defRPr sz="1606" b="1"/>
            </a:lvl4pPr>
            <a:lvl5pPr marL="1835932" indent="0">
              <a:buNone/>
              <a:defRPr sz="1606" b="1"/>
            </a:lvl5pPr>
            <a:lvl6pPr marL="2294915" indent="0">
              <a:buNone/>
              <a:defRPr sz="1606" b="1"/>
            </a:lvl6pPr>
            <a:lvl7pPr marL="2753898" indent="0">
              <a:buNone/>
              <a:defRPr sz="1606" b="1"/>
            </a:lvl7pPr>
            <a:lvl8pPr marL="3212882" indent="0">
              <a:buNone/>
              <a:defRPr sz="1606" b="1"/>
            </a:lvl8pPr>
            <a:lvl9pPr marL="3671865" indent="0">
              <a:buNone/>
              <a:defRPr sz="1606" b="1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310" y="2629749"/>
            <a:ext cx="5203435" cy="3867965"/>
          </a:xfrm>
        </p:spPr>
        <p:txBody>
          <a:bodyPr/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A2F9-A925-7C41-A2F8-8CEFE8397EEF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198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610CD-251B-8D4E-80EC-8EE557DEB270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169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A2EDD-EB01-004F-A77D-A44AD5F7C663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61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3435" y="1036569"/>
            <a:ext cx="6196310" cy="5116178"/>
          </a:xfrm>
        </p:spPr>
        <p:txBody>
          <a:bodyPr/>
          <a:lstStyle>
            <a:lvl1pPr>
              <a:defRPr sz="3212"/>
            </a:lvl1pPr>
            <a:lvl2pPr>
              <a:defRPr sz="2811"/>
            </a:lvl2pPr>
            <a:lvl3pPr>
              <a:defRPr sz="2409"/>
            </a:lvl3pPr>
            <a:lvl4pPr>
              <a:defRPr sz="2008"/>
            </a:lvl4pPr>
            <a:lvl5pPr>
              <a:defRPr sz="2008"/>
            </a:lvl5pPr>
            <a:lvl6pPr>
              <a:defRPr sz="2008"/>
            </a:lvl6pPr>
            <a:lvl7pPr>
              <a:defRPr sz="2008"/>
            </a:lvl7pPr>
            <a:lvl8pPr>
              <a:defRPr sz="2008"/>
            </a:lvl8pPr>
            <a:lvl9pPr>
              <a:defRPr sz="2008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9B937-F672-974A-A4F0-0DDE3DA5A3A9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0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9" y="479954"/>
            <a:ext cx="3947597" cy="1679840"/>
          </a:xfrm>
        </p:spPr>
        <p:txBody>
          <a:bodyPr anchor="b"/>
          <a:lstStyle>
            <a:lvl1pPr>
              <a:defRPr sz="3212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03435" y="1036569"/>
            <a:ext cx="6196310" cy="5116178"/>
          </a:xfrm>
        </p:spPr>
        <p:txBody>
          <a:bodyPr anchor="t"/>
          <a:lstStyle>
            <a:lvl1pPr marL="0" indent="0">
              <a:buNone/>
              <a:defRPr sz="3212"/>
            </a:lvl1pPr>
            <a:lvl2pPr marL="458983" indent="0">
              <a:buNone/>
              <a:defRPr sz="2811"/>
            </a:lvl2pPr>
            <a:lvl3pPr marL="917966" indent="0">
              <a:buNone/>
              <a:defRPr sz="2409"/>
            </a:lvl3pPr>
            <a:lvl4pPr marL="1376949" indent="0">
              <a:buNone/>
              <a:defRPr sz="2008"/>
            </a:lvl4pPr>
            <a:lvl5pPr marL="1835932" indent="0">
              <a:buNone/>
              <a:defRPr sz="2008"/>
            </a:lvl5pPr>
            <a:lvl6pPr marL="2294915" indent="0">
              <a:buNone/>
              <a:defRPr sz="2008"/>
            </a:lvl6pPr>
            <a:lvl7pPr marL="2753898" indent="0">
              <a:buNone/>
              <a:defRPr sz="2008"/>
            </a:lvl7pPr>
            <a:lvl8pPr marL="3212882" indent="0">
              <a:buNone/>
              <a:defRPr sz="2008"/>
            </a:lvl8pPr>
            <a:lvl9pPr marL="3671865" indent="0">
              <a:buNone/>
              <a:defRPr sz="2008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069" y="2159794"/>
            <a:ext cx="3947597" cy="4001285"/>
          </a:xfrm>
        </p:spPr>
        <p:txBody>
          <a:bodyPr/>
          <a:lstStyle>
            <a:lvl1pPr marL="0" indent="0">
              <a:buNone/>
              <a:defRPr sz="1606"/>
            </a:lvl1pPr>
            <a:lvl2pPr marL="458983" indent="0">
              <a:buNone/>
              <a:defRPr sz="1405"/>
            </a:lvl2pPr>
            <a:lvl3pPr marL="917966" indent="0">
              <a:buNone/>
              <a:defRPr sz="1205"/>
            </a:lvl3pPr>
            <a:lvl4pPr marL="1376949" indent="0">
              <a:buNone/>
              <a:defRPr sz="1004"/>
            </a:lvl4pPr>
            <a:lvl5pPr marL="1835932" indent="0">
              <a:buNone/>
              <a:defRPr sz="1004"/>
            </a:lvl5pPr>
            <a:lvl6pPr marL="2294915" indent="0">
              <a:buNone/>
              <a:defRPr sz="1004"/>
            </a:lvl6pPr>
            <a:lvl7pPr marL="2753898" indent="0">
              <a:buNone/>
              <a:defRPr sz="1004"/>
            </a:lvl7pPr>
            <a:lvl8pPr marL="3212882" indent="0">
              <a:buNone/>
              <a:defRPr sz="1004"/>
            </a:lvl8pPr>
            <a:lvl9pPr marL="3671865" indent="0">
              <a:buNone/>
              <a:defRPr sz="1004"/>
            </a:lvl9pPr>
          </a:lstStyle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0D22D-5E39-8F4C-B7FD-D0F9E543B3CD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98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474" y="383297"/>
            <a:ext cx="10556677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74" y="1916484"/>
            <a:ext cx="10556677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474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D3140-0CDD-0A42-841C-3D3BA030B895}" type="datetime1">
              <a:rPr lang="ru-RU" smtClean="0"/>
              <a:pPr/>
              <a:t>28.10.2022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4376" y="6672697"/>
            <a:ext cx="4130873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4235" y="6672697"/>
            <a:ext cx="2753916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89C-0428-2041-A422-96CC7CA879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7966" rtl="0" eaLnBrk="1" latinLnBrk="0" hangingPunct="1">
        <a:lnSpc>
          <a:spcPct val="90000"/>
        </a:lnSpc>
        <a:spcBef>
          <a:spcPct val="0"/>
        </a:spcBef>
        <a:buNone/>
        <a:defRPr sz="44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492" indent="-229492" algn="l" defTabSz="917966" rtl="0" eaLnBrk="1" latinLnBrk="0" hangingPunct="1">
        <a:lnSpc>
          <a:spcPct val="90000"/>
        </a:lnSpc>
        <a:spcBef>
          <a:spcPts val="1004"/>
        </a:spcBef>
        <a:buFont typeface="Arial" panose="020B0604020202020204" pitchFamily="34" charset="0"/>
        <a:buChar char="•"/>
        <a:defRPr sz="2811" kern="1200">
          <a:solidFill>
            <a:schemeClr val="tx1"/>
          </a:solidFill>
          <a:latin typeface="+mn-lt"/>
          <a:ea typeface="+mn-ea"/>
          <a:cs typeface="+mn-cs"/>
        </a:defRPr>
      </a:lvl1pPr>
      <a:lvl2pPr marL="688475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409" kern="1200">
          <a:solidFill>
            <a:schemeClr val="tx1"/>
          </a:solidFill>
          <a:latin typeface="+mn-lt"/>
          <a:ea typeface="+mn-ea"/>
          <a:cs typeface="+mn-cs"/>
        </a:defRPr>
      </a:lvl2pPr>
      <a:lvl3pPr marL="1147458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2008" kern="1200">
          <a:solidFill>
            <a:schemeClr val="tx1"/>
          </a:solidFill>
          <a:latin typeface="+mn-lt"/>
          <a:ea typeface="+mn-ea"/>
          <a:cs typeface="+mn-cs"/>
        </a:defRPr>
      </a:lvl3pPr>
      <a:lvl4pPr marL="1606441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2065424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hyperlink" Target="https://gossluzhba.gov.ru/anticorruption/spravki_bk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www.kremlin.ru/structure/additional/12" TargetMode="Externa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t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tif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hyperlink" Target="https://login.consultant.ru/link/?req=doc&amp;base=LAW&amp;n=370891&amp;date=19.01.2022&amp;dst=33&amp;field=134" TargetMode="External"/><Relationship Id="rId4" Type="http://schemas.openxmlformats.org/officeDocument/2006/relationships/image" Target="../media/image8.emf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3E5FE43-CD68-C342-9095-2FE190F9DEAB}"/>
              </a:ext>
            </a:extLst>
          </p:cNvPr>
          <p:cNvSpPr/>
          <p:nvPr/>
        </p:nvSpPr>
        <p:spPr>
          <a:xfrm>
            <a:off x="2697" y="1213338"/>
            <a:ext cx="12236928" cy="5985975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Muller Narrow ExtraBold" panose="00000900000000000000" pitchFamily="50" charset="-52"/>
              </a:rPr>
              <a:t>ИТОГИ ДЕКЛАРАЦИОННОЙ КАМПАНИИ 2022 ГОДА </a:t>
            </a:r>
          </a:p>
          <a:p>
            <a:pPr algn="ctr"/>
            <a:r>
              <a:rPr lang="ru-RU" sz="6000" dirty="0">
                <a:solidFill>
                  <a:schemeClr val="accent2"/>
                </a:solidFill>
                <a:latin typeface="Muller Narrow ExtraBold" panose="00000900000000000000" pitchFamily="50" charset="-52"/>
              </a:rPr>
              <a:t>(за отчетный 2021 год)</a:t>
            </a:r>
          </a:p>
          <a:p>
            <a:pPr algn="ctr"/>
            <a:r>
              <a:rPr lang="ru-RU" sz="6000" dirty="0">
                <a:latin typeface="Muller Narrow ExtraBold" panose="00000900000000000000" pitchFamily="50" charset="-52"/>
              </a:rPr>
              <a:t>ПРОБЛЕМЫ и </a:t>
            </a:r>
            <a:r>
              <a:rPr lang="ru-RU" sz="6000" dirty="0" smtClean="0">
                <a:latin typeface="Muller Narrow ExtraBold" panose="00000900000000000000" pitchFamily="50" charset="-52"/>
              </a:rPr>
              <a:t>ВОПРОСЫ</a:t>
            </a:r>
            <a:endParaRPr lang="ru-RU" sz="6000" dirty="0">
              <a:latin typeface="Muller Narrow ExtraBold" panose="00000900000000000000" pitchFamily="50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" y="22693"/>
            <a:ext cx="770963" cy="9307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474" y="0"/>
            <a:ext cx="10556677" cy="95343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orki" panose="00000500000000000000" pitchFamily="50" charset="-52"/>
              </a:rPr>
              <a:t> Правительство</a:t>
            </a:r>
            <a:br>
              <a:rPr lang="ru-RU" sz="2400" dirty="0" smtClean="0">
                <a:latin typeface="Corki" panose="00000500000000000000" pitchFamily="50" charset="-52"/>
              </a:rPr>
            </a:br>
            <a:r>
              <a:rPr lang="ru-RU" sz="2400" dirty="0" smtClean="0">
                <a:latin typeface="Corki" panose="00000500000000000000" pitchFamily="50" charset="-52"/>
              </a:rPr>
              <a:t> </a:t>
            </a:r>
            <a:r>
              <a:rPr lang="ru-RU" sz="2400" dirty="0">
                <a:latin typeface="Corki" panose="00000500000000000000" pitchFamily="50" charset="-52"/>
              </a:rPr>
              <a:t>М</a:t>
            </a:r>
            <a:r>
              <a:rPr lang="ru-RU" sz="2400" dirty="0" smtClean="0">
                <a:latin typeface="Corki" panose="00000500000000000000" pitchFamily="50" charset="-52"/>
              </a:rPr>
              <a:t>урманской области</a:t>
            </a:r>
            <a:endParaRPr lang="ru-RU" sz="2400" dirty="0">
              <a:latin typeface="Corki" panose="000005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4873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113757" y="1961685"/>
            <a:ext cx="12223237" cy="523762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</a:t>
            </a:r>
            <a:endParaRPr lang="ru-RU" sz="4000" dirty="0">
              <a:solidFill>
                <a:prstClr val="black"/>
              </a:solidFill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58297" y="22693"/>
            <a:ext cx="91145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Вопрос  6: </a:t>
            </a: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Автомобиль продан в конце 2020 года, доход от продажи был указан  в справке в 2021 году. Выяснилось,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b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</a:b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Как правильно отразить  сведения в справке в этой ситуации</a:t>
            </a: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?</a:t>
            </a:r>
            <a:endParaRPr lang="ru-RU" sz="2400" dirty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294">
            <a:off x="199482" y="2238411"/>
            <a:ext cx="4485134" cy="329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83462" y="2093304"/>
            <a:ext cx="68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Регистрация транспортных средств носит учетный характер </a:t>
            </a:r>
            <a:r>
              <a:rPr lang="ru-RU" sz="2000" dirty="0" smtClean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/>
            </a:r>
            <a:br>
              <a:rPr lang="ru-RU" sz="2000" dirty="0" smtClean="0">
                <a:solidFill>
                  <a:schemeClr val="accent2"/>
                </a:solidFill>
                <a:latin typeface="Muller Narrow ExtraBold Italic" panose="00000900000000000000" pitchFamily="50" charset="-52"/>
              </a:rPr>
            </a:br>
            <a:r>
              <a:rPr lang="ru-RU" sz="2000" dirty="0" smtClean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 </a:t>
            </a:r>
            <a:r>
              <a:rPr lang="ru-RU" sz="2000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и не служит основанием для возникновения (прекращения)  </a:t>
            </a:r>
            <a:r>
              <a:rPr lang="ru-RU" sz="2000" dirty="0" smtClean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/>
            </a:r>
            <a:br>
              <a:rPr lang="ru-RU" sz="2000" dirty="0" smtClean="0">
                <a:solidFill>
                  <a:schemeClr val="accent2"/>
                </a:solidFill>
                <a:latin typeface="Muller Narrow ExtraBold Italic" panose="00000900000000000000" pitchFamily="50" charset="-52"/>
              </a:rPr>
            </a:br>
            <a:r>
              <a:rPr lang="ru-RU" sz="2000" dirty="0" smtClean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на </a:t>
            </a:r>
            <a:r>
              <a:rPr lang="ru-RU" sz="2000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них права собственности. </a:t>
            </a:r>
          </a:p>
          <a:p>
            <a:pPr algn="just"/>
            <a:endParaRPr lang="ru-RU" sz="2000" dirty="0">
              <a:latin typeface="Muller Narrow ExtraBold Italic" panose="00000900000000000000" pitchFamily="50" charset="-52"/>
            </a:endParaRP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Если на отчетную дату транспортное средство уже было отчуждено, то в подразделе 3.2 справки его </a:t>
            </a:r>
            <a:r>
              <a:rPr lang="ru-RU" sz="20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отражать</a:t>
            </a:r>
            <a:br>
              <a:rPr lang="ru-RU" sz="20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</a:br>
            <a:r>
              <a:rPr lang="ru-RU" sz="20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не следует. При этом в разделе 1 справки следует указать доход от продажи транспортного средства.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60981" y="5459860"/>
            <a:ext cx="7197473" cy="1549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Внимание! Управление </a:t>
            </a:r>
            <a:r>
              <a:rPr lang="ru-RU" dirty="0" smtClean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 по реализации антикоррупционной политики Мурманской области   </a:t>
            </a:r>
            <a:r>
              <a:rPr lang="ru-RU" dirty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рекомендует служащим озаботиться данным вопросом и, </a:t>
            </a:r>
            <a:r>
              <a:rPr lang="ru-RU" dirty="0" smtClean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 в </a:t>
            </a:r>
            <a:r>
              <a:rPr lang="ru-RU" dirty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случае продажи автомобиля,  </a:t>
            </a:r>
            <a:r>
              <a:rPr lang="ru-RU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в 10-дневный срок </a:t>
            </a:r>
            <a:r>
              <a:rPr lang="ru-RU" dirty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самостоятельно обратиться в </a:t>
            </a:r>
            <a:r>
              <a:rPr lang="ru-RU" dirty="0" smtClean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 ГИБДД  с  заявлением </a:t>
            </a:r>
            <a:r>
              <a:rPr lang="ru-RU" dirty="0">
                <a:solidFill>
                  <a:schemeClr val="bg1"/>
                </a:solidFill>
                <a:latin typeface="Muller Narrow ExtraBold Italic" panose="00000900000000000000" pitchFamily="50" charset="-52"/>
              </a:rPr>
              <a:t>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14082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969714"/>
            <a:ext cx="12239625" cy="547837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556387" y="18637"/>
            <a:ext cx="76867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</a:t>
            </a:r>
            <a:endParaRPr lang="ru-RU" sz="4000" dirty="0">
              <a:solidFill>
                <a:prstClr val="black"/>
              </a:solidFill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00991" y="18637"/>
            <a:ext cx="9350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7: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Необходимо ли ГГС подавать пояснительную записку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к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справке в случае получения супругом (ой) доходов от реализации, определяемой в соответствии со ст.249 НК РФ (ИП, применяющий патентную систему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налогообложения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), а также в случае если доход </a:t>
            </a:r>
            <a:endParaRPr lang="ru-RU" sz="2400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от участия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составил 0 рублей? </a:t>
            </a:r>
            <a:endParaRPr lang="ru-RU" sz="24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 flipV="1">
            <a:off x="8206607" y="5400861"/>
            <a:ext cx="1249377" cy="56131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6399756" y="1905399"/>
            <a:ext cx="5692878" cy="4865668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При применении патентной системы налогообложения (ПСН) в качестве «дохода» указывается сумма доходов от реализации, определяемая в соответствии со статьей 249 Налогового кодекса РФ, которая подлежит отражению в книге учета доходов индивидуального предпринимателя, применяющего </a:t>
            </a:r>
            <a:r>
              <a:rPr lang="ru-RU" sz="16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ПСН</a:t>
            </a:r>
          </a:p>
          <a:p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r>
              <a:rPr lang="ru-RU" sz="16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Пояснительную записку могут запросить  </a:t>
            </a:r>
            <a:r>
              <a:rPr lang="ru-RU" sz="16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16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 случае возникновения вопросов при проведении анализа справки ГГС.                         </a:t>
            </a:r>
            <a:endParaRPr lang="ru-RU" sz="16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r>
              <a:rPr lang="ru-RU" sz="1600" b="1" u="sng" dirty="0" smtClean="0">
                <a:solidFill>
                  <a:srgbClr val="0082C4"/>
                </a:solidFill>
                <a:latin typeface="Muller Narrow ExtraBold" panose="00000900000000000000" pitchFamily="50" charset="-52"/>
              </a:rPr>
              <a:t>Если </a:t>
            </a:r>
            <a:r>
              <a:rPr lang="ru-RU" sz="1600" b="1" u="sng" dirty="0">
                <a:solidFill>
                  <a:srgbClr val="0082C4"/>
                </a:solidFill>
                <a:latin typeface="Muller Narrow ExtraBold" panose="00000900000000000000" pitchFamily="50" charset="-52"/>
              </a:rPr>
              <a:t>в период декларационной кампании </a:t>
            </a:r>
            <a:r>
              <a:rPr lang="ru-RU" sz="1600" b="1" u="sng" dirty="0" smtClean="0">
                <a:solidFill>
                  <a:srgbClr val="0082C4"/>
                </a:solidFill>
                <a:latin typeface="Muller Narrow ExtraBold" panose="00000900000000000000" pitchFamily="50" charset="-52"/>
              </a:rPr>
              <a:t> у </a:t>
            </a:r>
            <a:r>
              <a:rPr lang="ru-RU" sz="1600" b="1" u="sng" dirty="0">
                <a:solidFill>
                  <a:srgbClr val="0082C4"/>
                </a:solidFill>
                <a:latin typeface="Muller Narrow ExtraBold" panose="00000900000000000000" pitchFamily="50" charset="-52"/>
              </a:rPr>
              <a:t>должностного лица, ответственного за прием справки, вопросов  не возникает, пояснения   </a:t>
            </a:r>
            <a:r>
              <a:rPr lang="ru-RU" sz="1600" b="1" u="sng" dirty="0" smtClean="0">
                <a:solidFill>
                  <a:srgbClr val="0082C4"/>
                </a:solidFill>
                <a:latin typeface="Muller Narrow ExtraBold" panose="00000900000000000000" pitchFamily="50" charset="-52"/>
              </a:rPr>
              <a:t>от </a:t>
            </a:r>
            <a:r>
              <a:rPr lang="ru-RU" sz="1600" b="1" u="sng" dirty="0">
                <a:solidFill>
                  <a:srgbClr val="0082C4"/>
                </a:solidFill>
                <a:latin typeface="Muller Narrow ExtraBold" panose="00000900000000000000" pitchFamily="50" charset="-52"/>
              </a:rPr>
              <a:t>ГГС не требуются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27" y="1969714"/>
            <a:ext cx="2938527" cy="2664183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31727" y="5739170"/>
            <a:ext cx="5567628" cy="1045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Внимание! </a:t>
            </a:r>
            <a:endParaRPr lang="ru-RU" dirty="0" smtClean="0">
              <a:latin typeface="Muller Narrow ExtraBold" panose="00000900000000000000" pitchFamily="50" charset="-52"/>
            </a:endParaRPr>
          </a:p>
          <a:p>
            <a:pPr algn="ctr"/>
            <a:r>
              <a:rPr lang="ru-RU" dirty="0" smtClean="0">
                <a:latin typeface="Muller Narrow ExtraBold" panose="00000900000000000000" pitchFamily="50" charset="-52"/>
              </a:rPr>
              <a:t>В </a:t>
            </a:r>
            <a:r>
              <a:rPr lang="ru-RU" dirty="0">
                <a:latin typeface="Muller Narrow ExtraBold" panose="00000900000000000000" pitchFamily="50" charset="-52"/>
              </a:rPr>
              <a:t>случае, если за отчетный период  доход от участия в ООО </a:t>
            </a:r>
            <a:r>
              <a:rPr lang="ru-RU" dirty="0" smtClean="0">
                <a:latin typeface="Muller Narrow ExtraBold" panose="00000900000000000000" pitchFamily="50" charset="-52"/>
              </a:rPr>
              <a:t>не </a:t>
            </a:r>
            <a:r>
              <a:rPr lang="ru-RU" dirty="0">
                <a:latin typeface="Muller Narrow ExtraBold" panose="00000900000000000000" pitchFamily="50" charset="-52"/>
              </a:rPr>
              <a:t>поступал, </a:t>
            </a:r>
            <a:r>
              <a:rPr lang="ru-RU" dirty="0" smtClean="0">
                <a:latin typeface="Muller Narrow ExtraBold" panose="00000900000000000000" pitchFamily="50" charset="-52"/>
              </a:rPr>
              <a:t>отражать </a:t>
            </a:r>
            <a:r>
              <a:rPr lang="ru-RU" dirty="0">
                <a:latin typeface="Muller Narrow ExtraBold" panose="00000900000000000000" pitchFamily="50" charset="-52"/>
              </a:rPr>
              <a:t>его не следует </a:t>
            </a:r>
          </a:p>
        </p:txBody>
      </p:sp>
    </p:spTree>
    <p:extLst>
      <p:ext uri="{BB962C8B-B14F-4D97-AF65-F5344CB8AC3E}">
        <p14:creationId xmlns:p14="http://schemas.microsoft.com/office/powerpoint/2010/main" val="30653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834520"/>
            <a:ext cx="12213110" cy="5364793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600" b="1" u="sng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.</a:t>
            </a: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045111" y="18638"/>
            <a:ext cx="8198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latin typeface="Muller Narrow ExtraBold" panose="00000900000000000000" pitchFamily="50" charset="-52"/>
              </a:rPr>
              <a:t>Вопрос  </a:t>
            </a:r>
            <a:r>
              <a:rPr lang="ru-RU" sz="2800" dirty="0" smtClean="0">
                <a:latin typeface="Muller Narrow ExtraBold" panose="00000900000000000000" pitchFamily="50" charset="-52"/>
              </a:rPr>
              <a:t>8:  </a:t>
            </a:r>
            <a:r>
              <a:rPr lang="ru-RU" sz="2800" dirty="0">
                <a:latin typeface="Muller Narrow ExtraBold" panose="00000900000000000000" pitchFamily="50" charset="-52"/>
              </a:rPr>
              <a:t>Как отражается доход от исполнения государственных обязанностей за плату  </a:t>
            </a:r>
            <a:r>
              <a:rPr lang="ru-RU" sz="2800" dirty="0" smtClean="0">
                <a:latin typeface="Muller Narrow ExtraBold" panose="00000900000000000000" pitchFamily="50" charset="-52"/>
              </a:rPr>
              <a:t/>
            </a:r>
            <a:br>
              <a:rPr lang="ru-RU" sz="2800" dirty="0" smtClean="0">
                <a:latin typeface="Muller Narrow ExtraBold" panose="00000900000000000000" pitchFamily="50" charset="-52"/>
              </a:rPr>
            </a:br>
            <a:r>
              <a:rPr lang="ru-RU" sz="2800" dirty="0" smtClean="0">
                <a:latin typeface="Muller Narrow ExtraBold" panose="00000900000000000000" pitchFamily="50" charset="-52"/>
              </a:rPr>
              <a:t>в </a:t>
            </a:r>
            <a:r>
              <a:rPr lang="ru-RU" sz="2800" dirty="0">
                <a:latin typeface="Muller Narrow ExtraBold" panose="00000900000000000000" pitchFamily="50" charset="-52"/>
              </a:rPr>
              <a:t>избирательных комиссиях и в качестве </a:t>
            </a:r>
            <a:r>
              <a:rPr lang="ru-RU" sz="2800" dirty="0" smtClean="0">
                <a:latin typeface="Muller Narrow ExtraBold" panose="00000900000000000000" pitchFamily="50" charset="-52"/>
              </a:rPr>
              <a:t>присяжных заседателей?</a:t>
            </a:r>
            <a:endParaRPr lang="ru-RU" sz="28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55147"/>
            <a:ext cx="2922090" cy="2344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9409" y="4731794"/>
            <a:ext cx="2913702" cy="246752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930014" y="4935794"/>
            <a:ext cx="6361470" cy="20818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Подпункт «г» пункта 3 статьи 7 Федерального закона от 20.08.2004  № 113 – ФЗ «О присяжных заседателях федеральных судов общей юрисдикции в РФ» запрещает лицам, замещающим государственные должности или выборные должности в органах местного самоуправления« быть присяжными заседателями.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0942" y="2379405"/>
            <a:ext cx="10992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</a:t>
            </a:r>
            <a:r>
              <a:rPr lang="ru-RU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оплачиваемой работы.</a:t>
            </a:r>
          </a:p>
          <a:p>
            <a:endParaRPr lang="ru-RU" sz="2000" dirty="0">
              <a:latin typeface="Muller Narrow ExtraBold" panose="00000900000000000000" pitchFamily="50" charset="-52"/>
            </a:endParaRPr>
          </a:p>
          <a:p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 отношение возможности государственным гражданским служащим быть назначенным присяжным заседателем запрета нет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.</a:t>
            </a:r>
          </a:p>
          <a:p>
            <a:endParaRPr lang="ru-RU" sz="2000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r>
              <a:rPr lang="ru-RU" sz="2000" dirty="0">
                <a:solidFill>
                  <a:schemeClr val="accent1"/>
                </a:solidFill>
                <a:latin typeface="Muller Narrow ExtraBold" panose="00000900000000000000" pitchFamily="50" charset="-52"/>
              </a:rPr>
              <a:t>Доход, полученный от такой деятельности, следует отразить  </a:t>
            </a:r>
            <a:r>
              <a:rPr lang="ru-RU" sz="2000" dirty="0" smtClean="0">
                <a:solidFill>
                  <a:schemeClr val="accent1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000" dirty="0">
                <a:solidFill>
                  <a:schemeClr val="accent1"/>
                </a:solidFill>
                <a:latin typeface="Muller Narrow ExtraBold" panose="00000900000000000000" pitchFamily="50" charset="-52"/>
              </a:rPr>
              <a:t>в разделе 1 справки </a:t>
            </a:r>
          </a:p>
        </p:txBody>
      </p:sp>
    </p:spTree>
    <p:extLst>
      <p:ext uri="{BB962C8B-B14F-4D97-AF65-F5344CB8AC3E}">
        <p14:creationId xmlns:p14="http://schemas.microsoft.com/office/powerpoint/2010/main" val="34244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22985" y="1957630"/>
            <a:ext cx="12239625" cy="5241683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 разделе 3.1. Недвижимое имущество в графе «Местонахождение (адрес)» указывается адрес </a:t>
            </a:r>
            <a:endParaRPr lang="ru-RU" sz="24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r>
              <a:rPr lang="ru-RU" sz="24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недвижимого </a:t>
            </a:r>
            <a:r>
              <a:rPr lang="ru-RU" sz="24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имущества в соответствии </a:t>
            </a:r>
            <a:r>
              <a:rPr lang="ru-RU" sz="24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с </a:t>
            </a:r>
            <a:r>
              <a:rPr lang="ru-RU" sz="24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правоустанавливающими </a:t>
            </a:r>
            <a:r>
              <a:rPr lang="ru-RU" sz="24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документами</a:t>
            </a:r>
          </a:p>
          <a:p>
            <a:pPr>
              <a:defRPr/>
            </a:pPr>
            <a:endParaRPr lang="ru-RU" sz="24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</a:t>
            </a: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.</a:t>
            </a: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281473" y="18638"/>
            <a:ext cx="83668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Muller Narrow ExtraBold" panose="00000900000000000000" pitchFamily="50" charset="-52"/>
              </a:rPr>
              <a:t>Вопрос  </a:t>
            </a:r>
            <a:r>
              <a:rPr lang="ru-RU" sz="2400" dirty="0" smtClean="0">
                <a:latin typeface="Muller Narrow ExtraBold" panose="00000900000000000000" pitchFamily="50" charset="-52"/>
              </a:rPr>
              <a:t>9:  </a:t>
            </a:r>
            <a:r>
              <a:rPr lang="ru-RU" sz="2400" dirty="0">
                <a:latin typeface="Muller Narrow ExtraBold" panose="00000900000000000000" pitchFamily="50" charset="-52"/>
              </a:rPr>
              <a:t>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</a:t>
            </a:r>
            <a:endParaRPr lang="ru-RU" sz="2400" dirty="0" smtClean="0"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2400" dirty="0" smtClean="0">
                <a:latin typeface="Muller Narrow ExtraBold" panose="00000900000000000000" pitchFamily="50" charset="-52"/>
              </a:rPr>
              <a:t>(</a:t>
            </a:r>
            <a:r>
              <a:rPr lang="ru-RU" sz="2400" dirty="0">
                <a:latin typeface="Muller Narrow ExtraBold" panose="00000900000000000000" pitchFamily="50" charset="-52"/>
              </a:rPr>
              <a:t>например, паспорт, договор купли-продажи</a:t>
            </a:r>
            <a:r>
              <a:rPr lang="ru-RU" sz="2400" dirty="0" smtClean="0">
                <a:latin typeface="Muller Narrow ExtraBold" panose="00000900000000000000" pitchFamily="50" charset="-52"/>
              </a:rPr>
              <a:t>)?</a:t>
            </a:r>
            <a:endParaRPr lang="ru-RU" sz="24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2511">
            <a:off x="485410" y="4796854"/>
            <a:ext cx="2956816" cy="193869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209190" y="5289755"/>
            <a:ext cx="7315199" cy="17662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Правоустанавливающие документы </a:t>
            </a:r>
            <a:r>
              <a:rPr lang="ru-RU" dirty="0">
                <a:latin typeface="Muller Narrow ExtraBold" panose="00000900000000000000" pitchFamily="50" charset="-52"/>
              </a:rPr>
              <a:t>– документы, на основании которых возникло право собственности (договор купли-продажи, мены, дарения, свидетельство о праве </a:t>
            </a:r>
            <a:r>
              <a:rPr lang="ru-RU" dirty="0" smtClean="0">
                <a:latin typeface="Muller Narrow ExtraBold" panose="00000900000000000000" pitchFamily="50" charset="-52"/>
              </a:rPr>
              <a:t>на </a:t>
            </a:r>
            <a:r>
              <a:rPr lang="ru-RU" dirty="0">
                <a:latin typeface="Muller Narrow ExtraBold" panose="00000900000000000000" pitchFamily="50" charset="-52"/>
              </a:rPr>
              <a:t>наследство, договор долевого участия</a:t>
            </a:r>
            <a:r>
              <a:rPr lang="ru-RU" dirty="0" smtClean="0">
                <a:latin typeface="Muller Narrow ExtraBold" panose="00000900000000000000" pitchFamily="50" charset="-52"/>
              </a:rPr>
              <a:t>,</a:t>
            </a:r>
          </a:p>
          <a:p>
            <a:pPr algn="ctr"/>
            <a:r>
              <a:rPr lang="ru-RU" dirty="0" smtClean="0">
                <a:latin typeface="Muller Narrow ExtraBold" panose="00000900000000000000" pitchFamily="50" charset="-52"/>
              </a:rPr>
              <a:t> </a:t>
            </a:r>
            <a:r>
              <a:rPr lang="ru-RU" dirty="0">
                <a:latin typeface="Muller Narrow ExtraBold" panose="00000900000000000000" pitchFamily="50" charset="-52"/>
              </a:rPr>
              <a:t>решение собственника и т.п.).</a:t>
            </a:r>
          </a:p>
        </p:txBody>
      </p:sp>
    </p:spTree>
    <p:extLst>
      <p:ext uri="{BB962C8B-B14F-4D97-AF65-F5344CB8AC3E}">
        <p14:creationId xmlns:p14="http://schemas.microsoft.com/office/powerpoint/2010/main" val="36844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21252" y="1835002"/>
            <a:ext cx="12239625" cy="565280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7199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100405" y="18638"/>
            <a:ext cx="83709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latin typeface="Muller Narrow ExtraBold" panose="00000900000000000000" pitchFamily="50" charset="-52"/>
              </a:rPr>
              <a:t>Вопрос  </a:t>
            </a:r>
            <a:r>
              <a:rPr lang="ru-RU" sz="2400" dirty="0" smtClean="0">
                <a:latin typeface="Muller Narrow ExtraBold" panose="00000900000000000000" pitchFamily="50" charset="-52"/>
              </a:rPr>
              <a:t>10:  </a:t>
            </a:r>
            <a:r>
              <a:rPr lang="ru-RU" sz="2400" dirty="0">
                <a:latin typeface="Muller Narrow ExtraBold" panose="00000900000000000000" pitchFamily="50" charset="-52"/>
              </a:rPr>
              <a:t>Если право собственности на объект недвижимости </a:t>
            </a:r>
            <a:br>
              <a:rPr lang="ru-RU" sz="2400" dirty="0">
                <a:latin typeface="Muller Narrow ExtraBold" panose="00000900000000000000" pitchFamily="50" charset="-52"/>
              </a:rPr>
            </a:br>
            <a:r>
              <a:rPr lang="ru-RU" sz="2400" dirty="0">
                <a:latin typeface="Muller Narrow ExtraBold" panose="00000900000000000000" pitchFamily="50" charset="-52"/>
              </a:rPr>
              <a:t>не зарегистрировано в </a:t>
            </a:r>
            <a:r>
              <a:rPr lang="ru-RU" sz="2400" dirty="0" err="1">
                <a:latin typeface="Muller Narrow ExtraBold" panose="00000900000000000000" pitchFamily="50" charset="-52"/>
              </a:rPr>
              <a:t>Росреестре</a:t>
            </a:r>
            <a:r>
              <a:rPr lang="ru-RU" sz="2400" dirty="0">
                <a:latin typeface="Muller Narrow ExtraBold" panose="00000900000000000000" pitchFamily="50" charset="-52"/>
              </a:rPr>
              <a:t>, но на него выдано </a:t>
            </a:r>
            <a:r>
              <a:rPr lang="ru-RU" sz="2400" dirty="0" smtClean="0">
                <a:latin typeface="Muller Narrow ExtraBold" panose="00000900000000000000" pitchFamily="50" charset="-52"/>
              </a:rPr>
              <a:t>свидетельство о </a:t>
            </a:r>
            <a:r>
              <a:rPr lang="ru-RU" sz="2400" dirty="0">
                <a:latin typeface="Muller Narrow ExtraBold" panose="00000900000000000000" pitchFamily="50" charset="-52"/>
              </a:rPr>
              <a:t>праве  на наследство, где необходимо отражать этот объект недвижимости </a:t>
            </a:r>
            <a:r>
              <a:rPr lang="ru-RU" sz="2400" dirty="0" smtClean="0">
                <a:latin typeface="Muller Narrow ExtraBold" panose="00000900000000000000" pitchFamily="50" charset="-52"/>
              </a:rPr>
              <a:t>в </a:t>
            </a:r>
            <a:r>
              <a:rPr lang="ru-RU" sz="2400" dirty="0">
                <a:latin typeface="Muller Narrow ExtraBold" panose="00000900000000000000" pitchFamily="50" charset="-52"/>
              </a:rPr>
              <a:t>справке</a:t>
            </a:r>
            <a:r>
              <a:rPr lang="ru-RU" sz="2400" dirty="0" smtClean="0">
                <a:latin typeface="Muller Narrow ExtraBold" panose="00000900000000000000" pitchFamily="50" charset="-52"/>
              </a:rPr>
              <a:t>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3359" y="171294"/>
            <a:ext cx="745014" cy="745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8277" y="1835002"/>
            <a:ext cx="11540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Недвижимое имущество, полученное   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порядке наследования (выдано свидетельство о праве на наследство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) 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или по решению суда (вступило 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законную силу),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право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собственности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на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которое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 зарегистрировано 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установленном порядке (не осуществлена регистрация в </a:t>
            </a:r>
            <a:r>
              <a:rPr lang="ru-RU" sz="2000" b="1" u="sng" dirty="0" err="1">
                <a:solidFill>
                  <a:srgbClr val="F05A28"/>
                </a:solidFill>
                <a:latin typeface="Muller Narrow ExtraBold" panose="00000900000000000000" pitchFamily="50" charset="-52"/>
              </a:rPr>
              <a:t>Росреестре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) 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указывается            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в подразделе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3.1. «Недвижимое имущество» раздела 3 «Сведения об имуществе». </a:t>
            </a:r>
          </a:p>
        </p:txBody>
      </p:sp>
      <p:sp>
        <p:nvSpPr>
          <p:cNvPr id="12" name="TextBox 11"/>
          <p:cNvSpPr txBox="1"/>
          <p:nvPr/>
        </p:nvSpPr>
        <p:spPr>
          <a:xfrm flipV="1">
            <a:off x="6862618" y="3697534"/>
            <a:ext cx="5126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2136" y="4118152"/>
            <a:ext cx="76266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В строке « Основания приобретения и источник средств», согласно п. 103 </a:t>
            </a:r>
            <a:r>
              <a:rPr lang="ru-RU" sz="2000" b="1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необходимо </a:t>
            </a:r>
            <a:r>
              <a:rPr lang="ru-RU" sz="2000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указывать правильное, официальное наименование документов  </a:t>
            </a:r>
            <a:r>
              <a:rPr lang="ru-RU" sz="2000" b="1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 </a:t>
            </a:r>
            <a:r>
              <a:rPr lang="ru-RU" sz="2000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соответствующими реквизитами, например: </a:t>
            </a:r>
            <a:endParaRPr lang="ru-RU" sz="2000" b="1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endParaRPr lang="ru-RU" sz="2000" b="1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r>
              <a:rPr lang="ru-RU" sz="20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свидетельство </a:t>
            </a:r>
            <a:r>
              <a:rPr lang="ru-RU" sz="2000" b="1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о государственной регистрации права 50 НД № 776723 </a:t>
            </a:r>
            <a:r>
              <a:rPr lang="ru-RU" sz="20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от </a:t>
            </a:r>
            <a:r>
              <a:rPr lang="ru-RU" sz="2000" b="1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17.03.2010; </a:t>
            </a:r>
            <a:r>
              <a:rPr lang="ru-RU" sz="20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запись </a:t>
            </a:r>
            <a:r>
              <a:rPr lang="ru-RU" sz="2000" b="1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 ЕГРН № </a:t>
            </a:r>
            <a:r>
              <a:rPr lang="ru-RU" sz="20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77:02:0014017:1994-72/004/2021-2 </a:t>
            </a:r>
            <a:br>
              <a:rPr lang="ru-RU" sz="20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</a:br>
            <a:r>
              <a:rPr lang="ru-RU" sz="20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от 27.03.2021;договор </a:t>
            </a:r>
            <a:r>
              <a:rPr lang="ru-RU" sz="2000" b="1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купли-продажи от 19.02.2021.</a:t>
            </a:r>
          </a:p>
          <a:p>
            <a:endParaRPr lang="ru-RU" sz="2000" b="1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1240">
            <a:off x="707275" y="4423027"/>
            <a:ext cx="29263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6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66378"/>
            <a:ext cx="12239624" cy="39592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1317488" y="18638"/>
            <a:ext cx="98343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Расходы» в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справке о доходах несовершеннолетнего ребенка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16" y="1336741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435102" y="2726151"/>
            <a:ext cx="4680570" cy="447316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В ситуации продажи имущества, находящегося  в долевой собственности, доход указывается  в соответствии </a:t>
            </a:r>
            <a:br>
              <a:rPr lang="ru-RU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</a:br>
            <a:r>
              <a:rPr lang="ru-RU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 договором купли-продажи. </a:t>
            </a:r>
            <a:endParaRPr lang="ru-RU" b="1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Если в </a:t>
            </a:r>
            <a:r>
              <a:rPr lang="ru-RU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b="1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 </a:t>
            </a:r>
            <a:r>
              <a:rPr lang="ru-RU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учетом принадлежащих данным лицам долей.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0" y="5102942"/>
            <a:ext cx="7010400" cy="2096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В случае приобретения служащим и его супругой (супругом) объекта имущества </a:t>
            </a:r>
            <a:r>
              <a:rPr lang="ru-RU" dirty="0" smtClean="0">
                <a:latin typeface="Muller Narrow ExtraBold" panose="00000900000000000000" pitchFamily="50" charset="-52"/>
              </a:rPr>
              <a:t>в </a:t>
            </a:r>
            <a:r>
              <a:rPr lang="ru-RU" dirty="0">
                <a:latin typeface="Muller Narrow ExtraBold" panose="00000900000000000000" pitchFamily="50" charset="-52"/>
              </a:rPr>
              <a:t>долевую собственность (не определен единственный покупатель в договоре) раздел 2 «Сведения о расходах» заполняется в 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стоимость.</a:t>
            </a:r>
          </a:p>
        </p:txBody>
      </p:sp>
    </p:spTree>
    <p:extLst>
      <p:ext uri="{BB962C8B-B14F-4D97-AF65-F5344CB8AC3E}">
        <p14:creationId xmlns:p14="http://schemas.microsoft.com/office/powerpoint/2010/main" val="286766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2696293"/>
            <a:ext cx="12239624" cy="45977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1848465" y="18637"/>
            <a:ext cx="89866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13: В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случае приобретения служащим и его супругой (супругом) объекта имущества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долевую собственность (не определен единственный покупатель в договоре) раздел 2 «Сведения о расходах» заполняется в справках обоих лиц (аналогично в отношении несовершеннолетних детей). </a:t>
            </a:r>
            <a:endParaRPr lang="ru-RU" sz="2400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При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этом в графе «Сумма сделки» применимых справок рекомендуется указывать полную стоимость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.</a:t>
            </a:r>
            <a:endParaRPr lang="ru-RU" sz="24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181607" y="2696293"/>
            <a:ext cx="4254136" cy="44405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Сведения по обязательствам финансового (имущественного) характера  по кредитному договору отражаются в справке </a:t>
            </a:r>
            <a:r>
              <a:rPr lang="ru-RU" sz="24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2022 </a:t>
            </a:r>
            <a:r>
              <a:rPr lang="ru-RU" sz="24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года (за отчетный 2021 год), независимо от того, </a:t>
            </a:r>
            <a:r>
              <a:rPr lang="ru-RU" sz="24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когда </a:t>
            </a:r>
            <a:r>
              <a:rPr lang="ru-RU" sz="24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деньги были перечислены на счет  служащего</a:t>
            </a:r>
            <a:r>
              <a:rPr lang="ru-RU" sz="24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.</a:t>
            </a:r>
          </a:p>
          <a:p>
            <a:pPr algn="ctr"/>
            <a:endParaRPr lang="ru-RU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93600" y="2710158"/>
            <a:ext cx="4576490" cy="45838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ФЗ </a:t>
            </a:r>
            <a:r>
              <a:rPr lang="ru-RU" sz="24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№ 214-ФЗ: договор вступает в силу с даты заключения договора, или с даты указанной в условиях договора </a:t>
            </a:r>
            <a:endParaRPr lang="ru-RU" sz="2400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/>
            <a:endParaRPr lang="ru-RU" sz="2400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Покупка </a:t>
            </a:r>
            <a:r>
              <a:rPr lang="ru-RU" sz="24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квартиры отражается в  справке 2022 года (за отчетный 2021 год), если </a:t>
            </a:r>
            <a:r>
              <a:rPr lang="ru-RU" sz="24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4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условиях договора не указана иная дата вступления договора </a:t>
            </a:r>
            <a:r>
              <a:rPr lang="ru-RU" sz="24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4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силу.</a:t>
            </a:r>
          </a:p>
        </p:txBody>
      </p:sp>
    </p:spTree>
    <p:extLst>
      <p:ext uri="{BB962C8B-B14F-4D97-AF65-F5344CB8AC3E}">
        <p14:creationId xmlns:p14="http://schemas.microsoft.com/office/powerpoint/2010/main" val="15485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982003"/>
            <a:ext cx="12339484" cy="5288533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281473" y="18638"/>
            <a:ext cx="85635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 14:  ГГС 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пользуется </a:t>
            </a: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автомобилем по генеральной доверенности. Является ли данная доверенность основанием    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для </a:t>
            </a: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отображения автомобиля в разделе 3 «Транспортные средства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»?  </a:t>
            </a:r>
            <a:endParaRPr lang="ru-RU" sz="28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961121" y="2245509"/>
            <a:ext cx="7085959" cy="26514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В справке указываются сведения о транспортных средствах, находящихся в собственности. </a:t>
            </a:r>
            <a:endParaRPr lang="ru-RU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algn="ctr"/>
            <a:endParaRPr lang="ru-RU" u="sng" dirty="0">
              <a:solidFill>
                <a:schemeClr val="accent1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Если автомобиль не является собственностью госслужащего, </a:t>
            </a:r>
            <a:br>
              <a:rPr lang="ru-RU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</a:br>
            <a:r>
              <a:rPr lang="ru-RU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его супруги (супруга) или несовершеннолетних детей, указывать его в справке не требуется.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6762">
            <a:off x="255771" y="2849606"/>
            <a:ext cx="4206605" cy="3005588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4476099" y="5793945"/>
            <a:ext cx="7735452" cy="12620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Пункт 106. Методических рекомендаций Минтруда России:</a:t>
            </a:r>
          </a:p>
          <a:p>
            <a:pPr algn="ctr"/>
            <a:r>
              <a:rPr lang="ru-RU" dirty="0">
                <a:latin typeface="Muller Narrow ExtraBold" panose="00000900000000000000" pitchFamily="50" charset="-52"/>
              </a:rPr>
              <a:t>указываются сведения о транспортных средствах, находящихся в собственности, независимо от того, когда они были приобретены, в каком регионе РФ или   </a:t>
            </a:r>
            <a:r>
              <a:rPr lang="ru-RU" dirty="0" smtClean="0">
                <a:latin typeface="Muller Narrow ExtraBold" panose="00000900000000000000" pitchFamily="50" charset="-52"/>
              </a:rPr>
              <a:t> </a:t>
            </a:r>
            <a:r>
              <a:rPr lang="ru-RU" dirty="0">
                <a:latin typeface="Muller Narrow ExtraBold" panose="00000900000000000000" pitchFamily="50" charset="-52"/>
              </a:rPr>
              <a:t>в каком государстве зарегистрированы. </a:t>
            </a:r>
          </a:p>
        </p:txBody>
      </p:sp>
    </p:spTree>
    <p:extLst>
      <p:ext uri="{BB962C8B-B14F-4D97-AF65-F5344CB8AC3E}">
        <p14:creationId xmlns:p14="http://schemas.microsoft.com/office/powerpoint/2010/main" val="77559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59177" y="2326962"/>
            <a:ext cx="12298802" cy="499305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281473" y="18638"/>
            <a:ext cx="87011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 15: При наличии ипотечного кредита, в случае выплаты застройщику денежных средств в полном объеме  какие данные указываются в качестве суммы обязательства  и размера обязательства в разделе 6.2. «Срочные обязательства финансового характера» (например  при полной выплате  3000000 рублей, составляющих стоимость квартиры)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?</a:t>
            </a:r>
            <a:endParaRPr lang="ru-RU" sz="24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01643" y="2615381"/>
            <a:ext cx="4647338" cy="44406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Пункт 82 Методических рекомендаций Минтруда России: </a:t>
            </a:r>
            <a:endParaRPr lang="ru-RU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/>
            <a:endParaRPr lang="ru-RU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</a:t>
            </a:r>
            <a:r>
              <a:rPr lang="ru-RU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подлежат отражению                              в подразделе 6.2 раздела 6 </a:t>
            </a:r>
            <a:r>
              <a:rPr lang="ru-RU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справки.</a:t>
            </a:r>
            <a:endParaRPr lang="ru-RU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66" y="4122695"/>
            <a:ext cx="5819160" cy="27916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33365" y="4397798"/>
            <a:ext cx="5091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uller Narrow ExtraBold" panose="00000900000000000000" pitchFamily="50" charset="-52"/>
              </a:rPr>
              <a:t>Таким образом,  в графе 5 следует указать 3000000/300000, где 3000000 - сумма обязательства/3000000 - размер </a:t>
            </a:r>
            <a:r>
              <a:rPr lang="ru-RU" dirty="0" smtClean="0">
                <a:latin typeface="Muller Narrow ExtraBold" panose="00000900000000000000" pitchFamily="50" charset="-52"/>
              </a:rPr>
              <a:t>обязательства</a:t>
            </a:r>
            <a:br>
              <a:rPr lang="ru-RU" dirty="0" smtClean="0">
                <a:latin typeface="Muller Narrow ExtraBold" panose="00000900000000000000" pitchFamily="50" charset="-52"/>
              </a:rPr>
            </a:br>
            <a:r>
              <a:rPr lang="ru-RU" dirty="0" smtClean="0">
                <a:latin typeface="Muller Narrow ExtraBold" panose="00000900000000000000" pitchFamily="50" charset="-52"/>
              </a:rPr>
              <a:t> </a:t>
            </a:r>
            <a:r>
              <a:rPr lang="ru-RU" dirty="0">
                <a:latin typeface="Muller Narrow ExtraBold" panose="00000900000000000000" pitchFamily="50" charset="-52"/>
              </a:rPr>
              <a:t>по состоянию на отчетную дату </a:t>
            </a:r>
            <a:r>
              <a:rPr lang="ru-RU" dirty="0" smtClean="0">
                <a:latin typeface="Muller Narrow ExtraBold" panose="00000900000000000000" pitchFamily="50" charset="-52"/>
              </a:rPr>
              <a:t> </a:t>
            </a:r>
            <a:r>
              <a:rPr lang="ru-RU" dirty="0">
                <a:latin typeface="Muller Narrow ExtraBold" panose="00000900000000000000" pitchFamily="50" charset="-52"/>
              </a:rPr>
              <a:t>(в данном случае -будущая квартира, выраженная в деньгах)</a:t>
            </a:r>
          </a:p>
        </p:txBody>
      </p:sp>
    </p:spTree>
    <p:extLst>
      <p:ext uri="{BB962C8B-B14F-4D97-AF65-F5344CB8AC3E}">
        <p14:creationId xmlns:p14="http://schemas.microsoft.com/office/powerpoint/2010/main" val="41424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2497393"/>
            <a:ext cx="12239625" cy="470191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1963819" y="18638"/>
            <a:ext cx="82793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16:   Необходимо ли указывать дату приобретения акций при заполнении графы «Основание участия» раздела 5.1 «Акции и иное участие  в коммерческих организациях и фондах», при том, что  банки в информации об условиях приобретения акций указывают только договор на ведение брокерского счета или на ведение ИИС? </a:t>
            </a: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Не </a:t>
            </a:r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будет ли нарушением указание </a:t>
            </a: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этой графе кроме даты приобретения ценных бумаг на организованных торгах  также номера договора </a:t>
            </a: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на </a:t>
            </a:r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ведение ИИС или брокерского счета? </a:t>
            </a:r>
          </a:p>
          <a:p>
            <a:pPr algn="ctr">
              <a:defRPr/>
            </a:pPr>
            <a:endParaRPr lang="ru-RU" sz="2800" dirty="0">
              <a:solidFill>
                <a:prstClr val="black"/>
              </a:solidFill>
              <a:latin typeface="Corki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982" y="2595716"/>
            <a:ext cx="119473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82C8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000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</a:t>
            </a:r>
            <a:r>
              <a:rPr lang="ru-RU" sz="2000" dirty="0" smtClean="0">
                <a:solidFill>
                  <a:srgbClr val="0082C8"/>
                </a:solidFill>
                <a:latin typeface="Muller Narrow ExtraBold" panose="00000900000000000000" pitchFamily="50" charset="-52"/>
              </a:rPr>
              <a:t> не </a:t>
            </a:r>
            <a:r>
              <a:rPr lang="ru-RU" sz="2000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наименование и реквизиты договора, в рамках которого акции </a:t>
            </a:r>
            <a:endParaRPr lang="ru-RU" sz="2000" dirty="0" smtClean="0">
              <a:solidFill>
                <a:srgbClr val="0082C8"/>
              </a:solidFill>
              <a:latin typeface="Muller Narrow ExtraBold" panose="00000900000000000000" pitchFamily="50" charset="-52"/>
            </a:endParaRPr>
          </a:p>
          <a:p>
            <a:r>
              <a:rPr lang="ru-RU" sz="2000" dirty="0" smtClean="0">
                <a:solidFill>
                  <a:srgbClr val="0082C8"/>
                </a:solidFill>
                <a:latin typeface="Muller Narrow ExtraBold" panose="00000900000000000000" pitchFamily="50" charset="-52"/>
              </a:rPr>
              <a:t>были </a:t>
            </a:r>
            <a:r>
              <a:rPr lang="ru-RU" sz="2000" dirty="0">
                <a:solidFill>
                  <a:srgbClr val="0082C8"/>
                </a:solidFill>
                <a:latin typeface="Muller Narrow ExtraBold" panose="00000900000000000000" pitchFamily="50" charset="-52"/>
              </a:rPr>
              <a:t>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2000" dirty="0" smtClean="0">
                <a:solidFill>
                  <a:srgbClr val="0082C8"/>
                </a:solidFill>
                <a:latin typeface="Muller Narrow ExtraBold" panose="00000900000000000000" pitchFamily="50" charset="-52"/>
              </a:rPr>
              <a:t>.).</a:t>
            </a:r>
          </a:p>
          <a:p>
            <a:endParaRPr lang="ru-RU" sz="2000" dirty="0">
              <a:solidFill>
                <a:srgbClr val="0082C8"/>
              </a:solidFill>
              <a:latin typeface="Muller Narrow ExtraBold" panose="00000900000000000000" pitchFamily="50" charset="-52"/>
            </a:endParaRPr>
          </a:p>
          <a:p>
            <a:endParaRPr lang="ru-RU" sz="2000" dirty="0" smtClean="0">
              <a:solidFill>
                <a:srgbClr val="0082C8"/>
              </a:solidFill>
              <a:latin typeface="Muller Narrow ExtraBold" panose="00000900000000000000" pitchFamily="50" charset="-52"/>
            </a:endParaRPr>
          </a:p>
          <a:p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 случае, когда сделка по приобретению акций (иностранных акций) заключена на организованных торгах,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/>
            </a:r>
            <a:b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</a:b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на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которых информация, позволяющая идентифицировать подавших заявки участников торгов,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раскрывается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 ходе торгов другим участникам, в графе "Основание участия" указывается "приобретено на организованных торгах", а также указывается дата приобретения.</a:t>
            </a:r>
          </a:p>
          <a:p>
            <a:endParaRPr lang="ru-RU" sz="2000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endParaRPr lang="ru-RU" sz="2000" dirty="0">
              <a:solidFill>
                <a:srgbClr val="0082C8"/>
              </a:solidFill>
              <a:latin typeface="Muller Narrow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4147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181680"/>
            <a:ext cx="12236928" cy="6017633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b="1" dirty="0" smtClean="0">
                <a:solidFill>
                  <a:schemeClr val="tx1"/>
                </a:solidFill>
              </a:rPr>
              <a:t>      </a:t>
            </a: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b="1" dirty="0">
              <a:solidFill>
                <a:schemeClr val="tx1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endParaRPr lang="ru-RU" sz="7199" b="1" dirty="0">
              <a:solidFill>
                <a:schemeClr val="tx1"/>
              </a:solidFill>
            </a:endParaRPr>
          </a:p>
          <a:p>
            <a:endParaRPr lang="ru-RU" sz="7199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98465" y="11139"/>
            <a:ext cx="108996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orki Rounded" panose="00000500000000000000" pitchFamily="50" charset="-52"/>
              </a:rPr>
              <a:t>Основные аспекты  декларационной кампании</a:t>
            </a:r>
            <a:br>
              <a:rPr lang="ru-RU" sz="3600" dirty="0">
                <a:latin typeface="Corki Rounded" panose="00000500000000000000" pitchFamily="50" charset="-52"/>
              </a:rPr>
            </a:br>
            <a:r>
              <a:rPr lang="ru-RU" sz="3600" dirty="0">
                <a:latin typeface="Corki Rounded" panose="00000500000000000000" pitchFamily="50" charset="-52"/>
              </a:rPr>
              <a:t>1. Программное </a:t>
            </a:r>
            <a:r>
              <a:rPr lang="ru-RU" sz="3600" dirty="0" smtClean="0">
                <a:latin typeface="Corki Rounded" panose="00000500000000000000" pitchFamily="50" charset="-52"/>
              </a:rPr>
              <a:t>обеспечение</a:t>
            </a:r>
            <a:endParaRPr lang="ru-RU" sz="3600" dirty="0">
              <a:latin typeface="Corki Rounded" panose="00000500000000000000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1034580"/>
            <a:ext cx="184731" cy="1138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 smtClean="0">
              <a:solidFill>
                <a:srgbClr val="0082C8"/>
              </a:solidFill>
              <a:latin typeface="Muller Narrow ExtraBold" pitchFamily="2" charset="0"/>
            </a:endParaRPr>
          </a:p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319" y="218127"/>
            <a:ext cx="646331" cy="6463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96FEB0-A937-E541-8D4A-ED3935C6B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277" y="488064"/>
            <a:ext cx="625655" cy="648000"/>
          </a:xfrm>
          <a:prstGeom prst="rect">
            <a:avLst/>
          </a:pr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6EB00177-1B28-AF42-9789-3349D37A0553}"/>
              </a:ext>
            </a:extLst>
          </p:cNvPr>
          <p:cNvSpPr/>
          <p:nvPr/>
        </p:nvSpPr>
        <p:spPr>
          <a:xfrm>
            <a:off x="6418648" y="1166136"/>
            <a:ext cx="5354837" cy="5889858"/>
          </a:xfrm>
          <a:prstGeom prst="roundRect">
            <a:avLst/>
          </a:prstGeom>
          <a:solidFill>
            <a:srgbClr val="F05A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</a:rPr>
              <a:t>Текущая версия специального программного обеспечения «Справки БК» 2.5.1 от 14.02.2022</a:t>
            </a:r>
          </a:p>
          <a:p>
            <a:pPr algn="ctr"/>
            <a:endParaRPr lang="en-US" sz="15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endParaRPr lang="en-US" sz="1500" dirty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r>
              <a:rPr lang="ru-RU" sz="1500" dirty="0" smtClean="0">
                <a:solidFill>
                  <a:schemeClr val="bg1"/>
                </a:solidFill>
                <a:latin typeface="Muller Narrow ExtraBold" pitchFamily="50" charset="-52"/>
              </a:rPr>
              <a:t>СПО </a:t>
            </a:r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</a:rPr>
              <a:t>«Справки БК» размещено: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</a:rPr>
              <a:t>на официальном сайте Президента Российской Федерации </a:t>
            </a:r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  <a:hlinkClick r:id="rId4"/>
              </a:rPr>
              <a:t>http://</a:t>
            </a:r>
            <a:r>
              <a:rPr lang="ru-RU" sz="1500" dirty="0" smtClean="0">
                <a:solidFill>
                  <a:schemeClr val="bg1"/>
                </a:solidFill>
                <a:latin typeface="Muller Narrow ExtraBold" pitchFamily="50" charset="-52"/>
                <a:hlinkClick r:id="rId4"/>
              </a:rPr>
              <a:t>www.kremlin.ru/structure/additional/12</a:t>
            </a:r>
            <a:endParaRPr lang="en-US" sz="15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endParaRPr lang="ru-RU" sz="1500" dirty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endParaRPr lang="ru-RU" sz="1500" dirty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  <a:hlinkClick r:id="rId5"/>
              </a:rPr>
              <a:t>https://</a:t>
            </a:r>
            <a:r>
              <a:rPr lang="ru-RU" sz="1500" dirty="0" smtClean="0">
                <a:solidFill>
                  <a:schemeClr val="bg1"/>
                </a:solidFill>
                <a:latin typeface="Muller Narrow ExtraBold" pitchFamily="50" charset="-52"/>
                <a:hlinkClick r:id="rId5"/>
              </a:rPr>
              <a:t>gossluzhba.gov.ru/anticorruption/spravki_bk</a:t>
            </a:r>
            <a:endParaRPr lang="en-US" sz="15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endParaRPr lang="en-US" sz="1500" dirty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endParaRPr lang="en-US" sz="1500" dirty="0" smtClean="0">
              <a:solidFill>
                <a:schemeClr val="bg1"/>
              </a:solidFill>
              <a:latin typeface="Muller Narrow ExtraBold" pitchFamily="50" charset="-52"/>
            </a:endParaRPr>
          </a:p>
          <a:p>
            <a:pPr algn="ctr"/>
            <a:r>
              <a:rPr lang="ru-RU" sz="1500" dirty="0">
                <a:solidFill>
                  <a:schemeClr val="bg1"/>
                </a:solidFill>
                <a:latin typeface="Muller Narrow ExtraBold" pitchFamily="50" charset="-52"/>
              </a:rPr>
              <a:t>Повторное 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требовалось</a:t>
            </a:r>
          </a:p>
          <a:p>
            <a:pPr algn="ctr"/>
            <a:endParaRPr lang="ru-RU" sz="1500" dirty="0">
              <a:solidFill>
                <a:schemeClr val="bg1"/>
              </a:solidFill>
              <a:latin typeface="Muller Narrow ExtraBold" pitchFamily="50" charset="-52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2A97DC0-89C2-494B-A1F3-11E4FB5B7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64" y="5636297"/>
            <a:ext cx="648000" cy="7637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26" y="64110"/>
            <a:ext cx="648000" cy="64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7" y="22693"/>
            <a:ext cx="770963" cy="930742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1235057" y="3847842"/>
            <a:ext cx="484632" cy="4872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-344130" y="4084576"/>
            <a:ext cx="361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endParaRPr lang="ru-RU" dirty="0">
              <a:latin typeface="Muller Narrow ExtraBold" panose="000009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35" y="2326856"/>
            <a:ext cx="3676207" cy="21581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0769" y="4706174"/>
            <a:ext cx="338357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60674" y="1669306"/>
            <a:ext cx="12300299" cy="559062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3606098" y="2154884"/>
            <a:ext cx="81574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2000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Федеральный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закон №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79-ФЗ: Госслужащим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запрещено приобретать ценные бумаги и относящиеся к ним финансовые инструменты нерезидентов и зарубежных структур, 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без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создания юридического лица. </a:t>
            </a:r>
            <a:endParaRPr lang="ru-RU" sz="2000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Такие </a:t>
            </a:r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бумаги имеют международный идентификационный номер (ISIN), где первые </a:t>
            </a: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2 </a:t>
            </a:r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знака шифруют название страны эмитента</a:t>
            </a: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.</a:t>
            </a:r>
          </a:p>
          <a:p>
            <a:pPr lvl="0" algn="ctr">
              <a:defRPr/>
            </a:pPr>
            <a:endParaRPr lang="ru-RU" sz="20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dirty="0" smtClean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2000" dirty="0">
                <a:solidFill>
                  <a:srgbClr val="0082C4"/>
                </a:solidFill>
                <a:latin typeface="Muller Narrow ExtraBold" panose="00000900000000000000" pitchFamily="50" charset="-52"/>
              </a:rPr>
              <a:t>Акции отечественных компаний имеют идентификатор с отличительным знаком RU. Например, ISIN акций Сбербанка — RU0009029540</a:t>
            </a:r>
          </a:p>
          <a:p>
            <a:pPr lvl="0" algn="ctr">
              <a:defRPr/>
            </a:pPr>
            <a:endParaRPr lang="ru-RU" sz="20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</a:t>
            </a:r>
            <a:endParaRPr lang="ru-RU" sz="20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 smtClean="0">
              <a:solidFill>
                <a:prstClr val="black"/>
              </a:solidFill>
              <a:latin typeface="Corki" panose="000005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3087">
            <a:off x="315472" y="3333067"/>
            <a:ext cx="2816343" cy="229106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30042" y="-16061"/>
            <a:ext cx="81708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u="sng" dirty="0">
                <a:latin typeface="Muller Narrow ExtraBold" panose="00000900000000000000" pitchFamily="50" charset="-52"/>
              </a:rPr>
              <a:t>Вопрос 17:</a:t>
            </a:r>
            <a:r>
              <a:rPr lang="ru-RU" sz="2400" b="1" dirty="0">
                <a:latin typeface="Muller Narrow ExtraBold" panose="00000900000000000000" pitchFamily="50" charset="-52"/>
              </a:rPr>
              <a:t>  Каким образом ГГС может идентифицировать отечественные финансовые инструменты с целью исключения наличия в собственности  иностранных финансовых инструментов?</a:t>
            </a:r>
          </a:p>
          <a:p>
            <a:pPr lvl="0" algn="ctr">
              <a:defRPr/>
            </a:pPr>
            <a:endParaRPr lang="ru-RU" sz="24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24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547941"/>
            <a:ext cx="12239625" cy="5649541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108518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    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</a:t>
            </a: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18:  Когда передаются ценные бумаги в доверительное управление и где это закреплено законодательно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?</a:t>
            </a:r>
            <a:endParaRPr lang="ru-RU" sz="28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931434"/>
            <a:ext cx="184731" cy="1138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 smtClean="0">
              <a:solidFill>
                <a:srgbClr val="0082C8"/>
              </a:solidFill>
              <a:latin typeface="Muller Narrow ExtraBold" pitchFamily="2" charset="0"/>
            </a:endParaRPr>
          </a:p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14685" y="1954122"/>
            <a:ext cx="66564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Федеральные законы №№ 79-ФЗ, 273-ФЗ:</a:t>
            </a:r>
          </a:p>
          <a:p>
            <a:pPr algn="ctr"/>
            <a:r>
              <a:rPr lang="ru-RU" sz="28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ОБЯЗАТЕЛЬНА </a:t>
            </a:r>
            <a:endParaRPr lang="ru-RU" sz="28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/>
            <a:r>
              <a:rPr lang="ru-RU" sz="2800" b="1" u="sng" dirty="0" smtClean="0">
                <a:solidFill>
                  <a:srgbClr val="0082C4"/>
                </a:solidFill>
                <a:latin typeface="Muller Narrow ExtraBold" panose="00000900000000000000" pitchFamily="50" charset="-52"/>
              </a:rPr>
              <a:t>передача </a:t>
            </a:r>
            <a:r>
              <a:rPr lang="ru-RU" sz="2800" b="1" u="sng" dirty="0">
                <a:solidFill>
                  <a:srgbClr val="0082C4"/>
                </a:solidFill>
                <a:latin typeface="Muller Narrow ExtraBold" panose="00000900000000000000" pitchFamily="50" charset="-52"/>
              </a:rPr>
              <a:t>служащим ценных бумаг, акций (долей участия, паев в уставных (складочных) капиталах организаций)                                 в доверительное управление в целях предотвращения конфликта интересов, в случае если владение этими ценными бумагами приводит или может привести к конфликту интересов</a:t>
            </a:r>
            <a:r>
              <a:rPr lang="ru-RU" sz="2800" b="1" u="sng" dirty="0" smtClean="0">
                <a:solidFill>
                  <a:srgbClr val="0082C4"/>
                </a:solidFill>
                <a:latin typeface="Muller Narrow ExtraBold" panose="00000900000000000000" pitchFamily="50" charset="-52"/>
              </a:rPr>
              <a:t>.</a:t>
            </a:r>
            <a:endParaRPr lang="ru-RU" sz="2800" b="1" u="sng" dirty="0">
              <a:solidFill>
                <a:srgbClr val="0082C4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82965" y="7266320"/>
            <a:ext cx="5910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30" y="2400837"/>
            <a:ext cx="3132252" cy="3001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5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1" y="2555345"/>
            <a:ext cx="12319819" cy="500537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23910"/>
            <a:ext cx="1152636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 </a:t>
            </a: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19:  В каких случаях для ГГС и их супруг (супругов) , несовершеннолетних детей допускается инвестиционная 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деятельность</a:t>
            </a:r>
            <a:b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на фондовых рынках, в том числе открытие брокерского счета, ИИС, самостоятельное управление такими счетами без передачи в доверительное управление 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(если не возникает конфликт интересов</a:t>
            </a:r>
            <a:r>
              <a:rPr lang="ru-RU" sz="28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)?</a:t>
            </a:r>
            <a:endParaRPr lang="ru-RU" sz="28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931434"/>
            <a:ext cx="184731" cy="1138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399" b="1" dirty="0" smtClean="0">
              <a:solidFill>
                <a:srgbClr val="0082C8"/>
              </a:solidFill>
              <a:latin typeface="Muller Narrow ExtraBold" pitchFamily="2" charset="0"/>
            </a:endParaRPr>
          </a:p>
          <a:p>
            <a:endParaRPr lang="ru-RU" sz="3399" b="1" dirty="0">
              <a:solidFill>
                <a:srgbClr val="0082C8"/>
              </a:solidFill>
              <a:latin typeface="Muller Narrow ExtraBold" pitchFamily="2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82965" y="7266320"/>
            <a:ext cx="5910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54942" y="5433517"/>
            <a:ext cx="9877525" cy="1977317"/>
          </a:xfrm>
          <a:prstGeom prst="roundRect">
            <a:avLst/>
          </a:prstGeom>
          <a:solidFill>
            <a:srgbClr val="F05A28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Что разрешено?</a:t>
            </a:r>
          </a:p>
          <a:p>
            <a:pPr algn="ctr"/>
            <a:r>
              <a:rPr lang="ru-RU" dirty="0">
                <a:latin typeface="Muller Narrow ExtraBold" panose="00000900000000000000" pitchFamily="50" charset="-52"/>
              </a:rPr>
              <a:t>Вкладывать средств в отечественные ценные бумаги и финансовые инструменты. </a:t>
            </a:r>
          </a:p>
          <a:p>
            <a:pPr algn="ctr"/>
            <a:r>
              <a:rPr lang="ru-RU" dirty="0">
                <a:latin typeface="Muller Narrow ExtraBold" panose="00000900000000000000" pitchFamily="50" charset="-52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</a:t>
            </a:r>
            <a:endParaRPr lang="ru-RU" dirty="0" smtClean="0">
              <a:latin typeface="Muller Narrow ExtraBold" panose="00000900000000000000" pitchFamily="50" charset="-52"/>
            </a:endParaRPr>
          </a:p>
          <a:p>
            <a:pPr algn="ctr"/>
            <a:r>
              <a:rPr lang="ru-RU" dirty="0" smtClean="0">
                <a:latin typeface="Muller Narrow ExtraBold" panose="00000900000000000000" pitchFamily="50" charset="-52"/>
              </a:rPr>
              <a:t>Использовать </a:t>
            </a:r>
            <a:r>
              <a:rPr lang="ru-RU" dirty="0">
                <a:latin typeface="Muller Narrow ExtraBold" panose="00000900000000000000" pitchFamily="50" charset="-52"/>
              </a:rPr>
              <a:t>валютные счета (вклады) в российских банках. </a:t>
            </a:r>
          </a:p>
          <a:p>
            <a:pPr algn="ctr"/>
            <a:r>
              <a:rPr lang="ru-RU" dirty="0">
                <a:latin typeface="Muller Narrow ExtraBold" panose="00000900000000000000" pitchFamily="50" charset="-52"/>
              </a:rPr>
              <a:t>Вступать в доверительное управление и </a:t>
            </a:r>
            <a:r>
              <a:rPr lang="ru-RU" dirty="0" err="1">
                <a:latin typeface="Muller Narrow ExtraBold" panose="00000900000000000000" pitchFamily="50" charset="-52"/>
              </a:rPr>
              <a:t>ПИФы</a:t>
            </a:r>
            <a:r>
              <a:rPr lang="ru-RU" dirty="0">
                <a:latin typeface="Muller Narrow ExtraBold" panose="00000900000000000000" pitchFamily="50" charset="-52"/>
              </a:rPr>
              <a:t> с инвестированием в ценные бумаги РФ.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624857" y="2660508"/>
            <a:ext cx="8307610" cy="26304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ДОПУСКАЕТСЯ: </a:t>
            </a:r>
            <a:endParaRPr lang="ru-RU" dirty="0" smtClean="0">
              <a:latin typeface="Muller Narrow ExtraBold" panose="00000900000000000000" pitchFamily="50" charset="-52"/>
            </a:endParaRPr>
          </a:p>
          <a:p>
            <a:pPr algn="ctr"/>
            <a:endParaRPr lang="ru-RU" dirty="0" smtClean="0">
              <a:latin typeface="Muller Narrow ExtraBold" panose="00000900000000000000" pitchFamily="50" charset="-52"/>
            </a:endParaRPr>
          </a:p>
          <a:p>
            <a:pPr algn="ctr"/>
            <a:r>
              <a:rPr lang="ru-RU" dirty="0" smtClean="0">
                <a:latin typeface="Muller Narrow ExtraBold" panose="00000900000000000000" pitchFamily="50" charset="-52"/>
              </a:rPr>
              <a:t> </a:t>
            </a:r>
            <a:r>
              <a:rPr lang="ru-RU" dirty="0">
                <a:latin typeface="Muller Narrow ExtraBold" panose="00000900000000000000" pitchFamily="50" charset="-52"/>
              </a:rPr>
              <a:t>владеть российскими ценными бумагами (долями участия   </a:t>
            </a:r>
            <a:r>
              <a:rPr lang="ru-RU" dirty="0" smtClean="0">
                <a:latin typeface="Muller Narrow ExtraBold" panose="00000900000000000000" pitchFamily="50" charset="-52"/>
              </a:rPr>
              <a:t>в </a:t>
            </a:r>
            <a:r>
              <a:rPr lang="ru-RU" dirty="0">
                <a:latin typeface="Muller Narrow ExtraBold" panose="00000900000000000000" pitchFamily="50" charset="-52"/>
              </a:rPr>
              <a:t>бизнесе, паями в УК), если при этом  </a:t>
            </a:r>
            <a:r>
              <a:rPr lang="ru-RU" dirty="0" smtClean="0">
                <a:latin typeface="Muller Narrow ExtraBold" panose="00000900000000000000" pitchFamily="50" charset="-52"/>
              </a:rPr>
              <a:t>не </a:t>
            </a:r>
            <a:r>
              <a:rPr lang="ru-RU" dirty="0">
                <a:latin typeface="Muller Narrow ExtraBold" panose="00000900000000000000" pitchFamily="50" charset="-52"/>
              </a:rPr>
              <a:t>возникает конфликта интересов</a:t>
            </a:r>
            <a:r>
              <a:rPr lang="ru-RU" dirty="0" smtClean="0">
                <a:latin typeface="Muller Narrow ExtraBold" panose="00000900000000000000" pitchFamily="50" charset="-52"/>
              </a:rPr>
              <a:t>.</a:t>
            </a:r>
          </a:p>
          <a:p>
            <a:pPr algn="ctr"/>
            <a:endParaRPr lang="ru-RU" dirty="0">
              <a:latin typeface="Muller Narrow ExtraBold" panose="00000900000000000000" pitchFamily="50" charset="-52"/>
            </a:endParaRPr>
          </a:p>
          <a:p>
            <a:pPr algn="ctr"/>
            <a:r>
              <a:rPr lang="ru-RU" dirty="0">
                <a:latin typeface="Muller Narrow ExtraBold" panose="00000900000000000000" pitchFamily="50" charset="-52"/>
              </a:rPr>
              <a:t>Владеть и пользоваться иностранными финансовыми инструментами, равно  как хранение валюты на счете в банке </a:t>
            </a:r>
            <a:r>
              <a:rPr lang="ru-RU" dirty="0" smtClean="0">
                <a:latin typeface="Muller Narrow ExtraBold" panose="00000900000000000000" pitchFamily="50" charset="-52"/>
              </a:rPr>
              <a:t>за </a:t>
            </a:r>
            <a:r>
              <a:rPr lang="ru-RU" dirty="0">
                <a:latin typeface="Muller Narrow ExtraBold" panose="00000900000000000000" pitchFamily="50" charset="-52"/>
              </a:rPr>
              <a:t>пределами России ЗАПРЕЩЕНО.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5770">
            <a:off x="172777" y="3064330"/>
            <a:ext cx="3126215" cy="20710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2014725"/>
            <a:ext cx="12239625" cy="5209718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1533831" y="198842"/>
            <a:ext cx="8999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 20:  При указании </a:t>
            </a:r>
            <a:r>
              <a:rPr lang="ru-RU" sz="2400" dirty="0" err="1">
                <a:solidFill>
                  <a:prstClr val="black"/>
                </a:solidFill>
                <a:latin typeface="Muller Narrow ExtraBold" panose="00000900000000000000" pitchFamily="50" charset="-52"/>
              </a:rPr>
              <a:t>эскроу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-счета в разделе 4 «Сведения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счетах в банках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и иных кредитных организациях» необходимо ли указывать обязательства  застройщика в  разделе 6.2 «Срочные обязательствах финансового характера»?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931434"/>
            <a:ext cx="184731" cy="1138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99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99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2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ABA5FC19-1445-A840-9988-AF4773354E5C}"/>
              </a:ext>
            </a:extLst>
          </p:cNvPr>
          <p:cNvSpPr/>
          <p:nvPr/>
        </p:nvSpPr>
        <p:spPr>
          <a:xfrm>
            <a:off x="1842659" y="6396619"/>
            <a:ext cx="8554305" cy="6854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srgbClr val="4472C4"/>
                </a:solidFill>
                <a:latin typeface="Muller Narrow ExtraBold" pitchFamily="50" charset="-52"/>
              </a:rPr>
              <a:t>Данный порядок применяется также в случае использования счетов </a:t>
            </a:r>
            <a:r>
              <a:rPr lang="ru-RU" sz="2400" dirty="0" err="1">
                <a:solidFill>
                  <a:srgbClr val="4472C4"/>
                </a:solidFill>
                <a:latin typeface="Muller Narrow ExtraBold" pitchFamily="50" charset="-52"/>
              </a:rPr>
              <a:t>эскроу</a:t>
            </a:r>
            <a:r>
              <a:rPr lang="ru-RU" sz="2400" dirty="0">
                <a:solidFill>
                  <a:srgbClr val="4472C4"/>
                </a:solidFill>
                <a:latin typeface="Muller Narrow ExtraBold" pitchFamily="50" charset="-52"/>
              </a:rPr>
              <a:t>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4500" y="2417275"/>
            <a:ext cx="11990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82965" y="7266320"/>
            <a:ext cx="5910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4500" y="2050250"/>
            <a:ext cx="9383512" cy="42040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Обязательствах застройщика перед участником долевого строительства подлежат отражению в подразделе 6.2 </a:t>
            </a:r>
            <a:r>
              <a:rPr lang="ru-RU" sz="24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раздела</a:t>
            </a:r>
            <a:endParaRPr lang="en-US" sz="2400" dirty="0" smtClean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4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4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6 справки. </a:t>
            </a:r>
            <a:endParaRPr lang="en-US" sz="2400" dirty="0" smtClean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en-US" sz="2400" dirty="0" smtClean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4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Если </a:t>
            </a:r>
            <a:r>
              <a:rPr lang="ru-RU" sz="24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оплата по договору застройщику внесена в полном объеме,          </a:t>
            </a:r>
            <a:endParaRPr lang="en-US" sz="2400" dirty="0" smtClean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4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      </a:t>
            </a:r>
            <a:r>
              <a:rPr lang="ru-RU" sz="24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в графе «Условие обязательства» необходимо отразить, что денежные средства переданы застройщику в полном объеме. </a:t>
            </a:r>
            <a:endParaRPr lang="en-US" sz="2400" dirty="0" smtClean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400" dirty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4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Аналогичный порядок распространяется    на другие формы участия в строительстве объекта недвижимости, (ЖСК, предварительные договоры купли-продажи отдельно</a:t>
            </a:r>
            <a:r>
              <a:rPr lang="ru-RU" sz="24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967" y="3162305"/>
            <a:ext cx="2421201" cy="2269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1" y="2069951"/>
            <a:ext cx="12239625" cy="512936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406099" y="198842"/>
            <a:ext cx="1012743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 </a:t>
            </a: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21:  Какие договоры страхования необходимо отражать в п.6.2. «Срочные обязательства финансового характера</a:t>
            </a:r>
            <a:r>
              <a:rPr lang="ru-RU" sz="32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»?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FE6FD12-5204-F849-AE42-68998B3143B2}"/>
              </a:ext>
            </a:extLst>
          </p:cNvPr>
          <p:cNvSpPr/>
          <p:nvPr/>
        </p:nvSpPr>
        <p:spPr>
          <a:xfrm>
            <a:off x="406099" y="931434"/>
            <a:ext cx="184731" cy="1138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99" b="1" i="0" u="none" strike="noStrike" kern="1200" cap="none" spc="0" normalizeH="0" baseline="0" noProof="0" dirty="0" smtClean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399" b="1" i="0" u="none" strike="noStrike" kern="1200" cap="none" spc="0" normalizeH="0" baseline="0" noProof="0" dirty="0">
              <a:ln>
                <a:noFill/>
              </a:ln>
              <a:solidFill>
                <a:srgbClr val="0082C8"/>
              </a:solidFill>
              <a:effectLst/>
              <a:uLnTx/>
              <a:uFillTx/>
              <a:latin typeface="Muller Narrow ExtraBold" pitchFamily="2" charset="0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24500" y="2417275"/>
            <a:ext cx="11990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82965" y="7266320"/>
            <a:ext cx="5910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099" y="2248290"/>
            <a:ext cx="7636688" cy="45201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20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</a:t>
            </a:r>
            <a: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/>
            </a:r>
            <a:b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</a:br>
            <a: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с </a:t>
            </a:r>
            <a:r>
              <a:rPr lang="ru-RU" sz="20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инвестиционном доходе страховщика,   </a:t>
            </a:r>
            <a: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по </a:t>
            </a:r>
            <a:r>
              <a:rPr lang="ru-RU" sz="20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которым служащий (работник), его супруг (супруга), несовершеннолетние дети являются страхователями. </a:t>
            </a:r>
            <a:endParaRPr lang="ru-RU" sz="2000" dirty="0" smtClean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dirty="0">
              <a:solidFill>
                <a:prstClr val="white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Обязательства</a:t>
            </a:r>
            <a:r>
              <a:rPr lang="ru-RU" sz="20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, возникающие исходя из условий договора страхования, </a:t>
            </a:r>
            <a:r>
              <a:rPr lang="ru-RU" sz="2000" dirty="0" smtClean="0">
                <a:solidFill>
                  <a:prstClr val="white"/>
                </a:solidFill>
                <a:latin typeface="Muller Narrow ExtraBold" panose="00000900000000000000" pitchFamily="50" charset="-52"/>
              </a:rPr>
              <a:t>о </a:t>
            </a:r>
            <a:r>
              <a:rPr lang="ru-RU" sz="2000" dirty="0">
                <a:solidFill>
                  <a:prstClr val="white"/>
                </a:solidFill>
                <a:latin typeface="Muller Narrow ExtraBold" panose="00000900000000000000" pitchFamily="50" charset="-52"/>
              </a:rPr>
              <a:t>иным видам страхования в подразделе 6.2 «Срочные обязательства финансового характера» не отражаются.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6203" y="3266447"/>
            <a:ext cx="2901948" cy="2121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7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3094" y="1581578"/>
            <a:ext cx="12242717" cy="571387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ru-RU" sz="1600" b="1" u="sng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.</a:t>
            </a: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05" y="2439463"/>
            <a:ext cx="4134435" cy="36270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320146" y="95550"/>
            <a:ext cx="8475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Muller Narrow ExtraBold" panose="00000900000000000000" pitchFamily="50" charset="-52"/>
              </a:rPr>
              <a:t>Вопрос 22:  Необходимо ли отражение в разделе 7 , содержащем сведения о  недвижимом  и ином имуществе, отчужденных                         в результате безвозмездной сделки , квартиры  по переселению </a:t>
            </a:r>
            <a:r>
              <a:rPr lang="ru-RU" sz="2400" b="1" dirty="0" smtClean="0">
                <a:latin typeface="Muller Narrow ExtraBold" panose="00000900000000000000" pitchFamily="50" charset="-52"/>
              </a:rPr>
              <a:t>(реновации)?</a:t>
            </a:r>
            <a:endParaRPr lang="ru-RU" sz="2400" b="1" dirty="0">
              <a:latin typeface="Muller Narrow ExtraBold" panose="000009000000000000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6112" y="1926535"/>
            <a:ext cx="57420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Muller Narrow ExtraBold" panose="00000900000000000000" pitchFamily="50" charset="-52"/>
              </a:rPr>
              <a:t>Договор мены </a:t>
            </a:r>
            <a:r>
              <a:rPr lang="ru-RU" sz="28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 подлежит отражению </a:t>
            </a:r>
            <a:r>
              <a:rPr lang="ru-RU" sz="2800" dirty="0" smtClean="0">
                <a:latin typeface="Muller Narrow ExtraBold" panose="00000900000000000000" pitchFamily="50" charset="-52"/>
              </a:rPr>
              <a:t> в </a:t>
            </a:r>
            <a:r>
              <a:rPr lang="ru-RU" sz="2800" dirty="0">
                <a:latin typeface="Muller Narrow ExtraBold" panose="00000900000000000000" pitchFamily="50" charset="-52"/>
              </a:rPr>
              <a:t>данном разделе справки, так как он является возмездным.</a:t>
            </a:r>
          </a:p>
          <a:p>
            <a:endParaRPr lang="ru-RU" sz="2800" dirty="0" smtClean="0">
              <a:latin typeface="Muller Narrow ExtraBold" panose="00000900000000000000" pitchFamily="50" charset="-52"/>
            </a:endParaRPr>
          </a:p>
          <a:p>
            <a:r>
              <a:rPr lang="ru-RU" sz="2800" dirty="0" smtClean="0">
                <a:latin typeface="Muller Narrow ExtraBold" panose="00000900000000000000" pitchFamily="50" charset="-52"/>
              </a:rPr>
              <a:t>Сведения </a:t>
            </a:r>
            <a:r>
              <a:rPr lang="ru-RU" sz="2800" dirty="0">
                <a:latin typeface="Muller Narrow ExtraBold" panose="00000900000000000000" pitchFamily="50" charset="-52"/>
              </a:rPr>
              <a:t>на квартиру по </a:t>
            </a:r>
            <a:r>
              <a:rPr lang="ru-RU" sz="2800" dirty="0" smtClean="0">
                <a:latin typeface="Muller Narrow ExtraBold" panose="00000900000000000000" pitchFamily="50" charset="-52"/>
              </a:rPr>
              <a:t>реновации </a:t>
            </a:r>
            <a:r>
              <a:rPr lang="ru-RU" sz="2800" dirty="0">
                <a:latin typeface="Muller Narrow ExtraBold" panose="00000900000000000000" pitchFamily="50" charset="-52"/>
              </a:rPr>
              <a:t>вносятся в раздел 3.1. справки,                      где в графе «Основание приобретения </a:t>
            </a:r>
            <a:r>
              <a:rPr lang="ru-RU" sz="2800" dirty="0" smtClean="0">
                <a:latin typeface="Muller Narrow ExtraBold" panose="00000900000000000000" pitchFamily="50" charset="-52"/>
              </a:rPr>
              <a:t> и </a:t>
            </a:r>
            <a:r>
              <a:rPr lang="ru-RU" sz="2800" dirty="0">
                <a:latin typeface="Muller Narrow ExtraBold" panose="00000900000000000000" pitchFamily="50" charset="-52"/>
              </a:rPr>
              <a:t>источник средств» указывается договор мены,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41456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7290" y="1752069"/>
            <a:ext cx="12246915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</a:t>
            </a:r>
            <a:endParaRPr lang="ru-RU" sz="4000" dirty="0">
              <a:solidFill>
                <a:prstClr val="black"/>
              </a:solidFill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23: Что подразумевает  понятие "безвозмездная сделка» </a:t>
            </a:r>
            <a:r>
              <a:rPr lang="ru-RU" sz="32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для </a:t>
            </a: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целей заполнения раздела 7 справки?</a:t>
            </a:r>
            <a:b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endParaRPr lang="ru-RU" sz="32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9728" y="1766373"/>
            <a:ext cx="4847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ru-RU" sz="2000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endParaRPr lang="ru-RU" sz="2000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79" y="1823666"/>
            <a:ext cx="3609145" cy="2383743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601495" y="1766373"/>
            <a:ext cx="6066505" cy="2556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Безвозмездной </a:t>
            </a:r>
            <a:r>
              <a:rPr lang="ru-RU" sz="2400" dirty="0">
                <a:latin typeface="Muller Narrow ExtraBold" panose="00000900000000000000" pitchFamily="50" charset="-52"/>
              </a:rPr>
              <a:t>признается сделка, по которой одна сторона (служащий, его супруга (супруг), несовершеннолетний ребенок) обязуется предоставить что-либо другой стороне без получения </a:t>
            </a:r>
            <a:br>
              <a:rPr lang="ru-RU" sz="2400" dirty="0">
                <a:latin typeface="Muller Narrow ExtraBold" panose="00000900000000000000" pitchFamily="50" charset="-52"/>
              </a:rPr>
            </a:br>
            <a:r>
              <a:rPr lang="ru-RU" sz="2400" dirty="0">
                <a:latin typeface="Muller Narrow ExtraBold" panose="00000900000000000000" pitchFamily="50" charset="-52"/>
              </a:rPr>
              <a:t>от нее платы или иного встречного предоставления.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19184" y="4611329"/>
            <a:ext cx="10632697" cy="25879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Примеры: 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-договор </a:t>
            </a:r>
            <a:r>
              <a:rPr lang="ru-RU" dirty="0">
                <a:solidFill>
                  <a:srgbClr val="0070C0"/>
                </a:solidFill>
              </a:rPr>
              <a:t>дарения;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-соглашение </a:t>
            </a:r>
            <a:r>
              <a:rPr lang="ru-RU" dirty="0">
                <a:solidFill>
                  <a:srgbClr val="0070C0"/>
                </a:solidFill>
              </a:rPr>
              <a:t>о разделе имущества;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-договор </a:t>
            </a:r>
            <a:r>
              <a:rPr lang="ru-RU" dirty="0">
                <a:solidFill>
                  <a:srgbClr val="0070C0"/>
                </a:solidFill>
              </a:rPr>
              <a:t>(соглашение) об определении долей;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-брачный </a:t>
            </a:r>
            <a:r>
              <a:rPr lang="ru-RU" dirty="0">
                <a:solidFill>
                  <a:srgbClr val="0070C0"/>
                </a:solidFill>
              </a:rPr>
              <a:t>договор, который определяет порядок владения ранее совместно нажитого имущества (режим раздельной собственности);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-отчуждение </a:t>
            </a:r>
            <a:r>
              <a:rPr lang="ru-RU" dirty="0">
                <a:solidFill>
                  <a:srgbClr val="0070C0"/>
                </a:solidFill>
              </a:rPr>
              <a:t>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solidFill>
                  <a:srgbClr val="0070C0"/>
                </a:solidFill>
              </a:rPr>
              <a:t>его </a:t>
            </a:r>
            <a:r>
              <a:rPr lang="ru-RU" dirty="0">
                <a:solidFill>
                  <a:srgbClr val="0070C0"/>
                </a:solidFill>
              </a:rPr>
              <a:t>супруги (супруга) и несовершеннолетних детей с определением размера долей по соглашению).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270781"/>
            <a:ext cx="12239625" cy="605215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</a:t>
            </a:r>
            <a:endParaRPr lang="ru-RU" sz="4000" dirty="0">
              <a:solidFill>
                <a:prstClr val="black"/>
              </a:solidFill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005" y="435016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24: Как должны быть отражены уничтожение  и утилизация  имущества?</a:t>
            </a:r>
          </a:p>
          <a:p>
            <a:pPr algn="ctr">
              <a:defRPr/>
            </a:pPr>
            <a:r>
              <a:rPr lang="ru-RU" sz="32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 </a:t>
            </a:r>
            <a:endParaRPr lang="ru-RU" sz="3200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343" y="1283494"/>
            <a:ext cx="10296938" cy="3027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Muller Narrow ExtraBold" panose="00000900000000000000" pitchFamily="50" charset="-52"/>
              </a:rPr>
              <a:t>Если транспортное средство утилизировано без денежной компенсации, </a:t>
            </a:r>
            <a:r>
              <a:rPr lang="ru-RU" sz="2400" dirty="0" smtClean="0">
                <a:latin typeface="Muller Narrow ExtraBold" panose="00000900000000000000" pitchFamily="50" charset="-52"/>
              </a:rPr>
              <a:t/>
            </a:r>
            <a:br>
              <a:rPr lang="ru-RU" sz="2400" dirty="0" smtClean="0">
                <a:latin typeface="Muller Narrow ExtraBold" panose="00000900000000000000" pitchFamily="50" charset="-52"/>
              </a:rPr>
            </a:br>
            <a:r>
              <a:rPr lang="ru-RU" sz="2400" dirty="0" smtClean="0">
                <a:latin typeface="Muller Narrow ExtraBold" panose="00000900000000000000" pitchFamily="50" charset="-52"/>
              </a:rPr>
              <a:t>то </a:t>
            </a:r>
            <a:r>
              <a:rPr lang="ru-RU" sz="2400" dirty="0">
                <a:latin typeface="Muller Narrow ExtraBold" panose="00000900000000000000" pitchFamily="50" charset="-52"/>
              </a:rPr>
              <a:t>данные о нем указываются в разделе 7 «Сведения   </a:t>
            </a:r>
            <a:r>
              <a:rPr lang="ru-RU" sz="2400" dirty="0" smtClean="0">
                <a:latin typeface="Muller Narrow ExtraBold" panose="00000900000000000000" pitchFamily="50" charset="-52"/>
              </a:rPr>
              <a:t> </a:t>
            </a:r>
            <a:r>
              <a:rPr lang="ru-RU" sz="2400" dirty="0">
                <a:latin typeface="Muller Narrow ExtraBold" panose="00000900000000000000" pitchFamily="50" charset="-52"/>
              </a:rPr>
              <a:t>о недвижимом имуществе, транспортных средствах и ценных бумагах, отчужденных </a:t>
            </a:r>
            <a:r>
              <a:rPr lang="ru-RU" sz="2400" dirty="0" smtClean="0">
                <a:latin typeface="Muller Narrow ExtraBold" panose="00000900000000000000" pitchFamily="50" charset="-52"/>
              </a:rPr>
              <a:t/>
            </a:r>
            <a:br>
              <a:rPr lang="ru-RU" sz="2400" dirty="0" smtClean="0">
                <a:latin typeface="Muller Narrow ExtraBold" panose="00000900000000000000" pitchFamily="50" charset="-52"/>
              </a:rPr>
            </a:br>
            <a:r>
              <a:rPr lang="ru-RU" sz="2400" dirty="0" smtClean="0">
                <a:latin typeface="Muller Narrow ExtraBold" panose="00000900000000000000" pitchFamily="50" charset="-52"/>
              </a:rPr>
              <a:t> </a:t>
            </a:r>
            <a:r>
              <a:rPr lang="ru-RU" sz="2400" dirty="0">
                <a:latin typeface="Muller Narrow ExtraBold" panose="00000900000000000000" pitchFamily="50" charset="-52"/>
              </a:rPr>
              <a:t>в течение отчетного периода в результате безвозмездной сделки</a:t>
            </a:r>
            <a:r>
              <a:rPr lang="ru-RU" sz="2400" dirty="0" smtClean="0">
                <a:latin typeface="Muller Narrow ExtraBold" panose="00000900000000000000" pitchFamily="50" charset="-52"/>
              </a:rPr>
              <a:t>».</a:t>
            </a:r>
          </a:p>
          <a:p>
            <a:pPr algn="ctr"/>
            <a:endParaRPr lang="ru-RU" sz="2400" dirty="0">
              <a:latin typeface="Muller Narrow ExtraBold" panose="00000900000000000000" pitchFamily="50" charset="-52"/>
            </a:endParaRPr>
          </a:p>
          <a:p>
            <a:pPr algn="ctr"/>
            <a:r>
              <a:rPr lang="ru-RU" sz="2400" dirty="0">
                <a:latin typeface="Muller Narrow ExtraBold" panose="00000900000000000000" pitchFamily="50" charset="-52"/>
              </a:rPr>
              <a:t>Полученную компенсацию за утилизацию транспортного средства или по договору </a:t>
            </a:r>
            <a:r>
              <a:rPr lang="ru-RU" sz="2400" dirty="0" err="1">
                <a:latin typeface="Muller Narrow ExtraBold" panose="00000900000000000000" pitchFamily="50" charset="-52"/>
              </a:rPr>
              <a:t>trade-in</a:t>
            </a:r>
            <a:r>
              <a:rPr lang="ru-RU" sz="2400" dirty="0">
                <a:latin typeface="Muller Narrow ExtraBold" panose="00000900000000000000" pitchFamily="50" charset="-52"/>
              </a:rPr>
              <a:t> необходимо отразить в справке о доходах   </a:t>
            </a:r>
            <a:r>
              <a:rPr lang="ru-RU" sz="2400" dirty="0" smtClean="0">
                <a:latin typeface="Muller Narrow ExtraBold" panose="00000900000000000000" pitchFamily="50" charset="-52"/>
              </a:rPr>
              <a:t>в </a:t>
            </a:r>
            <a:r>
              <a:rPr lang="ru-RU" sz="2400" dirty="0">
                <a:latin typeface="Muller Narrow ExtraBold" panose="00000900000000000000" pitchFamily="50" charset="-52"/>
              </a:rPr>
              <a:t>Разделе 1 «Сведения о доходах».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69" y="4340662"/>
            <a:ext cx="5390840" cy="1110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8409" y="4356345"/>
            <a:ext cx="4613551" cy="1115665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017569" y="5481728"/>
            <a:ext cx="10134313" cy="1841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Muller Narrow ExtraBold" panose="00000900000000000000" pitchFamily="50" charset="-52"/>
              </a:rPr>
              <a:t>Уничтоженные объекты имущества не подлежат отражению  </a:t>
            </a:r>
            <a:r>
              <a:rPr lang="ru-RU" sz="2000" dirty="0" smtClean="0">
                <a:latin typeface="Muller Narrow ExtraBold" panose="00000900000000000000" pitchFamily="50" charset="-52"/>
              </a:rPr>
              <a:t>в </a:t>
            </a:r>
            <a:r>
              <a:rPr lang="ru-RU" sz="2000" dirty="0">
                <a:latin typeface="Muller Narrow ExtraBold" panose="00000900000000000000" pitchFamily="50" charset="-52"/>
              </a:rPr>
              <a:t>разделе 7. </a:t>
            </a:r>
            <a:r>
              <a:rPr lang="ru-RU" sz="2000" dirty="0" smtClean="0">
                <a:latin typeface="Muller Narrow ExtraBold" panose="00000900000000000000" pitchFamily="50" charset="-52"/>
              </a:rPr>
              <a:t> </a:t>
            </a:r>
          </a:p>
          <a:p>
            <a:pPr algn="ctr"/>
            <a:r>
              <a:rPr lang="ru-RU" sz="2000" dirty="0" smtClean="0">
                <a:latin typeface="Muller Narrow ExtraBold" panose="00000900000000000000" pitchFamily="50" charset="-52"/>
              </a:rPr>
              <a:t>Если </a:t>
            </a:r>
            <a:r>
              <a:rPr lang="ru-RU" sz="2000" dirty="0">
                <a:latin typeface="Muller Narrow ExtraBold" panose="00000900000000000000" pitchFamily="50" charset="-52"/>
              </a:rPr>
              <a:t>принадлежащее на праве собственности имущество по тем или иным причинам уничтожено (пожар, наводнение и пр., снос ветхого жилья) рекомендуется приобщить </a:t>
            </a:r>
            <a:r>
              <a:rPr lang="ru-RU" sz="2000" dirty="0" smtClean="0">
                <a:latin typeface="Muller Narrow ExtraBold" panose="00000900000000000000" pitchFamily="50" charset="-52"/>
              </a:rPr>
              <a:t/>
            </a:r>
            <a:br>
              <a:rPr lang="ru-RU" sz="2000" dirty="0" smtClean="0">
                <a:latin typeface="Muller Narrow ExtraBold" panose="00000900000000000000" pitchFamily="50" charset="-52"/>
              </a:rPr>
            </a:br>
            <a:r>
              <a:rPr lang="ru-RU" sz="2000" dirty="0" smtClean="0">
                <a:latin typeface="Muller Narrow ExtraBold" panose="00000900000000000000" pitchFamily="50" charset="-52"/>
              </a:rPr>
              <a:t>к </a:t>
            </a:r>
            <a:r>
              <a:rPr lang="ru-RU" sz="2000" dirty="0">
                <a:latin typeface="Muller Narrow ExtraBold" panose="00000900000000000000" pitchFamily="50" charset="-52"/>
              </a:rPr>
              <a:t>справке выписку  </a:t>
            </a:r>
            <a:r>
              <a:rPr lang="ru-RU" sz="2000" dirty="0" smtClean="0">
                <a:latin typeface="Muller Narrow ExtraBold" panose="00000900000000000000" pitchFamily="50" charset="-52"/>
              </a:rPr>
              <a:t>из </a:t>
            </a:r>
            <a:r>
              <a:rPr lang="ru-RU" sz="2000" dirty="0" err="1">
                <a:latin typeface="Muller Narrow ExtraBold" panose="00000900000000000000" pitchFamily="50" charset="-52"/>
              </a:rPr>
              <a:t>Росреестра</a:t>
            </a:r>
            <a:r>
              <a:rPr lang="ru-RU" sz="2000" dirty="0">
                <a:latin typeface="Muller Narrow ExtraBold" panose="00000900000000000000" pitchFamily="50" charset="-52"/>
              </a:rPr>
              <a:t>, ГИБДД содержащую информацию о прекращении права собственности на объект имущества в связи с его утратой. </a:t>
            </a:r>
          </a:p>
        </p:txBody>
      </p:sp>
    </p:spTree>
    <p:extLst>
      <p:ext uri="{BB962C8B-B14F-4D97-AF65-F5344CB8AC3E}">
        <p14:creationId xmlns:p14="http://schemas.microsoft.com/office/powerpoint/2010/main" val="40724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641987"/>
            <a:ext cx="12291547" cy="555732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25: Как  госслужащий может подать уточненные сведения?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30994" y="340039"/>
            <a:ext cx="7265901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lvl="0"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Госслужащий вправе внести изменения 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в уже поданные сведения, если он, например, обнаружил в них ошибку. </a:t>
            </a:r>
          </a:p>
          <a:p>
            <a:pPr lvl="0"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     </a:t>
            </a:r>
            <a:endParaRPr lang="ru-RU" sz="20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Для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этого он должен подготовить новую справку по той же форме, что 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и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первоначальная. </a:t>
            </a:r>
            <a:endParaRPr lang="ru-RU" sz="20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     Направить уточненные сведения 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кадровую службу можно в течение месяца   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с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даты окончания срока для их подачи.    </a:t>
            </a:r>
            <a:endParaRPr lang="ru-RU" sz="20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Например, если госслужащий представил справку 1 марта, а срок ее подачи установлен до 30 апреля, то уточнить сведения он может до 30 мая. </a:t>
            </a:r>
            <a:endParaRPr lang="ru-RU" sz="20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endParaRPr lang="ru-RU" sz="2000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     Такие правила установлены в пункте 8 Положения, утвержденного Указом Президента РФ от 18.05.2009 N 559.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указана в соответствующем разделе справки о доходах.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19" y="1918025"/>
            <a:ext cx="3999323" cy="50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7290" y="1319963"/>
            <a:ext cx="12298837" cy="58793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Образец правильного заполнения раздела 1. </a:t>
            </a:r>
            <a:b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«сведения о доходах»</a:t>
            </a:r>
            <a:b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r>
              <a:rPr lang="ru-RU" sz="3200" dirty="0" smtClean="0">
                <a:solidFill>
                  <a:prstClr val="black"/>
                </a:solidFill>
                <a:latin typeface="Corki Tuscan" panose="00000500000000000000" pitchFamily="50" charset="-52"/>
              </a:rPr>
              <a:t>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Tuscan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23538" y="1085053"/>
            <a:ext cx="7934631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anose="00000900000000000000" pitchFamily="50" charset="-52"/>
              </a:rPr>
              <a:t> </a:t>
            </a:r>
            <a:endParaRPr lang="ru-RU" sz="16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            Не </a:t>
            </a:r>
            <a:r>
              <a:rPr lang="ru-RU" sz="1400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указывается: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от вкладов в банках и иных кредитных организациях;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</a:t>
            </a:r>
            <a:r>
              <a:rPr lang="ru-RU" sz="1400" b="1" dirty="0">
                <a:latin typeface="Muller Narrow ExtraBold" panose="00000900000000000000" pitchFamily="50" charset="-52"/>
              </a:rPr>
              <a:t>, полученный от продажи имущества;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от пособия по временной нетрудоспособности, не включенный в справку 2-НДФЛ, социальных выплат (пособий); 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по операциям с ценными бумагами, переданными в доверительное управление, по которым в течение года осуществлялись операции;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от реализации транспортных средств, в том числе, по программе </a:t>
            </a:r>
            <a:br>
              <a:rPr lang="ru-RU" sz="1400" b="1" dirty="0">
                <a:latin typeface="Muller Narrow ExtraBold" panose="00000900000000000000" pitchFamily="50" charset="-52"/>
              </a:rPr>
            </a:br>
            <a:r>
              <a:rPr lang="ru-RU" sz="1400" b="1" dirty="0">
                <a:latin typeface="Muller Narrow ExtraBold" panose="00000900000000000000" pitchFamily="50" charset="-52"/>
              </a:rPr>
              <a:t>«</a:t>
            </a:r>
            <a:r>
              <a:rPr lang="ru-RU" sz="1400" b="1" dirty="0" err="1">
                <a:latin typeface="Muller Narrow ExtraBold" panose="00000900000000000000" pitchFamily="50" charset="-52"/>
              </a:rPr>
              <a:t>Trade-In</a:t>
            </a:r>
            <a:r>
              <a:rPr lang="ru-RU" sz="1400" b="1" dirty="0">
                <a:latin typeface="Muller Narrow ExtraBold" panose="00000900000000000000" pitchFamily="50" charset="-52"/>
              </a:rPr>
              <a:t>»;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от продажи доли участия в коммерческой организации</a:t>
            </a:r>
          </a:p>
          <a:p>
            <a:pPr marL="342900" lvl="0" indent="-342900">
              <a:buFontTx/>
              <a:buChar char="-"/>
              <a:defRPr/>
            </a:pPr>
            <a:endParaRPr lang="ru-RU" sz="1400" b="1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1400" b="1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           Указывается </a:t>
            </a:r>
            <a:r>
              <a:rPr lang="ru-RU" sz="1400" b="1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неверно :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по основному месту работы, уменьшенный на сумму подоходного налога;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по нескольким местам работы суммируется и указывается </a:t>
            </a:r>
            <a:r>
              <a:rPr lang="ru-RU" sz="1400" b="1" dirty="0" smtClean="0">
                <a:latin typeface="Muller Narrow ExtraBold" panose="00000900000000000000" pitchFamily="50" charset="-52"/>
              </a:rPr>
              <a:t>как </a:t>
            </a:r>
            <a:r>
              <a:rPr lang="ru-RU" sz="1400" b="1" dirty="0">
                <a:latin typeface="Muller Narrow ExtraBold" panose="00000900000000000000" pitchFamily="50" charset="-52"/>
              </a:rPr>
              <a:t>основной;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вносятся </a:t>
            </a:r>
            <a:r>
              <a:rPr lang="ru-RU" sz="1400" b="1" dirty="0">
                <a:latin typeface="Muller Narrow ExtraBold" panose="00000900000000000000" pitchFamily="50" charset="-52"/>
              </a:rPr>
              <a:t>сведения, равные сумме остатков средств на счетах, открытых </a:t>
            </a:r>
            <a:r>
              <a:rPr lang="ru-RU" sz="1400" b="1" dirty="0" smtClean="0">
                <a:latin typeface="Muller Narrow ExtraBold" panose="00000900000000000000" pitchFamily="50" charset="-52"/>
              </a:rPr>
              <a:t>в </a:t>
            </a:r>
            <a:r>
              <a:rPr lang="ru-RU" sz="1400" b="1" dirty="0">
                <a:latin typeface="Muller Narrow ExtraBold" panose="00000900000000000000" pitchFamily="50" charset="-52"/>
              </a:rPr>
              <a:t>банках,  по состоянию на 31 декабря, тогда как необходимо учитывать лишь полученный доход по депозитным счетам (%, капитализация);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доход </a:t>
            </a:r>
            <a:r>
              <a:rPr lang="ru-RU" sz="1400" b="1" dirty="0">
                <a:latin typeface="Muller Narrow ExtraBold" panose="00000900000000000000" pitchFamily="50" charset="-52"/>
              </a:rPr>
              <a:t>от социальных выплат, полученный супругой (супругом) – пенсионером или инвалидом, указывается в качестве дохода по основному месту работы, однако относится к «иному доходу»;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в </a:t>
            </a:r>
            <a:r>
              <a:rPr lang="ru-RU" sz="1400" b="1" dirty="0">
                <a:latin typeface="Muller Narrow ExtraBold" panose="00000900000000000000" pitchFamily="50" charset="-52"/>
              </a:rPr>
              <a:t>качестве иных доходов указывается сумма возмещенного социального налогового вычета</a:t>
            </a:r>
            <a:r>
              <a:rPr lang="ru-RU" sz="1400" b="1" dirty="0" smtClean="0">
                <a:latin typeface="Muller Narrow ExtraBold" panose="00000900000000000000" pitchFamily="50" charset="-52"/>
              </a:rPr>
              <a:t>;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в </a:t>
            </a:r>
            <a:r>
              <a:rPr lang="ru-RU" sz="1400" b="1" dirty="0">
                <a:latin typeface="Muller Narrow ExtraBold" panose="00000900000000000000" pitchFamily="50" charset="-52"/>
              </a:rPr>
              <a:t>качестве «основного», относящийся к «иным» доход от осуществления трудовой деятельности лицами, претендующими на замещение </a:t>
            </a:r>
            <a:r>
              <a:rPr lang="ru-RU" sz="1400" b="1" dirty="0" smtClean="0">
                <a:latin typeface="Muller Narrow ExtraBold" panose="00000900000000000000" pitchFamily="50" charset="-52"/>
              </a:rPr>
              <a:t>должности</a:t>
            </a:r>
          </a:p>
          <a:p>
            <a:pPr marL="342900" lvl="0" indent="-342900">
              <a:buFontTx/>
              <a:buChar char="-"/>
              <a:defRPr/>
            </a:pPr>
            <a:r>
              <a:rPr lang="ru-RU" sz="1400" b="1" dirty="0" smtClean="0">
                <a:latin typeface="Muller Narrow ExtraBold" panose="00000900000000000000" pitchFamily="50" charset="-52"/>
              </a:rPr>
              <a:t>единовременная </a:t>
            </a:r>
            <a:r>
              <a:rPr lang="ru-RU" sz="1400" b="1" dirty="0">
                <a:latin typeface="Muller Narrow ExtraBold" panose="00000900000000000000" pitchFamily="50" charset="-52"/>
              </a:rPr>
              <a:t>выплата в размере </a:t>
            </a:r>
            <a:r>
              <a:rPr lang="ru-RU" sz="14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семьям</a:t>
            </a:r>
            <a:r>
              <a:rPr lang="ru-RU" sz="1400" b="1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, имеющим </a:t>
            </a:r>
            <a:r>
              <a:rPr lang="ru-RU" sz="14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детей в возрасте от 6 до 18 лет</a:t>
            </a:r>
            <a:r>
              <a:rPr lang="ru-RU" sz="1400" b="1" dirty="0" smtClean="0">
                <a:latin typeface="Muller Narrow ExtraBold" panose="00000900000000000000" pitchFamily="50" charset="-52"/>
              </a:rPr>
              <a:t> в соответствии с  Указом </a:t>
            </a:r>
            <a:r>
              <a:rPr lang="ru-RU" sz="1400" b="1" dirty="0">
                <a:latin typeface="Muller Narrow ExtraBold" panose="00000900000000000000" pitchFamily="50" charset="-52"/>
              </a:rPr>
              <a:t>Президента РФ  от 02.-7.2021 № </a:t>
            </a:r>
            <a:r>
              <a:rPr lang="ru-RU" sz="1400" b="1" dirty="0" smtClean="0">
                <a:latin typeface="Muller Narrow ExtraBold" panose="00000900000000000000" pitchFamily="50" charset="-52"/>
              </a:rPr>
              <a:t>396</a:t>
            </a:r>
          </a:p>
          <a:p>
            <a:pPr lvl="0">
              <a:defRPr/>
            </a:pPr>
            <a:r>
              <a:rPr lang="ru-RU" sz="14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						</a:t>
            </a:r>
            <a:endParaRPr lang="ru-RU" sz="1400" b="1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marL="342900" lvl="0" indent="-342900" algn="just">
              <a:buFontTx/>
              <a:buChar char="-"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635" y="1766392"/>
            <a:ext cx="4370098" cy="49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195347"/>
            <a:ext cx="12218373" cy="600396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7199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475345" y="18638"/>
            <a:ext cx="77677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Corki Rounded" panose="00000500000000000000" pitchFamily="50" charset="-52"/>
              </a:rPr>
              <a:t>Основные аспекты  декларационной кампании</a:t>
            </a:r>
            <a:br>
              <a:rPr lang="ru-RU" sz="4000" dirty="0">
                <a:latin typeface="Corki Rounded" panose="00000500000000000000" pitchFamily="50" charset="-52"/>
              </a:rPr>
            </a:br>
            <a:r>
              <a:rPr lang="en-US" sz="4000" dirty="0" smtClean="0">
                <a:latin typeface="Corki Rounded" panose="00000500000000000000" pitchFamily="50" charset="-52"/>
              </a:rPr>
              <a:t>2</a:t>
            </a:r>
            <a:r>
              <a:rPr lang="ru-RU" sz="4000" dirty="0" smtClean="0">
                <a:latin typeface="Corki Rounded" panose="00000500000000000000" pitchFamily="50" charset="-52"/>
              </a:rPr>
              <a:t>. </a:t>
            </a:r>
            <a:r>
              <a:rPr lang="ru-RU" sz="4000" dirty="0">
                <a:latin typeface="Corki Rounded" panose="00000500000000000000" pitchFamily="50" charset="-52"/>
              </a:rPr>
              <a:t>Сроки представления сведений</a:t>
            </a:r>
            <a:br>
              <a:rPr lang="ru-RU" sz="4000" dirty="0">
                <a:latin typeface="Corki Rounded" panose="00000500000000000000" pitchFamily="50" charset="-52"/>
              </a:rPr>
            </a:br>
            <a:r>
              <a:rPr lang="ru-RU" sz="4000" dirty="0">
                <a:latin typeface="Corki Rounded" panose="00000500000000000000" pitchFamily="50" charset="-52"/>
              </a:rPr>
              <a:t/>
            </a:r>
            <a:br>
              <a:rPr lang="ru-RU" sz="4000" dirty="0">
                <a:latin typeface="Corki Rounded" panose="00000500000000000000" pitchFamily="50" charset="-52"/>
              </a:rPr>
            </a:br>
            <a:endParaRPr lang="ru-RU" sz="4000" dirty="0"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3359" y="171294"/>
            <a:ext cx="745014" cy="745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7818" y="1782618"/>
            <a:ext cx="5551055" cy="220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ru-RU" sz="13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lvl="0" defTabSz="914400"/>
            <a:r>
              <a:rPr lang="ru-RU" sz="13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на должность представляют сведения (без заполнения </a:t>
            </a:r>
            <a:r>
              <a:rPr lang="ru-RU" sz="1300" dirty="0">
                <a:solidFill>
                  <a:prstClr val="black"/>
                </a:solidFill>
                <a:latin typeface="Muller Narrow ExtraBold Italic" panose="00000900000000000000" pitchFamily="50" charset="-52"/>
                <a:hlinkClick r:id="rId5"/>
              </a:rPr>
              <a:t>раздела 2</a:t>
            </a:r>
            <a:r>
              <a:rPr lang="ru-RU" sz="13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)</a:t>
            </a:r>
          </a:p>
          <a:p>
            <a:pPr lvl="0" defTabSz="914400"/>
            <a:endParaRPr lang="ru-RU" sz="1300" dirty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r>
              <a:rPr lang="ru-RU" sz="13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на 1-е число месяца, предшествующего месяцу подачи документов </a:t>
            </a:r>
          </a:p>
          <a:p>
            <a:pPr algn="just"/>
            <a:endParaRPr lang="ru-RU" sz="7199" dirty="0">
              <a:latin typeface="Muller Narrow ExtraBold Italic" panose="00000900000000000000" pitchFamily="50" charset="-5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8728" y="3304575"/>
            <a:ext cx="4609423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ru-RU" sz="13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Государственные служащие, государственные гражданские служащие, муниципальные служащие </a:t>
            </a:r>
            <a:r>
              <a:rPr lang="ru-RU" sz="13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, </a:t>
            </a:r>
            <a:r>
              <a:rPr lang="ru-RU" sz="13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лица, замещающие муниципальные должности </a:t>
            </a:r>
          </a:p>
          <a:p>
            <a:pPr lvl="0" defTabSz="914400"/>
            <a:endParaRPr lang="ru-RU" sz="1300" dirty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r>
              <a:rPr lang="ru-RU" sz="13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ежегодно, начиная </a:t>
            </a:r>
          </a:p>
          <a:p>
            <a:pPr lvl="0" defTabSz="914400"/>
            <a:r>
              <a:rPr lang="ru-RU" sz="13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с 1 января года, следующего за отчетным и не позднее </a:t>
            </a:r>
          </a:p>
          <a:p>
            <a:pPr lvl="0" defTabSz="914400"/>
            <a:r>
              <a:rPr lang="ru-RU" sz="13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30 апреля года, следующего за отчетным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8654" y="5150784"/>
            <a:ext cx="507076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/>
          </a:p>
          <a:p>
            <a:pPr lvl="0" defTabSz="914400"/>
            <a:r>
              <a:rPr lang="ru-RU" sz="1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Лица, замещающие государственные </a:t>
            </a:r>
            <a:r>
              <a:rPr lang="ru-RU" sz="1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должности</a:t>
            </a:r>
            <a:endParaRPr lang="ru-RU" sz="1400" b="1" dirty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b="1" dirty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r>
              <a:rPr lang="ru-RU" sz="14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ежегодно, начиная </a:t>
            </a:r>
          </a:p>
          <a:p>
            <a:pPr lvl="0" defTabSz="914400"/>
            <a:r>
              <a:rPr lang="ru-RU" sz="14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с 1 января года, следующего за отчетным не позднее </a:t>
            </a:r>
          </a:p>
          <a:p>
            <a:pPr lvl="0" defTabSz="914400"/>
            <a:r>
              <a:rPr lang="ru-RU" sz="1400" b="1" dirty="0">
                <a:solidFill>
                  <a:schemeClr val="accent2"/>
                </a:solidFill>
                <a:latin typeface="Muller Narrow ExtraBold Italic" panose="00000900000000000000" pitchFamily="50" charset="-52"/>
              </a:rPr>
              <a:t>01 апреля года, следующего за отчетным</a:t>
            </a:r>
          </a:p>
          <a:p>
            <a:endParaRPr lang="ru-RU" b="1" dirty="0">
              <a:latin typeface="Muller Narrow ExtraBold" panose="00000900000000000000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84" y="2699680"/>
            <a:ext cx="3003900" cy="2150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023" y="1738858"/>
            <a:ext cx="2292295" cy="1511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444" y="3466109"/>
            <a:ext cx="2305874" cy="13845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8532" y="5352406"/>
            <a:ext cx="2304488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7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7290" y="1319963"/>
            <a:ext cx="12298837" cy="58793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Типичные нарушения при заполнении </a:t>
            </a:r>
            <a:r>
              <a:rPr lang="ru-RU" sz="32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раздела 2</a:t>
            </a: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. </a:t>
            </a:r>
            <a:r>
              <a:rPr lang="ru-RU" sz="3200" dirty="0" smtClean="0">
                <a:solidFill>
                  <a:prstClr val="black"/>
                </a:solidFill>
                <a:latin typeface="Muller Narrow ExtraBold" panose="00000900000000000000" pitchFamily="50" charset="-52"/>
              </a:rPr>
              <a:t>«</a:t>
            </a: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сведения о расходах»</a:t>
            </a:r>
            <a:b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Tuscan" panose="00000500000000000000" pitchFamily="50" charset="-52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7687" y="1085053"/>
            <a:ext cx="699048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anose="00000900000000000000" pitchFamily="50" charset="-52"/>
              </a:rPr>
              <a:t> </a:t>
            </a:r>
            <a:endParaRPr lang="ru-RU" sz="16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1400" b="1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						</a:t>
            </a:r>
            <a:endParaRPr lang="ru-RU" sz="1400" b="1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marL="342900" lvl="0" indent="-342900" algn="just">
              <a:buFontTx/>
              <a:buChar char="-"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не прилагаются копии документов – оснований возникновения права собственности на приобретенное имущество, что является нарушением требований, установленных Указом Президента Российской Федерации № 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400" dirty="0">
              <a:solidFill>
                <a:prstClr val="black"/>
              </a:solidFill>
              <a:latin typeface="Muller Narrow ExtraBold" panose="00000900000000000000" pitchFamily="50" charset="-52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2400" dirty="0" smtClean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о </a:t>
            </a: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приобретении имущества на общую сумму меньшую предусмотренной вышеуказанным Федеральным законом</a:t>
            </a: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0" marR="0" lvl="0" indent="0" algn="ctr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13" y="1516326"/>
            <a:ext cx="4654957" cy="52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59212" y="1766373"/>
            <a:ext cx="12298837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Типичные нарушения при заполнении раздела 3. </a:t>
            </a:r>
            <a:b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«сведения об имуществе» </a:t>
            </a:r>
            <a:br>
              <a:rPr lang="ru-RU" sz="3200" dirty="0">
                <a:solidFill>
                  <a:prstClr val="black"/>
                </a:solidFill>
                <a:latin typeface="Muller Narrow ExtraBold" panose="00000900000000000000" pitchFamily="50" charset="-52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8311" y="1807699"/>
            <a:ext cx="56654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Не указываются:</a:t>
            </a:r>
          </a:p>
          <a:p>
            <a:pPr lvl="0" algn="ctr">
              <a:defRPr/>
            </a:pPr>
            <a:endParaRPr lang="ru-RU" sz="2000" b="1" u="sng" dirty="0"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2000" b="1" u="sng" dirty="0">
                <a:latin typeface="Muller Narrow ExtraBold" panose="00000900000000000000" pitchFamily="50" charset="-52"/>
              </a:rPr>
              <a:t>сведения об имуществе;</a:t>
            </a:r>
          </a:p>
          <a:p>
            <a:pPr lvl="0">
              <a:defRPr/>
            </a:pPr>
            <a:r>
              <a:rPr lang="ru-RU" sz="2000" b="1" u="sng" dirty="0" smtClean="0">
                <a:latin typeface="Muller Narrow ExtraBold" panose="00000900000000000000" pitchFamily="50" charset="-52"/>
              </a:rPr>
              <a:t>сведения </a:t>
            </a:r>
            <a:r>
              <a:rPr lang="ru-RU" sz="2000" b="1" u="sng" dirty="0">
                <a:latin typeface="Muller Narrow ExtraBold" panose="00000900000000000000" pitchFamily="50" charset="-52"/>
              </a:rPr>
              <a:t>о виде собственности;</a:t>
            </a:r>
          </a:p>
          <a:p>
            <a:pPr lvl="0">
              <a:defRPr/>
            </a:pPr>
            <a:r>
              <a:rPr lang="ru-RU" sz="2000" b="1" u="sng" dirty="0" smtClean="0">
                <a:latin typeface="Muller Narrow ExtraBold" panose="00000900000000000000" pitchFamily="50" charset="-52"/>
              </a:rPr>
              <a:t>сведения </a:t>
            </a:r>
            <a:r>
              <a:rPr lang="ru-RU" sz="2000" b="1" u="sng" dirty="0">
                <a:latin typeface="Muller Narrow ExtraBold" panose="00000900000000000000" pitchFamily="50" charset="-52"/>
              </a:rPr>
              <a:t>о местонахождении (адресе) объекта недвижимого имущества;</a:t>
            </a:r>
          </a:p>
          <a:p>
            <a:pPr lvl="0">
              <a:defRPr/>
            </a:pPr>
            <a:r>
              <a:rPr lang="ru-RU" sz="2000" b="1" u="sng" dirty="0" smtClean="0">
                <a:latin typeface="Muller Narrow ExtraBold" panose="00000900000000000000" pitchFamily="50" charset="-52"/>
              </a:rPr>
              <a:t>основание </a:t>
            </a:r>
            <a:r>
              <a:rPr lang="ru-RU" sz="2000" b="1" u="sng" dirty="0">
                <a:latin typeface="Muller Narrow ExtraBold" panose="00000900000000000000" pitchFamily="50" charset="-52"/>
              </a:rPr>
              <a:t>приобретения и источник средств </a:t>
            </a:r>
          </a:p>
          <a:p>
            <a:pPr marL="342900" lvl="0" indent="-342900">
              <a:buFontTx/>
              <a:buChar char="-"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uller Narrow ExtraBold" panose="00000900000000000000" pitchFamily="50" charset="-52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227755" y="1927123"/>
            <a:ext cx="5140807" cy="4855829"/>
            <a:chOff x="75270" y="555526"/>
            <a:chExt cx="4568738" cy="4552164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19" name="Объект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198" y="4355037"/>
            <a:ext cx="356037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7290" y="1766373"/>
            <a:ext cx="12298837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cap="all" dirty="0">
                <a:latin typeface="Muller Narrow ExtraBold" panose="00000900000000000000" pitchFamily="50" charset="-52"/>
                <a:cs typeface="Times New Roman"/>
              </a:rPr>
              <a:t>Типичные нарушения при заполнении раздела 3. </a:t>
            </a:r>
            <a:br>
              <a:rPr lang="ru-RU" sz="3200" cap="all" dirty="0">
                <a:latin typeface="Muller Narrow ExtraBold" panose="00000900000000000000" pitchFamily="50" charset="-52"/>
                <a:cs typeface="Times New Roman"/>
              </a:rPr>
            </a:br>
            <a:r>
              <a:rPr lang="ru-RU" sz="3200" cap="all" dirty="0">
                <a:latin typeface="Muller Narrow ExtraBold" panose="00000900000000000000" pitchFamily="50" charset="-52"/>
                <a:cs typeface="Times New Roman"/>
              </a:rPr>
              <a:t>«сведения об имуществе»</a:t>
            </a:r>
            <a:br>
              <a:rPr lang="ru-RU" sz="3200" cap="all" dirty="0">
                <a:latin typeface="Muller Narrow ExtraBold" panose="00000900000000000000" pitchFamily="50" charset="-52"/>
                <a:cs typeface="Times New Roman"/>
              </a:rPr>
            </a:br>
            <a:endParaRPr lang="ru-RU" sz="3200" dirty="0">
              <a:latin typeface="Muller Narrow ExtraBold" panose="000009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1904" y="2202425"/>
            <a:ext cx="67526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anose="00000900000000000000" pitchFamily="50" charset="-52"/>
              </a:rPr>
              <a:t> </a:t>
            </a:r>
            <a:r>
              <a:rPr lang="ru-RU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 </a:t>
            </a:r>
            <a:r>
              <a:rPr lang="ru-RU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указываются:</a:t>
            </a:r>
          </a:p>
          <a:p>
            <a:pPr lvl="0" algn="ctr">
              <a:defRPr/>
            </a:pPr>
            <a:endParaRPr lang="ru-RU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сведения о транспортных средствах;</a:t>
            </a:r>
          </a:p>
          <a:p>
            <a:pPr lvl="0" algn="ctr">
              <a:defRPr/>
            </a:pPr>
            <a:endParaRPr lang="ru-RU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сведения о виде, годе изготовления и месте регистрации транспортного средства;</a:t>
            </a:r>
          </a:p>
          <a:p>
            <a:pPr lvl="0" algn="ctr">
              <a:defRPr/>
            </a:pPr>
            <a:endParaRPr lang="ru-RU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сведения о неиспользуемых транспортных средствах, право собственности на которые не прекращено (автомобили, переданные в пользование другому лицу без переоформления; переданные по доверенности), находящиеся в угоне, негодные к эксплуатации, сгоревшие и т.п., но не снятые с учета в регистрационных подразделениях ГИБДД</a:t>
            </a:r>
          </a:p>
          <a:p>
            <a:pPr lvl="0" algn="ctr">
              <a:defRPr/>
            </a:pPr>
            <a:endParaRPr lang="ru-RU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сведения о приобретенном транспортном средстве, </a:t>
            </a:r>
            <a:b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</a:b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но еще не поставленном на учет в ГИБДД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8" y="1712043"/>
            <a:ext cx="5005046" cy="51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909699"/>
            <a:ext cx="12239625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2400" cap="all" dirty="0" smtClean="0">
              <a:latin typeface="Muller Narrow ExtraBold" panose="00000900000000000000" pitchFamily="50" charset="-52"/>
              <a:cs typeface="Times New Roman"/>
            </a:endParaRPr>
          </a:p>
          <a:p>
            <a:pPr lvl="0" algn="ctr">
              <a:defRPr/>
            </a:pPr>
            <a:r>
              <a:rPr lang="ru-RU" sz="2400" cap="all" dirty="0" smtClean="0">
                <a:latin typeface="Muller Narrow ExtraBold" panose="00000900000000000000" pitchFamily="50" charset="-52"/>
                <a:cs typeface="Times New Roman"/>
              </a:rPr>
              <a:t>Типичные </a:t>
            </a:r>
            <a:r>
              <a:rPr lang="ru-RU" sz="2400" cap="all" dirty="0">
                <a:latin typeface="Muller Narrow ExtraBold" panose="00000900000000000000" pitchFamily="50" charset="-52"/>
                <a:cs typeface="Times New Roman"/>
              </a:rPr>
              <a:t>нарушения при заполнении раздела 4. </a:t>
            </a:r>
            <a:br>
              <a:rPr lang="ru-RU" sz="2400" cap="all" dirty="0">
                <a:latin typeface="Muller Narrow ExtraBold" panose="00000900000000000000" pitchFamily="50" charset="-52"/>
                <a:cs typeface="Times New Roman"/>
              </a:rPr>
            </a:br>
            <a:r>
              <a:rPr lang="ru-RU" sz="2400" cap="all" dirty="0">
                <a:latin typeface="Muller Narrow ExtraBold" panose="00000900000000000000" pitchFamily="50" charset="-52"/>
                <a:cs typeface="Times New Roman"/>
              </a:rPr>
              <a:t>«сведения о счетах в банках и иных кредитных </a:t>
            </a:r>
            <a:r>
              <a:rPr lang="ru-RU" sz="2400" cap="all" dirty="0" smtClean="0">
                <a:latin typeface="Muller Narrow ExtraBold" panose="00000900000000000000" pitchFamily="50" charset="-52"/>
                <a:cs typeface="Times New Roman"/>
              </a:rPr>
              <a:t>организациях»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anose="00000900000000000000" pitchFamily="50" charset="-52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762" y="1909699"/>
            <a:ext cx="6131457" cy="807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Не указываются:</a:t>
            </a:r>
          </a:p>
          <a:p>
            <a:pPr marL="95250" lvl="0"/>
            <a:endParaRPr lang="ru-RU" sz="700" dirty="0">
              <a:solidFill>
                <a:prstClr val="black"/>
              </a:solidFill>
              <a:latin typeface="Muller Narrow ExtraBold" panose="00000900000000000000" pitchFamily="50" charset="-52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сведения о банковских счетах; </a:t>
            </a:r>
          </a:p>
          <a:p>
            <a:pPr lvl="0"/>
            <a:endParaRPr lang="ru-RU" sz="700" dirty="0">
              <a:solidFill>
                <a:prstClr val="black"/>
              </a:solidFill>
              <a:latin typeface="Muller Narrow ExtraBold" panose="00000900000000000000" pitchFamily="50" charset="-52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наименование и адрес банка или иной кредитной организации;</a:t>
            </a:r>
          </a:p>
          <a:p>
            <a:pPr lvl="0"/>
            <a:endParaRPr lang="ru-RU" sz="700" dirty="0">
              <a:solidFill>
                <a:prstClr val="black"/>
              </a:solidFill>
              <a:latin typeface="Muller Narrow ExtraBold" panose="00000900000000000000" pitchFamily="50" charset="-52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сведения о виде и валюте счета;</a:t>
            </a:r>
          </a:p>
          <a:p>
            <a:pPr lvl="0"/>
            <a:endParaRPr lang="ru-RU" sz="700" dirty="0">
              <a:solidFill>
                <a:prstClr val="black"/>
              </a:solidFill>
              <a:latin typeface="Muller Narrow ExtraBold" panose="00000900000000000000" pitchFamily="50" charset="-52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сведения о дате открытия счета;</a:t>
            </a:r>
          </a:p>
          <a:p>
            <a:pPr lvl="0"/>
            <a:endParaRPr lang="ru-RU" sz="700" dirty="0">
              <a:solidFill>
                <a:prstClr val="black"/>
              </a:solidFill>
              <a:latin typeface="Muller Narrow ExtraBold" panose="00000900000000000000" pitchFamily="50" charset="-52"/>
              <a:cs typeface="Arial" panose="020B0604020202020204" pitchFamily="34" charset="0"/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  <a:latin typeface="Muller Narrow ExtraBold" panose="00000900000000000000" pitchFamily="50" charset="-52"/>
                <a:cs typeface="Arial" panose="020B0604020202020204" pitchFamily="34" charset="0"/>
              </a:rPr>
              <a:t>сведения об остатке на счете; </a:t>
            </a:r>
          </a:p>
          <a:p>
            <a:pPr lvl="0" algn="ctr">
              <a:defRPr/>
            </a:pPr>
            <a:endParaRPr lang="ru-RU" sz="20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Указывается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неверно :</a:t>
            </a:r>
          </a:p>
          <a:p>
            <a:pPr lvl="0" algn="ctr">
              <a:defRPr/>
            </a:pPr>
            <a:endParaRPr lang="ru-RU" sz="20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 algn="ctr">
              <a:defRPr/>
            </a:pP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сумма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sng" strike="noStrike" kern="1200" cap="none" spc="0" normalizeH="0" baseline="0" noProof="0" dirty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6" y="2046923"/>
            <a:ext cx="4825850" cy="52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778056"/>
            <a:ext cx="12239625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38553" y="22693"/>
            <a:ext cx="9485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2400" cap="all" dirty="0" smtClean="0">
              <a:latin typeface="Muller Narrow ExtraBold" panose="00000900000000000000" pitchFamily="50" charset="-52"/>
              <a:cs typeface="Times New Roman"/>
            </a:endParaRPr>
          </a:p>
          <a:p>
            <a:pPr lvl="0" algn="ctr">
              <a:defRPr/>
            </a:pPr>
            <a:r>
              <a:rPr lang="ru-RU" sz="2400" cap="all" dirty="0" smtClean="0">
                <a:latin typeface="Muller Narrow ExtraBold" panose="00000900000000000000" pitchFamily="50" charset="-52"/>
                <a:cs typeface="Times New Roman"/>
              </a:rPr>
              <a:t>Типичные </a:t>
            </a:r>
            <a:r>
              <a:rPr lang="ru-RU" sz="2400" cap="all" dirty="0">
                <a:latin typeface="Muller Narrow ExtraBold" panose="00000900000000000000" pitchFamily="50" charset="-52"/>
                <a:cs typeface="Times New Roman"/>
              </a:rPr>
              <a:t>нарушения при заполнении раздела 4. </a:t>
            </a:r>
            <a:br>
              <a:rPr lang="ru-RU" sz="2400" cap="all" dirty="0">
                <a:latin typeface="Muller Narrow ExtraBold" panose="00000900000000000000" pitchFamily="50" charset="-52"/>
                <a:cs typeface="Times New Roman"/>
              </a:rPr>
            </a:br>
            <a:r>
              <a:rPr lang="ru-RU" sz="2400" cap="all" dirty="0">
                <a:latin typeface="Muller Narrow ExtraBold" panose="00000900000000000000" pitchFamily="50" charset="-52"/>
                <a:cs typeface="Times New Roman"/>
              </a:rPr>
              <a:t>«сведения о счетах в банках и иных кредитных </a:t>
            </a:r>
            <a:r>
              <a:rPr lang="ru-RU" sz="2400" cap="all" dirty="0" smtClean="0">
                <a:latin typeface="Muller Narrow ExtraBold" panose="00000900000000000000" pitchFamily="50" charset="-52"/>
                <a:cs typeface="Times New Roman"/>
              </a:rPr>
              <a:t>организациях»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ler Narrow ExtraBold" panose="00000900000000000000" pitchFamily="50" charset="-52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762" y="1909699"/>
            <a:ext cx="6131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b="1" u="sng">
                <a:solidFill>
                  <a:srgbClr val="F05A28"/>
                </a:solidFill>
                <a:latin typeface="Muller Narrow ExtraBold" panose="00000900000000000000" pitchFamily="50" charset="-52"/>
              </a:rPr>
              <a:t>необходимо указывать сведения об имуществе, отчужденном в результате безвозмездной сделки (дарение, завещание, утилизация имущества)</a:t>
            </a:r>
            <a:endParaRPr lang="ru-RU" sz="2000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07" y="2129199"/>
            <a:ext cx="4776309" cy="378982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5997862" y="3278562"/>
            <a:ext cx="4626229" cy="3394135"/>
            <a:chOff x="4788024" y="1175908"/>
            <a:chExt cx="4176464" cy="2475962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4208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655152D-456C-5E4D-9F23-F91BF730ABA5}"/>
              </a:ext>
            </a:extLst>
          </p:cNvPr>
          <p:cNvSpPr/>
          <p:nvPr/>
        </p:nvSpPr>
        <p:spPr>
          <a:xfrm>
            <a:off x="0" y="2379542"/>
            <a:ext cx="12236928" cy="4819771"/>
          </a:xfrm>
          <a:prstGeom prst="rect">
            <a:avLst/>
          </a:prstGeom>
          <a:solidFill>
            <a:srgbClr val="008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199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18F8B2-B166-5E46-A87C-5E2B7B10E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35" y="178734"/>
            <a:ext cx="3429532" cy="100868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05440C4-E74B-1944-B487-7211DD8801A7}"/>
              </a:ext>
            </a:extLst>
          </p:cNvPr>
          <p:cNvSpPr/>
          <p:nvPr/>
        </p:nvSpPr>
        <p:spPr>
          <a:xfrm>
            <a:off x="1459345" y="2983346"/>
            <a:ext cx="92239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599"/>
              </a:lnSpc>
            </a:pPr>
            <a:endParaRPr lang="ru-RU" sz="7199" b="1" dirty="0">
              <a:solidFill>
                <a:schemeClr val="bg1"/>
              </a:solidFill>
              <a:latin typeface="Muller Narrow ExtraBold" pitchFamily="2" charset="0"/>
            </a:endParaRPr>
          </a:p>
          <a:p>
            <a:pPr>
              <a:lnSpc>
                <a:spcPts val="5599"/>
              </a:lnSpc>
            </a:pPr>
            <a:r>
              <a:rPr lang="en-US" sz="7199" b="1" dirty="0" smtClean="0">
                <a:solidFill>
                  <a:schemeClr val="bg1"/>
                </a:solidFill>
                <a:latin typeface="Muller Narrow ExtraBold" pitchFamily="2" charset="0"/>
              </a:rPr>
              <a:t>#</a:t>
            </a:r>
            <a:r>
              <a:rPr lang="ru-RU" sz="7199" b="1" dirty="0" err="1" smtClean="0">
                <a:solidFill>
                  <a:schemeClr val="bg1"/>
                </a:solidFill>
                <a:latin typeface="Muller Narrow ExtraBold" pitchFamily="2" charset="0"/>
              </a:rPr>
              <a:t>севербезкоррупции</a:t>
            </a:r>
            <a:endParaRPr lang="ru-RU" sz="7199" b="1" dirty="0" smtClean="0">
              <a:solidFill>
                <a:schemeClr val="bg1"/>
              </a:solidFill>
              <a:latin typeface="Muller Narrow ExtraBold" pitchFamily="2" charset="0"/>
            </a:endParaRPr>
          </a:p>
          <a:p>
            <a:pPr>
              <a:lnSpc>
                <a:spcPts val="5599"/>
              </a:lnSpc>
            </a:pPr>
            <a:endParaRPr lang="ru-RU" sz="7199" b="1" dirty="0">
              <a:solidFill>
                <a:schemeClr val="bg1"/>
              </a:solidFill>
              <a:latin typeface="Muller Narrow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4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1" y="1285924"/>
            <a:ext cx="12239625" cy="591338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Для печати справок используется лазерный принтер,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обеспечивающий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качественную печать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.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endParaRPr lang="en-US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Не допускаются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дефекты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печати в виде полос, пятен (при дефектах барабана </a:t>
            </a:r>
          </a:p>
          <a:p>
            <a:pPr lvl="0" defTabSz="914400"/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       или картриджа принтера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)</a:t>
            </a: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Не допускается наличие подписи и пометок на линейных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двумерных штрих-кодах (подпись на </a:t>
            </a:r>
            <a:endParaRPr lang="ru-RU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справке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может быть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поставлена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в правом нижнем углу всех страниц, кроме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последней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: </a:t>
            </a:r>
            <a:endParaRPr lang="ru-RU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на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последней странице подпись ставится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в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специально отведенном месте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)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Не допускаются рукописные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правки. Листы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одной справки не следует менять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или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вставлять </a:t>
            </a:r>
            <a:endParaRPr lang="ru-RU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в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другие справки, даже если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они содержат идентичную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информацию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Справки не рекомендуется прошивать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фиксировать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скрепкой</a:t>
            </a:r>
          </a:p>
          <a:p>
            <a:pPr marL="342900" lvl="0" indent="-342900" defTabSz="914400">
              <a:buFont typeface="Arial" pitchFamily="34" charset="0"/>
              <a:buChar char="•"/>
            </a:pP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Рекомендуется обеспечить печать справки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и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ее заверение в течение одного дня </a:t>
            </a:r>
            <a:endParaRPr lang="ru-RU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Не рекомендуется осуществлять подмену листов </a:t>
            </a: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справки, листами, напечатанными в иной момент </a:t>
            </a:r>
            <a:endParaRPr lang="ru-RU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времени</a:t>
            </a: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lvl="0" defTabSz="914400"/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Заявление о невозможности представить сведения подкрепляются подтверждающими документами, общие фразы: </a:t>
            </a:r>
            <a:endParaRPr lang="ru-RU" sz="1400" dirty="0" smtClean="0">
              <a:solidFill>
                <a:srgbClr val="0070C0"/>
              </a:solidFill>
              <a:latin typeface="Muller Narrow ExtraBold Italic" panose="00000900000000000000" pitchFamily="50" charset="-52"/>
            </a:endParaRPr>
          </a:p>
          <a:p>
            <a:pPr marL="342900" lvl="0" indent="-342900" defTabSz="914400">
              <a:buFont typeface="Arial" pitchFamily="34" charset="0"/>
              <a:buChar char="•"/>
            </a:pPr>
            <a:r>
              <a:rPr lang="ru-RU" sz="1400" dirty="0" smtClean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«</a:t>
            </a:r>
            <a:r>
              <a:rPr lang="ru-RU" sz="1400" dirty="0">
                <a:solidFill>
                  <a:srgbClr val="0070C0"/>
                </a:solidFill>
                <a:latin typeface="Muller Narrow ExtraBold Italic" panose="00000900000000000000" pitchFamily="50" charset="-52"/>
              </a:rPr>
              <a:t>не общаемся», «не поддерживаем контакт» должны оцениваться критически</a:t>
            </a: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</a:pPr>
            <a:endParaRPr lang="ru-RU" sz="1400" dirty="0">
              <a:solidFill>
                <a:srgbClr val="0070C0"/>
              </a:solidFill>
              <a:latin typeface="Muller Narrow ExtraBold Italic" panose="00000900000000000000" pitchFamily="50" charset="-52"/>
              <a:cs typeface="Times New Roman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Специальное программное обеспечение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«Справки БК</a:t>
            </a: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3359" y="171294"/>
            <a:ext cx="745014" cy="74501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3191" y="2894414"/>
            <a:ext cx="5368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BoldM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sng" strike="noStrike" kern="1200" cap="none" spc="0" normalizeH="0" baseline="0" noProof="0" dirty="0" smtClean="0">
              <a:ln>
                <a:noFill/>
              </a:ln>
              <a:solidFill>
                <a:srgbClr val="F05A28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657" y="2170104"/>
            <a:ext cx="3206774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3092" y="1374831"/>
            <a:ext cx="12242717" cy="582448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Реквизиты документов, удостоверяющих </a:t>
            </a:r>
            <a:endParaRPr lang="ru-RU" sz="24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личность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, </a:t>
            </a: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и 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СНИЛС необходимо </a:t>
            </a: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вносить</a:t>
            </a:r>
          </a:p>
          <a:p>
            <a:pPr lvl="0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корректно согласно данным</a:t>
            </a: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,</a:t>
            </a:r>
          </a:p>
          <a:p>
            <a:pPr lvl="0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указанным в соответствующих документах. </a:t>
            </a:r>
          </a:p>
          <a:p>
            <a:pPr lvl="0" algn="r">
              <a:defRPr/>
            </a:pPr>
            <a:endParaRPr lang="ru-RU" sz="2400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Необходимо указывать точное </a:t>
            </a: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наименование</a:t>
            </a:r>
          </a:p>
          <a:p>
            <a:pPr lvl="0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кадрового (иного) </a:t>
            </a: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подразделения</a:t>
            </a:r>
          </a:p>
          <a:p>
            <a:pPr lvl="0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государственного органа   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или организации, </a:t>
            </a:r>
            <a:endParaRPr lang="ru-RU" sz="24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lvl="0">
              <a:defRPr/>
            </a:pPr>
            <a:r>
              <a:rPr lang="ru-RU" sz="24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куда </a:t>
            </a:r>
            <a:r>
              <a:rPr lang="ru-RU" sz="24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представляется справка.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71329" y="176533"/>
            <a:ext cx="8294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Muller Narrow ExtraBold" panose="00000900000000000000" pitchFamily="50" charset="-52"/>
              </a:rPr>
              <a:t>Вопрос  1:  Какие ошибки допускаются  при заполнении титульного листа справки?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208" y="1994221"/>
            <a:ext cx="4519432" cy="857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395" y="2003399"/>
            <a:ext cx="5902501" cy="42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59212" y="1923473"/>
            <a:ext cx="12298837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" panose="00000900000000000000" pitchFamily="50" charset="-52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ki Rounded" panose="00000500000000000000" pitchFamily="50" charset="-52"/>
                <a:ea typeface="+mn-ea"/>
                <a:cs typeface="+mn-cs"/>
              </a:rPr>
              <a:t>  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ki Rounded" panose="00000500000000000000" pitchFamily="50" charset="-52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A689C-0428-2041-A422-96CC7CA87939}" type="slidenum">
              <a:rPr kumimoji="0" lang="ru-RU" sz="120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6476" y="280417"/>
            <a:ext cx="7918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Вопрос  2:  В какой графе отражаются сведения о </a:t>
            </a:r>
            <a:r>
              <a:rPr lang="ru-RU" sz="32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фактическом проживании?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uller Narrow ExtraBold Italic" panose="00000900000000000000" pitchFamily="50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32671" y="2048253"/>
            <a:ext cx="71873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b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</a:br>
            <a:endParaRPr lang="ru-RU" sz="2000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lvl="0" algn="ctr"/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случае если служащий (работник), член его семьи не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проживает 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 адресу места регистрации, в качестве дополнительной информации  </a:t>
            </a:r>
            <a:r>
              <a:rPr lang="ru-RU" sz="2000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в  сплывающем </a:t>
            </a:r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окне указывается адрес фактического проживания.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2671" y="4336991"/>
            <a:ext cx="6725264" cy="2624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ВНИМАНИЕ! </a:t>
            </a:r>
          </a:p>
          <a:p>
            <a:pPr algn="ctr"/>
            <a:r>
              <a:rPr lang="ru-RU" sz="20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Если 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</a:t>
            </a:r>
            <a:r>
              <a:rPr lang="en-US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/>
            </a:r>
            <a:br>
              <a:rPr lang="en-US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</a:br>
            <a:r>
              <a:rPr lang="ru-RU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подразделе 3.1 «Недвижимое имущество» либо в подразделе 6.1 «Объекты недвижимого имущества, находящиеся  </a:t>
            </a:r>
            <a:r>
              <a:rPr lang="ru-RU" sz="2000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пользовании» справки.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3" y="4525437"/>
            <a:ext cx="2969009" cy="2292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7" y="1958185"/>
            <a:ext cx="3889585" cy="150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4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1515221"/>
            <a:ext cx="12239625" cy="5693924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</a:t>
            </a:r>
            <a:endParaRPr lang="ru-RU" sz="4000" dirty="0">
              <a:solidFill>
                <a:prstClr val="black"/>
              </a:solidFill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5" y="1013021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887" y="108523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47019" y="130226"/>
            <a:ext cx="103140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Вопрос 3:  </a:t>
            </a:r>
            <a:r>
              <a:rPr lang="ru-RU" sz="28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Если в разделе 1 «Сведения о доходах» указан доход </a:t>
            </a:r>
            <a:br>
              <a:rPr lang="ru-RU" sz="28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</a:br>
            <a:r>
              <a:rPr lang="ru-RU" sz="28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 виде дара денежных средств от родственника, какие документы </a:t>
            </a:r>
            <a:endParaRPr lang="ru-RU" sz="2800" dirty="0" smtClean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  <a:p>
            <a:pPr algn="ctr">
              <a:defRPr/>
            </a:pPr>
            <a:r>
              <a:rPr lang="ru-RU" sz="28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приложить  </a:t>
            </a:r>
            <a:r>
              <a:rPr lang="ru-RU" sz="28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 подтверждение</a:t>
            </a:r>
            <a:r>
              <a:rPr lang="ru-RU" sz="28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?</a:t>
            </a:r>
            <a:endParaRPr lang="ru-RU" sz="2800" dirty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11146" y="1788132"/>
            <a:ext cx="6068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Документами, подтверждающими факт получения вышеуказанного дохода, являются</a:t>
            </a:r>
            <a:r>
              <a:rPr lang="ru-RU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:</a:t>
            </a:r>
          </a:p>
          <a:p>
            <a:pPr algn="ctr">
              <a:defRPr/>
            </a:pPr>
            <a:endParaRPr lang="ru-RU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договор дарения в простой </a:t>
            </a:r>
            <a:r>
              <a:rPr lang="ru-RU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письменной </a:t>
            </a:r>
            <a:r>
              <a:rPr lang="ru-RU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форме</a:t>
            </a:r>
            <a:r>
              <a:rPr lang="ru-RU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;</a:t>
            </a:r>
          </a:p>
          <a:p>
            <a:pPr algn="ctr">
              <a:defRPr/>
            </a:pPr>
            <a:r>
              <a:rPr lang="ru-RU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платежный </a:t>
            </a: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документ </a:t>
            </a:r>
            <a:r>
              <a:rPr lang="ru-RU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о </a:t>
            </a: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зачислении денежных средств на банковский счет служащего.</a:t>
            </a:r>
          </a:p>
          <a:p>
            <a:pPr algn="ctr">
              <a:defRPr/>
            </a:pPr>
            <a:endParaRPr lang="ru-RU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Законодатель </a:t>
            </a:r>
            <a:r>
              <a:rPr lang="ru-RU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не требует обязательного нотариального удостоверения совершающейся сделки</a:t>
            </a:r>
            <a:r>
              <a:rPr lang="ru-RU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.</a:t>
            </a:r>
          </a:p>
          <a:p>
            <a:pPr algn="ctr">
              <a:defRPr/>
            </a:pPr>
            <a:endParaRPr lang="ru-RU" b="1" u="sng" dirty="0"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b="1" u="sng" dirty="0" smtClean="0">
                <a:latin typeface="Muller Narrow ExtraBold" panose="00000900000000000000" pitchFamily="50" charset="-52"/>
              </a:rPr>
              <a:t>Не </a:t>
            </a:r>
            <a:r>
              <a:rPr lang="ru-RU" b="1" u="sng" dirty="0">
                <a:latin typeface="Muller Narrow ExtraBold" panose="00000900000000000000" pitchFamily="50" charset="-52"/>
              </a:rPr>
              <a:t>рекомендуется</a:t>
            </a:r>
            <a:r>
              <a:rPr lang="ru-RU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 пользоваться информацией, </a:t>
            </a:r>
            <a:r>
              <a:rPr lang="ru-RU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полученной </a:t>
            </a:r>
            <a:r>
              <a:rPr lang="ru-RU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 телефону, в том числе в </a:t>
            </a:r>
            <a:r>
              <a:rPr lang="ru-RU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виде смс-сообщения</a:t>
            </a:r>
            <a:r>
              <a:rPr lang="ru-RU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.</a:t>
            </a:r>
          </a:p>
        </p:txBody>
      </p:sp>
      <p:sp>
        <p:nvSpPr>
          <p:cNvPr id="14" name="Овал 13"/>
          <p:cNvSpPr/>
          <p:nvPr/>
        </p:nvSpPr>
        <p:spPr>
          <a:xfrm rot="1320374" flipH="1">
            <a:off x="9747941" y="5489616"/>
            <a:ext cx="2576355" cy="788768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ВАЖНО!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806267" y="5938976"/>
            <a:ext cx="6068420" cy="1103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Muller Narrow ExtraBold" panose="00000900000000000000" pitchFamily="50" charset="-52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05178">
            <a:off x="77336" y="1744600"/>
            <a:ext cx="3773751" cy="25971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2668">
            <a:off x="681876" y="4375619"/>
            <a:ext cx="3942901" cy="251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-59212" y="1766373"/>
            <a:ext cx="12298837" cy="543294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2789381" y="18638"/>
            <a:ext cx="7453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dirty="0" smtClean="0">
                <a:solidFill>
                  <a:prstClr val="black"/>
                </a:solidFill>
                <a:latin typeface="Corki Rounded" panose="00000500000000000000" pitchFamily="50" charset="-52"/>
              </a:rPr>
              <a:t>  </a:t>
            </a:r>
            <a:endParaRPr lang="ru-RU" sz="4000" dirty="0">
              <a:solidFill>
                <a:prstClr val="black"/>
              </a:solidFill>
              <a:latin typeface="Corki Rounded" panose="00000500000000000000" pitchFamily="50" charset="-52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487" y="307104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715" y="22693"/>
            <a:ext cx="91004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2400" dirty="0" smtClean="0">
              <a:solidFill>
                <a:prstClr val="black"/>
              </a:solidFill>
              <a:latin typeface="Muller Narrow ExtraBold Italic" panose="00000900000000000000" pitchFamily="50" charset="-52"/>
            </a:endParaRPr>
          </a:p>
          <a:p>
            <a:pPr algn="ctr">
              <a:defRPr/>
            </a:pP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Вопрос  4:  </a:t>
            </a: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Какая сумма дохода  (по  основному месту работы, </a:t>
            </a:r>
            <a:b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</a:b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при  оплате пособий при нетрудоспособности  и пр.) отражается </a:t>
            </a:r>
            <a:b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</a:b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 справке  – ВЫПЛАЧЕННАЯ,  или  НАЧИСЛЕННАЯ (до вычета налога)?</a:t>
            </a:r>
          </a:p>
          <a:p>
            <a:pPr algn="ctr">
              <a:defRPr/>
            </a:pPr>
            <a:endParaRPr lang="ru-RU" sz="3200" dirty="0">
              <a:solidFill>
                <a:prstClr val="black"/>
              </a:solidFill>
              <a:latin typeface="Corki Tuscan" panose="00000500000000000000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4407" y="2620616"/>
            <a:ext cx="9011748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Пункт 40 Методических рекомендаций Минтруда России</a:t>
            </a:r>
            <a:r>
              <a:rPr lang="ru-RU" sz="32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:</a:t>
            </a:r>
            <a:endParaRPr lang="en-US" sz="3200" b="1" u="sng" dirty="0" smtClean="0">
              <a:solidFill>
                <a:srgbClr val="0070C0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endParaRPr lang="ru-RU" sz="3200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32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Полученные </a:t>
            </a:r>
            <a:r>
              <a:rPr lang="ru-RU" sz="32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доходы, в том числе </a:t>
            </a:r>
            <a:br>
              <a:rPr lang="ru-RU" sz="32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</a:br>
            <a:r>
              <a:rPr lang="ru-RU" sz="32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по основному месту работы, указываются без вычета налога </a:t>
            </a:r>
            <a:r>
              <a:rPr lang="ru-RU" sz="32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32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на доходы физических лиц </a:t>
            </a:r>
            <a:br>
              <a:rPr lang="ru-RU" sz="32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</a:br>
            <a:r>
              <a:rPr lang="ru-RU" sz="32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(т.е. начисленные)</a:t>
            </a:r>
          </a:p>
          <a:p>
            <a:pPr algn="ctr">
              <a:defRPr/>
            </a:pPr>
            <a:endParaRPr lang="en-US" sz="24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6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083462" y="6509910"/>
            <a:ext cx="914400" cy="546084"/>
          </a:xfrm>
          <a:prstGeom prst="rect">
            <a:avLst/>
          </a:prstGeom>
          <a:solidFill>
            <a:schemeClr val="bg1"/>
          </a:solidFill>
          <a:ln>
            <a:solidFill>
              <a:srgbClr val="0082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3A5BFE0-E91D-0D46-B321-6319175DD0AB}"/>
              </a:ext>
            </a:extLst>
          </p:cNvPr>
          <p:cNvSpPr/>
          <p:nvPr/>
        </p:nvSpPr>
        <p:spPr>
          <a:xfrm>
            <a:off x="0" y="2159838"/>
            <a:ext cx="12239625" cy="5039475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1600" b="1" u="sng" dirty="0">
              <a:solidFill>
                <a:prstClr val="black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8C567C77-E1F5-B046-BA27-CDE1EB8EB7EF}"/>
              </a:ext>
            </a:extLst>
          </p:cNvPr>
          <p:cNvSpPr/>
          <p:nvPr/>
        </p:nvSpPr>
        <p:spPr>
          <a:xfrm>
            <a:off x="1943591" y="148559"/>
            <a:ext cx="9208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Вопрос  </a:t>
            </a: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5:  </a:t>
            </a: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ГГС  в отчетном периоде продал автомобиль, </a:t>
            </a: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находящийся</a:t>
            </a:r>
            <a:r>
              <a:rPr lang="en-US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/>
            </a:r>
            <a:br>
              <a:rPr lang="en-US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</a:b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в собственности. Затем купил другой автомобиль </a:t>
            </a:r>
            <a:r>
              <a:rPr lang="ru-RU" sz="2400" dirty="0" smtClean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и </a:t>
            </a:r>
            <a:r>
              <a:rPr lang="ru-RU" sz="2400" dirty="0">
                <a:solidFill>
                  <a:prstClr val="black"/>
                </a:solidFill>
                <a:latin typeface="Muller Narrow ExtraBold Italic" panose="00000900000000000000" pitchFamily="50" charset="-52"/>
              </a:rPr>
              <a:t>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EA689C-0428-2041-A422-96CC7CA8793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E3AEC-1E2B-0541-BA89-D2AC16F89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75" y="1025722"/>
            <a:ext cx="646331" cy="6463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3" y="22693"/>
            <a:ext cx="770963" cy="9307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1CE552B-6E50-A041-8002-33029DB29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1882" y="340039"/>
            <a:ext cx="745014" cy="7450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56438" y="2159839"/>
            <a:ext cx="53714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US" sz="2000" b="1" u="sng" dirty="0" smtClean="0"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В </a:t>
            </a: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пункте 6 «Иные доходы» раздела 1 справки следует указать доход от продажи 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pPr algn="ctr">
              <a:defRPr/>
            </a:pPr>
            <a:r>
              <a:rPr lang="ru-RU" sz="2000" b="1" u="sng" dirty="0">
                <a:solidFill>
                  <a:srgbClr val="F05A28"/>
                </a:solidFill>
                <a:latin typeface="Muller Narrow ExtraBold" panose="00000900000000000000" pitchFamily="50" charset="-52"/>
              </a:rPr>
              <a:t>Денежные средства от продажи автомобилей суммируются</a:t>
            </a:r>
            <a:r>
              <a:rPr lang="ru-RU" sz="2000" b="1" u="sng" dirty="0" smtClean="0">
                <a:solidFill>
                  <a:srgbClr val="F05A28"/>
                </a:solidFill>
                <a:latin typeface="Muller Narrow ExtraBold" panose="00000900000000000000" pitchFamily="50" charset="-52"/>
              </a:rPr>
              <a:t>.</a:t>
            </a:r>
            <a:endParaRPr lang="en-US" sz="2000" b="1" u="sng" dirty="0" smtClean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endParaRPr lang="ru-RU" sz="2000" b="1" u="sng" dirty="0">
              <a:solidFill>
                <a:srgbClr val="F05A28"/>
              </a:solidFill>
              <a:latin typeface="Muller Narrow ExtraBold" panose="00000900000000000000" pitchFamily="50" charset="-52"/>
            </a:endParaRPr>
          </a:p>
          <a:p>
            <a:pPr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pPr algn="ctr">
              <a:defRPr/>
            </a:pP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Необходимо убедиться, что автомобиль поставлен  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 </a:t>
            </a:r>
            <a:r>
              <a:rPr lang="ru-RU" sz="2000" b="1" u="sng" dirty="0">
                <a:solidFill>
                  <a:srgbClr val="0070C0"/>
                </a:solidFill>
                <a:latin typeface="Muller Narrow ExtraBold" panose="00000900000000000000" pitchFamily="50" charset="-52"/>
              </a:rPr>
              <a:t>на регистрационный учет новым владельцем</a:t>
            </a:r>
            <a:r>
              <a:rPr lang="ru-RU" sz="2000" b="1" u="sng" dirty="0" smtClean="0">
                <a:solidFill>
                  <a:srgbClr val="0070C0"/>
                </a:solidFill>
                <a:latin typeface="Muller Narrow ExtraBold" panose="00000900000000000000" pitchFamily="50" charset="-52"/>
              </a:rPr>
              <a:t>!</a:t>
            </a:r>
            <a:endParaRPr lang="ru-RU" sz="2000" b="1" u="sng" dirty="0">
              <a:solidFill>
                <a:srgbClr val="0070C0"/>
              </a:solidFill>
              <a:latin typeface="Muller Narrow ExtraBold" panose="00000900000000000000" pitchFamily="50" charset="-52"/>
            </a:endParaRPr>
          </a:p>
        </p:txBody>
      </p:sp>
      <p:sp>
        <p:nvSpPr>
          <p:cNvPr id="14" name="Овал 13"/>
          <p:cNvSpPr/>
          <p:nvPr/>
        </p:nvSpPr>
        <p:spPr>
          <a:xfrm rot="20492605" flipH="1">
            <a:off x="151052" y="2767670"/>
            <a:ext cx="3143040" cy="82279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ВАЖНО!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75" y="4554613"/>
            <a:ext cx="619407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08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8123</TotalTime>
  <Words>2937</Words>
  <Application>Microsoft Office PowerPoint</Application>
  <PresentationFormat>Произвольный</PresentationFormat>
  <Paragraphs>398</Paragraphs>
  <Slides>35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8" baseType="lpstr">
      <vt:lpstr>Arial</vt:lpstr>
      <vt:lpstr>Arial Black</vt:lpstr>
      <vt:lpstr>Arial-BoldMT</vt:lpstr>
      <vt:lpstr>Calibri</vt:lpstr>
      <vt:lpstr>Calibri Light</vt:lpstr>
      <vt:lpstr>Corki</vt:lpstr>
      <vt:lpstr>Corki Rounded</vt:lpstr>
      <vt:lpstr>Corki Tuscan</vt:lpstr>
      <vt:lpstr>Muller Narrow ExtraBold</vt:lpstr>
      <vt:lpstr>Muller Narrow ExtraBold Italic</vt:lpstr>
      <vt:lpstr>Times New Roman</vt:lpstr>
      <vt:lpstr>Wingdings</vt:lpstr>
      <vt:lpstr>Тема Office</vt:lpstr>
      <vt:lpstr> Правительство  Мурманской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Курапова И.С.</cp:lastModifiedBy>
  <cp:revision>311</cp:revision>
  <dcterms:created xsi:type="dcterms:W3CDTF">2019-09-18T12:34:40Z</dcterms:created>
  <dcterms:modified xsi:type="dcterms:W3CDTF">2022-10-28T07:59:40Z</dcterms:modified>
</cp:coreProperties>
</file>