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798" r:id="rId2"/>
    <p:sldMasterId id="2147483821" r:id="rId3"/>
  </p:sldMasterIdLst>
  <p:notesMasterIdLst>
    <p:notesMasterId r:id="rId24"/>
  </p:notesMasterIdLst>
  <p:sldIdLst>
    <p:sldId id="256" r:id="rId4"/>
    <p:sldId id="299" r:id="rId5"/>
    <p:sldId id="335" r:id="rId6"/>
    <p:sldId id="300" r:id="rId7"/>
    <p:sldId id="301" r:id="rId8"/>
    <p:sldId id="320" r:id="rId9"/>
    <p:sldId id="332" r:id="rId10"/>
    <p:sldId id="302" r:id="rId11"/>
    <p:sldId id="330" r:id="rId12"/>
    <p:sldId id="336" r:id="rId13"/>
    <p:sldId id="305" r:id="rId14"/>
    <p:sldId id="308" r:id="rId15"/>
    <p:sldId id="337" r:id="rId16"/>
    <p:sldId id="309" r:id="rId17"/>
    <p:sldId id="306" r:id="rId18"/>
    <p:sldId id="338" r:id="rId19"/>
    <p:sldId id="325" r:id="rId20"/>
    <p:sldId id="326" r:id="rId21"/>
    <p:sldId id="333" r:id="rId22"/>
    <p:sldId id="334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9999FF"/>
    <a:srgbClr val="6699FF"/>
    <a:srgbClr val="0099FF"/>
    <a:srgbClr val="00CCFF"/>
    <a:srgbClr val="33CCFF"/>
    <a:srgbClr val="66CCFF"/>
    <a:srgbClr val="3399FF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7579" autoAdjust="0"/>
  </p:normalViewPr>
  <p:slideViewPr>
    <p:cSldViewPr>
      <p:cViewPr varScale="1">
        <p:scale>
          <a:sx n="83" d="100"/>
          <a:sy n="83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47360346401534E-2"/>
          <c:y val="3.5862452470199223E-2"/>
          <c:w val="0.90186630577427818"/>
          <c:h val="0.81090082600725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12.7</c:v>
                </c:pt>
                <c:pt idx="1">
                  <c:v>18.5</c:v>
                </c:pt>
                <c:pt idx="2">
                  <c:v>26.3</c:v>
                </c:pt>
                <c:pt idx="3">
                  <c:v>30.4</c:v>
                </c:pt>
                <c:pt idx="4">
                  <c:v>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657440"/>
        <c:axId val="124657832"/>
      </c:barChart>
      <c:catAx>
        <c:axId val="1246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ru-RU"/>
          </a:p>
        </c:txPr>
        <c:crossAx val="124657832"/>
        <c:crosses val="autoZero"/>
        <c:auto val="1"/>
        <c:lblAlgn val="ctr"/>
        <c:lblOffset val="100"/>
        <c:noMultiLvlLbl val="0"/>
      </c:catAx>
      <c:valAx>
        <c:axId val="124657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24657440"/>
        <c:crosses val="autoZero"/>
        <c:crossBetween val="between"/>
      </c:valAx>
      <c:spPr>
        <a:solidFill>
          <a:schemeClr val="accent3"/>
        </a:solidFill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cmpd="sng">
      <a:solidFill>
        <a:schemeClr val="tx1"/>
      </a:solidFill>
    </a:ln>
  </c:spPr>
  <c:txPr>
    <a:bodyPr/>
    <a:lstStyle/>
    <a:p>
      <a:pPr>
        <a:defRPr sz="2061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sz="1796" dirty="0" smtClean="0">
                <a:solidFill>
                  <a:srgbClr val="000000"/>
                </a:solidFill>
              </a:rPr>
              <a:t>Доля населения систематически занимающегося физической культурой и спортом, </a:t>
            </a:r>
            <a:r>
              <a:rPr lang="ru-RU" sz="1796" dirty="0">
                <a:solidFill>
                  <a:srgbClr val="000000"/>
                </a:solidFill>
              </a:rPr>
              <a:t>%</a:t>
            </a:r>
          </a:p>
        </c:rich>
      </c:tx>
      <c:layout>
        <c:manualLayout>
          <c:xMode val="edge"/>
          <c:yMode val="edge"/>
          <c:x val="0.17317130358705163"/>
          <c:y val="1.149422405001922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Лист1!$A$2:$A$18</c:f>
              <c:strCache>
                <c:ptCount val="17"/>
                <c:pt idx="0">
                  <c:v>Мурманск 32,1</c:v>
                </c:pt>
                <c:pt idx="1">
                  <c:v>Апатиты 30,2</c:v>
                </c:pt>
                <c:pt idx="2">
                  <c:v>Мончегорск 28,1</c:v>
                </c:pt>
                <c:pt idx="3">
                  <c:v>Кировск 35,9</c:v>
                </c:pt>
                <c:pt idx="4">
                  <c:v>Полярные Зори 32,3</c:v>
                </c:pt>
                <c:pt idx="5">
                  <c:v>Оленегорск 31,2</c:v>
                </c:pt>
                <c:pt idx="6">
                  <c:v>Кандалак.р-он 20,9</c:v>
                </c:pt>
                <c:pt idx="7">
                  <c:v>Ковдорск.р-он 25,7</c:v>
                </c:pt>
                <c:pt idx="8">
                  <c:v>Кольский р-он 31</c:v>
                </c:pt>
                <c:pt idx="9">
                  <c:v>Терский 26,5</c:v>
                </c:pt>
                <c:pt idx="10">
                  <c:v>Ловозер.р-он 29,6</c:v>
                </c:pt>
                <c:pt idx="11">
                  <c:v>Печенгский р-он 30,8</c:v>
                </c:pt>
                <c:pt idx="12">
                  <c:v>Североморск 27,1</c:v>
                </c:pt>
                <c:pt idx="13">
                  <c:v>Видяево 24</c:v>
                </c:pt>
                <c:pt idx="14">
                  <c:v>Заозерск 26,3</c:v>
                </c:pt>
                <c:pt idx="15">
                  <c:v>Александровск 22,2</c:v>
                </c:pt>
                <c:pt idx="16">
                  <c:v>Островной 11,6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32.1</c:v>
                </c:pt>
                <c:pt idx="1">
                  <c:v>30.2</c:v>
                </c:pt>
                <c:pt idx="2">
                  <c:v>28.1</c:v>
                </c:pt>
                <c:pt idx="3">
                  <c:v>35.9</c:v>
                </c:pt>
                <c:pt idx="4">
                  <c:v>32.299999999999997</c:v>
                </c:pt>
                <c:pt idx="5">
                  <c:v>31.2</c:v>
                </c:pt>
                <c:pt idx="6">
                  <c:v>20.9</c:v>
                </c:pt>
                <c:pt idx="7">
                  <c:v>25.7</c:v>
                </c:pt>
                <c:pt idx="8">
                  <c:v>31</c:v>
                </c:pt>
                <c:pt idx="9">
                  <c:v>26.5</c:v>
                </c:pt>
                <c:pt idx="10">
                  <c:v>29.6</c:v>
                </c:pt>
                <c:pt idx="11">
                  <c:v>30.8</c:v>
                </c:pt>
                <c:pt idx="12">
                  <c:v>27.1</c:v>
                </c:pt>
                <c:pt idx="13">
                  <c:v>24</c:v>
                </c:pt>
                <c:pt idx="14">
                  <c:v>26.3</c:v>
                </c:pt>
                <c:pt idx="15">
                  <c:v>22.2</c:v>
                </c:pt>
                <c:pt idx="16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065992"/>
        <c:axId val="204064816"/>
      </c:barChart>
      <c:catAx>
        <c:axId val="204065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204064816"/>
        <c:crosses val="autoZero"/>
        <c:auto val="1"/>
        <c:lblAlgn val="ctr"/>
        <c:lblOffset val="100"/>
        <c:noMultiLvlLbl val="0"/>
      </c:catAx>
      <c:valAx>
        <c:axId val="204064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noFill/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204065992"/>
        <c:crosses val="autoZero"/>
        <c:crossBetween val="between"/>
      </c:valAx>
      <c:spPr>
        <a:gradFill>
          <a:gsLst>
            <a:gs pos="0">
              <a:srgbClr val="CCCCFF"/>
            </a:gs>
            <a:gs pos="17999">
              <a:srgbClr val="99CCFF"/>
            </a:gs>
            <a:gs pos="25000">
              <a:srgbClr val="9966FF"/>
            </a:gs>
            <a:gs pos="32508">
              <a:srgbClr val="C28FFF"/>
            </a:gs>
            <a:gs pos="48000">
              <a:srgbClr val="CC99FF"/>
            </a:gs>
            <a:gs pos="91000">
              <a:srgbClr val="99CCFF"/>
            </a:gs>
            <a:gs pos="100000">
              <a:srgbClr val="CCCCFF"/>
            </a:gs>
          </a:gsLst>
          <a:lin ang="5400000" scaled="0"/>
        </a:gradFill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0.12261</cdr:x>
      <cdr:y>0.5948</cdr:y>
    </cdr:from>
    <cdr:to>
      <cdr:x>0.22959</cdr:x>
      <cdr:y>0.7073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029320" y="2466548"/>
          <a:ext cx="898134" cy="4665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00"/>
              </a:solidFill>
            </a:rPr>
            <a:t>12,7 %</a:t>
          </a:r>
          <a:endParaRPr lang="ru-RU" sz="12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0.29415</cdr:x>
      <cdr:y>0.45588</cdr:y>
    </cdr:from>
    <cdr:to>
      <cdr:x>0.40046</cdr:x>
      <cdr:y>0.56838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469480" y="1890484"/>
          <a:ext cx="892509" cy="4665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0000"/>
              </a:solidFill>
            </a:rPr>
            <a:t>18,5 %</a:t>
          </a:r>
          <a:endParaRPr lang="ru-RU" sz="1200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0.47427</cdr:x>
      <cdr:y>0.26487</cdr:y>
    </cdr:from>
    <cdr:to>
      <cdr:x>0.59239</cdr:x>
      <cdr:y>0.37737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981648" y="1098396"/>
          <a:ext cx="991658" cy="4665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B050"/>
              </a:solidFill>
            </a:rPr>
            <a:t>26,3 %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0.65439</cdr:x>
      <cdr:y>0.17805</cdr:y>
    </cdr:from>
    <cdr:to>
      <cdr:x>0.77251</cdr:x>
      <cdr:y>0.29805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5493816" y="738356"/>
          <a:ext cx="991658" cy="49762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B0F0"/>
              </a:solidFill>
            </a:rPr>
            <a:t>30,4 %</a:t>
          </a:r>
          <a:endParaRPr lang="ru-RU" sz="1200" b="1" dirty="0">
            <a:solidFill>
              <a:srgbClr val="00B0F0"/>
            </a:solidFill>
          </a:endParaRPr>
        </a:p>
      </cdr:txBody>
    </cdr:sp>
  </cdr:relSizeAnchor>
  <cdr:relSizeAnchor xmlns:cdr="http://schemas.openxmlformats.org/drawingml/2006/chartDrawing">
    <cdr:from>
      <cdr:x>0.83451</cdr:x>
      <cdr:y>0.12596</cdr:y>
    </cdr:from>
    <cdr:to>
      <cdr:x>0.95263</cdr:x>
      <cdr:y>0.24596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005984" y="522332"/>
          <a:ext cx="991658" cy="49762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</a:rPr>
            <a:t>32</a:t>
          </a:r>
          <a:r>
            <a:rPr lang="en-US" sz="1200" b="1" dirty="0" smtClean="0">
              <a:solidFill>
                <a:srgbClr val="FF0000"/>
              </a:solidFill>
            </a:rPr>
            <a:t>,4</a:t>
          </a:r>
          <a:r>
            <a:rPr lang="ru-RU" sz="1200" b="1" dirty="0" smtClean="0">
              <a:solidFill>
                <a:srgbClr val="FF0000"/>
              </a:solidFill>
            </a:rPr>
            <a:t> %</a:t>
          </a:r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fld id="{FAA3B112-6F64-483C-A4BE-A25B4489CDF5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defRPr sz="1200"/>
            </a:lvl1pPr>
          </a:lstStyle>
          <a:p>
            <a:pPr>
              <a:defRPr/>
            </a:pPr>
            <a:fld id="{5AD76D60-5009-4F12-A9EE-5BE85155E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43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76D60-5009-4F12-A9EE-5BE85155E10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5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9FD4-FC71-40C3-B23F-C4C47B9C43C1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4D2D-6360-40A6-BC43-900566A6A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D0AD-7DB7-4F0E-8B78-719CF4B413FA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E974-AF96-4056-A82B-99FA382B0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6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F4A4-6705-4BC2-9D8C-FB41754625B6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7B95B-C505-4489-837B-F3EFF32E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7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4BD8-3742-4D3E-9D23-A7C2B15B497A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10241106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D501-8A07-475F-B7C4-0E32690F2A72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124599965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6C4C-1066-44FD-BBBD-FDAC4AD6A231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7297790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9681-F100-4FF6-8765-C4587CFFDF5F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7623909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B5D0-B03E-44B7-A0E7-B9A97CE3FC44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39464164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80B4-DACA-4712-AE95-00965A971ADC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7962046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C703-C933-4572-977F-DA1706B73073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1308505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A47F-F3E2-4575-B4DA-32804940D851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81475173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9536-2D4A-4F92-B359-4BA1808C441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B9C4-CF60-43F3-8720-6DE1EE3AD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4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C7C6-6537-48DD-B527-2666BD84FE42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86553551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227E-9585-487E-BD89-BBC692F720F8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8815498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49BF-4533-46E1-B7D4-F79C1701486A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  <p:extLst>
      <p:ext uri="{BB962C8B-B14F-4D97-AF65-F5344CB8AC3E}">
        <p14:creationId xmlns:p14="http://schemas.microsoft.com/office/powerpoint/2010/main" val="259624729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465A1-8EBD-4EBD-B345-08B851BEFFCA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A5EC-4C54-4BD7-90FF-42C2DB1B9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02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2CEE-8043-4924-B802-F71EC21FA7DD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6066-CE70-4751-86BC-8CDF6ED6C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6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C7F0-3E79-471F-9EDE-440062B4B015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AA73-DE53-427B-96F2-97CA91AC9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06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CA9F-249E-4273-8F0A-DB99FC997E4A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B7D4-FCE0-47A9-BDAD-2B8BBC3B0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4C19-340E-452B-A732-517D63BD3879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0E73-506B-414B-B529-B4F8C41AA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8880-6DBD-4407-BCC3-699A7311B6AD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406D-9975-4EBA-B0F1-EC822B616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3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3C4-7CD9-4053-AFC0-C3FBF6B93CD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F895-596C-4B40-B855-B89639CD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6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F0D0-D395-4420-8A20-960EEDC3F1E0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4E32-CA95-4535-A929-09C3A5D0B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3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0DAA-259E-4F1A-B777-9B1E500ABAA5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B378-3E7E-497F-9919-83A142A09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8F9E-09E0-4116-A85F-C4BC433F8493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359E-1872-48A7-8CE7-0D73E06D6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7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6DDC-FCC5-4D08-8004-7C4E3CDC7304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4EE2-4959-41A5-BD85-5656E6F5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7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7AF8-5621-42F7-AB19-DDB641316BAB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F8FA6-034E-4B64-A356-8521C5E6C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3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CDAA9F8C-5760-4CB7-9578-CFE5C021ED12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606F65-A463-4FCD-A684-0648EA74A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5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КОЛЛЕГИЯ</a:t>
            </a:r>
            <a:endParaRPr lang="en-US" dirty="0"/>
          </a:p>
        </p:txBody>
      </p:sp>
      <p:sp>
        <p:nvSpPr>
          <p:cNvPr id="4813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  <a:p>
            <a:pPr lvl="0"/>
            <a:r>
              <a:rPr lang="ru-RU" smtClean="0"/>
              <a:t>                               </a:t>
            </a:r>
          </a:p>
          <a:p>
            <a:pPr lvl="0"/>
            <a:r>
              <a:rPr lang="ru-RU" smtClean="0"/>
              <a:t>                               КОМИТЕТА </a:t>
            </a:r>
          </a:p>
          <a:p>
            <a:pPr lvl="0"/>
            <a:r>
              <a:rPr lang="ru-RU" smtClean="0"/>
              <a:t>   ПО ФИЗИЧЕСКОЙ КУЛЬТУРЕ И СПОРТУ</a:t>
            </a:r>
          </a:p>
          <a:p>
            <a:pPr lvl="0"/>
            <a:r>
              <a:rPr lang="ru-RU" smtClean="0"/>
              <a:t>               МУРМАНСКОЙ ОБЛАСТИ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                    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		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33CF2E-6324-4AFF-97CB-04282CA8F049}" type="datetimeFigureOut">
              <a:rPr lang="ru-RU"/>
              <a:pPr>
                <a:defRPr/>
              </a:pPr>
              <a:t>02.03.2017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Ледовый Дворец спорта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14.00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1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>
          <a:solidFill>
            <a:schemeClr val="tx1"/>
          </a:solidFill>
          <a:latin typeface="+mn-lt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>
          <a:solidFill>
            <a:schemeClr val="tx1"/>
          </a:solidFill>
          <a:latin typeface="+mn-lt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>
          <a:solidFill>
            <a:schemeClr val="tx1"/>
          </a:solidFill>
          <a:latin typeface="+mn-lt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>
          <a:solidFill>
            <a:schemeClr val="tx1"/>
          </a:solidFill>
          <a:latin typeface="+mn-lt"/>
        </a:defRPr>
      </a:lvl5pPr>
      <a:lvl6pPr marL="20018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6pPr>
      <a:lvl7pPr marL="24590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7pPr>
      <a:lvl8pPr marL="29162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8pPr>
      <a:lvl9pPr marL="33734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КОЛЛЕГИЯ</a:t>
            </a:r>
            <a:endParaRPr lang="en-US" dirty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  <a:p>
            <a:pPr lvl="0"/>
            <a:r>
              <a:rPr lang="ru-RU" smtClean="0"/>
              <a:t>                               </a:t>
            </a:r>
          </a:p>
          <a:p>
            <a:pPr lvl="0"/>
            <a:r>
              <a:rPr lang="ru-RU" smtClean="0"/>
              <a:t>                               КОМИТЕТА </a:t>
            </a:r>
          </a:p>
          <a:p>
            <a:pPr lvl="0"/>
            <a:r>
              <a:rPr lang="ru-RU" smtClean="0"/>
              <a:t>   ПО ФИЗИЧЕСКОЙ КУЛЬТУРЕ И СПОРТУ</a:t>
            </a:r>
          </a:p>
          <a:p>
            <a:pPr lvl="0"/>
            <a:r>
              <a:rPr lang="ru-RU" smtClean="0"/>
              <a:t>               МУРМАНСКОЙ ОБЛАСТИ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                    </a:t>
            </a:r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		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1DB95B-C0C1-4170-925D-F9C4C4C6EBC7}" type="datetimeFigureOut">
              <a:rPr lang="ru-RU"/>
              <a:pPr>
                <a:defRPr/>
              </a:pPr>
              <a:t>02.03.2017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F3F27A9E-23EE-4DC9-A3EA-200CBF47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315" grpId="0" build="p">
        <p:tmplLst>
          <p:tmpl lvl="1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Trebuchet M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63575" y="554018"/>
            <a:ext cx="7772400" cy="4357717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КОЛЛЕГИЯ</a:t>
            </a: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КОМИТЕТА </a:t>
            </a:r>
            <a:b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kern="1200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ПО ФИЗИЧЕСКОЙ КУЛЬТУРЕ И СПОРТУ МУРМАНСКОЙ ОБЛАСТИ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86188" y="5429250"/>
            <a:ext cx="5000625" cy="85725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 марта 2017 года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г. Мурманск </a:t>
            </a:r>
          </a:p>
        </p:txBody>
      </p:sp>
      <p:pic>
        <p:nvPicPr>
          <p:cNvPr id="512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47501" y="140606"/>
            <a:ext cx="8229600" cy="92211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Лучшие спортсмены </a:t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адаптивного </a:t>
            </a:r>
            <a:r>
              <a:rPr lang="ru-RU" sz="3200" dirty="0">
                <a:solidFill>
                  <a:schemeClr val="bg1"/>
                </a:solidFill>
                <a:latin typeface="+mn-lt"/>
              </a:rPr>
              <a:t>спорта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665" y="1916832"/>
            <a:ext cx="83632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Хуторская Анастасия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первенства России по плаванию среди лиц с интеллектуальными нарушениями. Тренер – Сметанина Александра Владимировна.</a:t>
            </a:r>
          </a:p>
          <a:p>
            <a:pPr marL="514350" lvl="0" indent="-514350" algn="ctr">
              <a:spcAft>
                <a:spcPts val="0"/>
              </a:spcAft>
              <a:buFont typeface="+mj-lt"/>
              <a:buAutoNum type="arabicPeriod"/>
            </a:pPr>
            <a:endParaRPr lang="ru-RU" sz="2800" dirty="0" smtClean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ctr">
              <a:spcAft>
                <a:spcPts val="0"/>
              </a:spcAft>
              <a:buFont typeface="+mj-lt"/>
              <a:buAutoNum type="arabicPeriod"/>
            </a:pPr>
            <a:r>
              <a:rPr lang="ru-RU" sz="30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Мошковская Екатерина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6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три первых места в первенстве России по лыжным гонкам Свобода Андрей – лидер. Тренер – Колмыков Валерий Алексеевич.</a:t>
            </a:r>
            <a:endParaRPr lang="ru-RU" sz="26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27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Смотры-конкурсы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550" y="1412875"/>
            <a:ext cx="7743825" cy="1800225"/>
          </a:xfrm>
          <a:prstGeom prst="rect">
            <a:avLst/>
          </a:prstGeom>
          <a:solidFill>
            <a:srgbClr val="CDEA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1" hangingPunct="1">
              <a:buFontTx/>
              <a:buChar char="-"/>
              <a:defRPr/>
            </a:pPr>
            <a:r>
              <a:rPr lang="ru-RU" sz="1800" dirty="0">
                <a:solidFill>
                  <a:schemeClr val="bg1"/>
                </a:solidFill>
              </a:rPr>
              <a:t>на лучшую постановку физкультурно-спортивной работы среди предприятий, учреждений и организаций;</a:t>
            </a:r>
          </a:p>
          <a:p>
            <a:pPr eaLnBrk="1" hangingPunct="1"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   -  </a:t>
            </a:r>
            <a:r>
              <a:rPr lang="ru-RU" sz="1800" dirty="0">
                <a:solidFill>
                  <a:schemeClr val="bg1"/>
                </a:solidFill>
              </a:rPr>
              <a:t>среди тренеров-преподавателей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9622"/>
            <a:ext cx="4546848" cy="3349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96" y="3319622"/>
            <a:ext cx="3638550" cy="33497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1209358"/>
            <a:ext cx="8229600" cy="2664296"/>
          </a:xfrm>
        </p:spPr>
        <p:txBody>
          <a:bodyPr/>
          <a:lstStyle/>
          <a:p>
            <a:pPr algn="l"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спортсменов стали победителями и призерами международных и всероссийских соревнований; </a:t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- 59 спортсменов включены в основный и резервный составы сборной команды Российской Федерации по видам спорта;</a:t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- 27 спортсменов в этом году получили премии Губернатора Мурманской области за высокие спортивные результаты.</a:t>
            </a:r>
            <a:endParaRPr lang="ru-RU" sz="2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07380" y="176610"/>
            <a:ext cx="7571184" cy="102014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спорта высших достижений</a:t>
            </a:r>
            <a:b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3886260"/>
            <a:ext cx="4392612" cy="2958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88" y="3839414"/>
            <a:ext cx="4238248" cy="29935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107380" y="176610"/>
            <a:ext cx="7571184" cy="13081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8 человек являются кандидатами в сборную команду России на 13 зимние Олимпийские игры в 2018 году в г. Пхёнчхане, Корея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844824"/>
            <a:ext cx="8317432" cy="440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Власова Анастасия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лыжные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гонки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Голенкова Валентина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горные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лыжи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Гребенько Александр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лыжные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гонки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Кулижников Павел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конькобежный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Михайлов Максим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Мурашов Руслан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конькобежный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Федотов Дмитрий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конькобежный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28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Шимбуев Сергей</a:t>
            </a:r>
            <a:r>
              <a:rPr lang="ru-RU" sz="28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фристайл</a:t>
            </a:r>
            <a:endParaRPr lang="ru-RU" sz="28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06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1844824"/>
            <a:ext cx="8229600" cy="410445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статотчета в Мурманской области 1157 единиц спортивных сооружений  (2015 – 1136 единиц, 2014 – 1115 единиц, 2013 – 1079 сооружения);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 обеспечения спортивными сооружениями области к всероссийскому нормативу составляет: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бассейнами  12,6% (2015 – 11,4 %)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спортивными залами 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0,2% (2015 – 54,1%);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плоскостные сооружения 11,8 % (2015 – 10,7%)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07380" y="116632"/>
            <a:ext cx="757118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спортивной инфраструктуры</a:t>
            </a:r>
            <a:endParaRPr lang="ru-RU" sz="107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14282" y="1500174"/>
            <a:ext cx="5338936" cy="925844"/>
          </a:xfrm>
          <a:solidFill>
            <a:schemeClr val="tx1"/>
          </a:solidFill>
          <a:ln w="254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b="0" dirty="0" smtClean="0">
                <a:solidFill>
                  <a:schemeClr val="bg1"/>
                </a:solidFill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поэтапного внедрения ГТО в Мурманской области на период 2014-2017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b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65100"/>
            <a:ext cx="6913562" cy="1179513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В рамках реализации Указа Президента Российской Федерации «О Всероссийском физкультурно-спортивном комплексе «Готов к труду и обороне (ГТО)»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14282" y="2786058"/>
            <a:ext cx="5328592" cy="1579046"/>
          </a:xfrm>
          <a:prstGeom prst="rect">
            <a:avLst/>
          </a:prstGeom>
          <a:ln w="25400" cmpd="sng">
            <a:solidFill>
              <a:srgbClr val="00B0F0"/>
            </a:solidFill>
          </a:ln>
        </p:spPr>
        <p:txBody>
          <a:bodyPr anchor="ctr">
            <a:normAutofit fontScale="8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субсидия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 в размере 959,5 тыс. рублей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 ГТО.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обучающие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285 человек на базе регионального центра тестирования,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 человек на базе «Северного колледжа» </a:t>
            </a:r>
          </a:p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(общее кол-во прошедших подготовку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человека,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– 212 человек).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82304" y="4725144"/>
            <a:ext cx="5328592" cy="2026484"/>
          </a:xfrm>
          <a:prstGeom prst="rect">
            <a:avLst/>
          </a:prstGeom>
          <a:ln w="25400" cmpd="sng">
            <a:solidFill>
              <a:srgbClr val="00B0F0"/>
            </a:solidFill>
          </a:ln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7 771 человек приняли участие в выполнении видов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и требований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 – 138-золото, 92-серебро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40-бронза).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20875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8813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3589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Финансовое обеспечение реализации государственной программы Мурманской области «Развитие физической культуры и спорта»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66" y="1740139"/>
            <a:ext cx="8784976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2012 году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638 миллионов  399 тысяч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2013 году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B0F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940 миллионов  450 тысяч </a:t>
            </a:r>
            <a:r>
              <a:rPr lang="ru-RU" sz="2400" b="1" dirty="0" smtClean="0">
                <a:solidFill>
                  <a:srgbClr val="00B0F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2014 году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963 миллиона  771 тысяча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774 миллиона  699 тысяч 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2016 году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581 миллион 162 тысячи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0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8770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Стратегические задачи  Комитета </a:t>
            </a:r>
          </a:p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2017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9324" y="1176338"/>
            <a:ext cx="8543925" cy="26847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резерва для сборных команд Российской Федерации. Внедрение федеральных стандартов спортивной подготовки в учреждениях спортивной направленности.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в организации нового типа 10 спортивных школ с переходом на федеральные стандарты спортивной подготовки;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численности членов сборных команд Российской Федерации по видам спорта до 60 человек;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подготовки кандидатов в члены сборной команды России по видам спорта (проведение тренировочных сборов, приобретение экипировки, выплата премий за высокие спортивные результаты).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325" y="4077072"/>
            <a:ext cx="8543924" cy="26646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Всероссийского физкультурно-спортивного комплекса «Готов к труду и обороне (ГТО)» на территории Мурманской области.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 менее 8 региональных мероприятий по сдаче норм ГТО среди различных групп населения в течении года;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сдачи норм ГТО не менее 25 %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Мурманской области в общей численности населения, принявшего участие в сдаче нормативов ГТО;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проверочных мероприятий по функционированию 17 муниципальных центров тестирования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877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Стратегические задачи  Комитета </a:t>
            </a:r>
          </a:p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2874" y="858838"/>
            <a:ext cx="8749605" cy="36502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территории Мурманской области официальных физкультурных и спортивных мероприятий.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292 спортивных мероприятий, в том числе: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- 73 массовых физкультурных мероприятий;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- 219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соревнований по 88 видам спорта.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Впервые: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России по горнолыжному спорту, спорт глухих, 10-17 марта, г. Кировск;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Велосипедную гонку «Арктик Райс»;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мира по универсальному бою в г. Кировске.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значимые: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- 83 традиционный Праздник Севера, в том числе ХХ лыжный пробег стран Баренц региона «Лыжня Дружбы»;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финал межрегиональных соревнований по биатлону «Кубок А. Богалий» в г. Мурманске;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4" y="4581128"/>
            <a:ext cx="8749605" cy="22768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школьного и студенческого спорта. Расширение сети спортивных клубов в образовательных организациях.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семинара по развитию студенческого спорта с участием представителей ВУЗов и СУЗов Мурманской области;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«дорожной карты» по развитию студенческого спорта;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соревнований студенческой лиги по видам спорта;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Арктических студенческих игр;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сдаче норм ГТО, соревнований по новым видам спорта (флорбол, гандбол).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6877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Стратегические задачи  Комитета </a:t>
            </a:r>
          </a:p>
          <a:p>
            <a:pPr algn="ctr" fontAlgn="b">
              <a:buFont typeface="Wingdings 2" panose="05020102010507070707" pitchFamily="18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62050"/>
            <a:ext cx="8568952" cy="52192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инфраструктуры: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6 спортивных площадок Комплекса ГТО в муниципальных образованиях Мурманской области;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укладка 2 искусственных покрытий футбольных полей ДЮСШ в городе Мурманске и п. Никель;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модернизация действующих спортивных объектов: ремонт легкоатлетических дорожек стадиона «Локомотив» в г. Кандалакша;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2-х межшкольных стадионов в г. Мурманске (в жилом районе Росляково и Дворец творчества «Лапландия»). 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ФЦП «Развитие физической культуры и спорта в Российской Федерации на 2016-2020 годы» строительства регионального центра спортивной подготовки по горнолыжному спорту в г. Кировске, физкультурно-оздоровительного комплекса в г. Полярные Зори, межшкольного стадиона в г. Мурманске;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актуализация реестра спортивных сооружений региона;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мониторинга состояния спортивных объектов.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73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467544" y="122344"/>
            <a:ext cx="6923087" cy="500066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Повестка дня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642938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ru-RU" sz="2000" b="1" dirty="0">
                <a:solidFill>
                  <a:schemeClr val="bg1"/>
                </a:solidFill>
              </a:rPr>
              <a:t>Об итогах работы Комитета по  физической культуре и спорту в Мурманской области в </a:t>
            </a:r>
            <a:r>
              <a:rPr lang="ru-RU" sz="2000" b="1" dirty="0" smtClean="0">
                <a:solidFill>
                  <a:schemeClr val="bg1"/>
                </a:solidFill>
              </a:rPr>
              <a:t>2016 </a:t>
            </a:r>
            <a:r>
              <a:rPr lang="ru-RU" sz="2000" b="1" dirty="0">
                <a:solidFill>
                  <a:schemeClr val="bg1"/>
                </a:solidFill>
              </a:rPr>
              <a:t>году и задачах на </a:t>
            </a:r>
            <a:r>
              <a:rPr lang="ru-RU" sz="2000" b="1" dirty="0" smtClean="0">
                <a:solidFill>
                  <a:schemeClr val="bg1"/>
                </a:solidFill>
              </a:rPr>
              <a:t>2017 </a:t>
            </a:r>
            <a:r>
              <a:rPr lang="ru-RU" sz="2000" b="1" dirty="0">
                <a:solidFill>
                  <a:schemeClr val="bg1"/>
                </a:solidFill>
              </a:rPr>
              <a:t>год.</a:t>
            </a:r>
            <a:endParaRPr lang="ru-RU" sz="2000" dirty="0">
              <a:solidFill>
                <a:schemeClr val="bg1"/>
              </a:solidFill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u="sng" dirty="0">
                <a:solidFill>
                  <a:schemeClr val="bg1"/>
                </a:solidFill>
              </a:rPr>
              <a:t>Докладчик: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2000" dirty="0">
                <a:solidFill>
                  <a:schemeClr val="bg1"/>
                </a:solidFill>
              </a:rPr>
              <a:t>Комитета по ФКиС Мурманской области </a:t>
            </a:r>
            <a:r>
              <a:rPr lang="ru-RU" sz="2000" dirty="0" smtClean="0">
                <a:solidFill>
                  <a:schemeClr val="bg1"/>
                </a:solidFill>
              </a:rPr>
              <a:t>Наумова С.И.</a:t>
            </a:r>
            <a:endParaRPr lang="ru-RU" sz="2000" dirty="0">
              <a:solidFill>
                <a:schemeClr val="bg1"/>
              </a:solidFill>
            </a:endParaRPr>
          </a:p>
          <a:p>
            <a:pPr lvl="0" algn="ctr" fontAlgn="t"/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ru-RU" sz="2000" b="1" dirty="0">
                <a:solidFill>
                  <a:schemeClr val="bg1"/>
                </a:solidFill>
              </a:rPr>
              <a:t>О развитии студенческого спорта. О развитии студенческого спорта в Мурманском государственном техническом университете и Мурманском арктическом государственном университете.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u="sng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u="sng" dirty="0">
                <a:solidFill>
                  <a:schemeClr val="bg1"/>
                </a:solidFill>
              </a:rPr>
              <a:t>Докладчики</a:t>
            </a:r>
            <a:r>
              <a:rPr lang="ru-RU" sz="2000" dirty="0">
                <a:solidFill>
                  <a:schemeClr val="bg1"/>
                </a:solidFill>
              </a:rPr>
              <a:t>: ведущий эксперт отдела спортивно массовой работы и спорта высших достижений Комитета по ФКиС МО Прожерина Р.А., первый заместитель министра образования и науки Мурманской области Ковшира И.А.</a:t>
            </a:r>
            <a:endParaRPr lang="ru-RU" sz="2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Разное.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О показателях Стратегии развития физической культуры и спорта в Мурманской области до 2020 года.</a:t>
            </a:r>
          </a:p>
          <a:p>
            <a:pPr algn="ctr"/>
            <a:r>
              <a:rPr lang="ru-RU" sz="2000" u="sng" dirty="0">
                <a:solidFill>
                  <a:schemeClr val="bg1"/>
                </a:solidFill>
              </a:rPr>
              <a:t>Докладчик:</a:t>
            </a:r>
            <a:r>
              <a:rPr lang="ru-RU" sz="2000" dirty="0">
                <a:solidFill>
                  <a:schemeClr val="bg1"/>
                </a:solidFill>
              </a:rPr>
              <a:t> начальник отдела организационно-аналитической работы Комитета по ФКиС МО Афанасьев Г.М.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467544" y="122344"/>
            <a:ext cx="6923087" cy="500066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Повестка дня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642938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ru-RU" sz="2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ru-RU" sz="2000" b="1" dirty="0">
                <a:solidFill>
                  <a:schemeClr val="bg1"/>
                </a:solidFill>
              </a:rPr>
              <a:t>Об итогах работы Комитета по  физической культуре и спорту в Мурманской области в </a:t>
            </a:r>
            <a:r>
              <a:rPr lang="ru-RU" sz="2000" b="1" dirty="0" smtClean="0">
                <a:solidFill>
                  <a:schemeClr val="bg1"/>
                </a:solidFill>
              </a:rPr>
              <a:t>2016 </a:t>
            </a:r>
            <a:r>
              <a:rPr lang="ru-RU" sz="2000" b="1" dirty="0">
                <a:solidFill>
                  <a:schemeClr val="bg1"/>
                </a:solidFill>
              </a:rPr>
              <a:t>году и задачах на </a:t>
            </a:r>
            <a:r>
              <a:rPr lang="ru-RU" sz="2000" b="1" dirty="0" smtClean="0">
                <a:solidFill>
                  <a:schemeClr val="bg1"/>
                </a:solidFill>
              </a:rPr>
              <a:t>2017 </a:t>
            </a:r>
            <a:r>
              <a:rPr lang="ru-RU" sz="2000" b="1" dirty="0">
                <a:solidFill>
                  <a:schemeClr val="bg1"/>
                </a:solidFill>
              </a:rPr>
              <a:t>год.</a:t>
            </a:r>
            <a:endParaRPr lang="ru-RU" sz="2000" dirty="0">
              <a:solidFill>
                <a:schemeClr val="bg1"/>
              </a:solidFill>
            </a:endParaRP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u="sng" dirty="0">
                <a:solidFill>
                  <a:schemeClr val="bg1"/>
                </a:solidFill>
              </a:rPr>
              <a:t>Докладчик: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председатель </a:t>
            </a:r>
            <a:r>
              <a:rPr lang="ru-RU" sz="2000" dirty="0">
                <a:solidFill>
                  <a:schemeClr val="bg1"/>
                </a:solidFill>
              </a:rPr>
              <a:t>Комитета по ФКиС Мурманской области </a:t>
            </a:r>
            <a:r>
              <a:rPr lang="ru-RU" sz="2000" dirty="0" smtClean="0">
                <a:solidFill>
                  <a:schemeClr val="bg1"/>
                </a:solidFill>
              </a:rPr>
              <a:t>Наумова С.И.</a:t>
            </a:r>
            <a:endParaRPr lang="ru-RU" sz="2000" dirty="0">
              <a:solidFill>
                <a:schemeClr val="bg1"/>
              </a:solidFill>
            </a:endParaRPr>
          </a:p>
          <a:p>
            <a:pPr lvl="0" algn="ctr" fontAlgn="t"/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ru-RU" sz="2000" b="1" dirty="0">
                <a:solidFill>
                  <a:schemeClr val="bg1"/>
                </a:solidFill>
              </a:rPr>
              <a:t>О развитии студенческого спорта. О развитии студенческого спорта в Мурманском государственном техническом университете и Мурманском арктическом государственном университете.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u="sng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u="sng" dirty="0">
                <a:solidFill>
                  <a:schemeClr val="bg1"/>
                </a:solidFill>
              </a:rPr>
              <a:t>Докладчики</a:t>
            </a:r>
            <a:r>
              <a:rPr lang="ru-RU" sz="2000" dirty="0">
                <a:solidFill>
                  <a:schemeClr val="bg1"/>
                </a:solidFill>
              </a:rPr>
              <a:t>: ведущий эксперт отдела спортивно массовой работы и спорта высших достижений Комитета по ФКиС МО Прожерина Р.А., первый заместитель министра образования и науки Мурманской области Ковшира И.А.</a:t>
            </a:r>
            <a:endParaRPr lang="ru-RU" sz="20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</a:rPr>
              <a:t>Разное.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 fontAlgn="t"/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О показателях Стратегии развития физической культуры и спорта в Мурманской области до 2020 года.</a:t>
            </a:r>
          </a:p>
          <a:p>
            <a:pPr algn="ctr"/>
            <a:r>
              <a:rPr lang="ru-RU" sz="2000" u="sng" dirty="0">
                <a:solidFill>
                  <a:schemeClr val="bg1"/>
                </a:solidFill>
              </a:rPr>
              <a:t>Докладчик:</a:t>
            </a:r>
            <a:r>
              <a:rPr lang="ru-RU" sz="2000" dirty="0">
                <a:solidFill>
                  <a:schemeClr val="bg1"/>
                </a:solidFill>
              </a:rPr>
              <a:t> начальник отдела организационно-аналитической работы Комитета по ФКиС МО Афанасьев Г.М.</a:t>
            </a:r>
          </a:p>
          <a:p>
            <a:pPr algn="ctr" fontAlgn="t">
              <a:buFont typeface="Wingdings 2" panose="05020102010507070707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09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467544" y="122344"/>
            <a:ext cx="6923087" cy="1002400"/>
          </a:xfrm>
          <a:extLst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показатели характеризующие развитие  ФКиС</a:t>
            </a:r>
          </a:p>
        </p:txBody>
      </p:sp>
      <p:pic>
        <p:nvPicPr>
          <p:cNvPr id="614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1517340"/>
            <a:ext cx="8280920" cy="91440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Доля граждан, систематически занимающихся физической культурой и спортом, в общей численности населения –</a:t>
            </a:r>
            <a:r>
              <a:rPr lang="ru-RU" sz="2000" b="1" dirty="0">
                <a:solidFill>
                  <a:schemeClr val="bg1"/>
                </a:solidFill>
              </a:rPr>
              <a:t> 32,4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% </a:t>
            </a:r>
            <a:r>
              <a:rPr lang="ru-RU" sz="2000" dirty="0">
                <a:solidFill>
                  <a:schemeClr val="bg1"/>
                </a:solidFill>
              </a:rPr>
              <a:t>(2015 год –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30,4</a:t>
            </a:r>
            <a:r>
              <a:rPr lang="ru-RU" sz="2000" dirty="0" smtClean="0">
                <a:solidFill>
                  <a:schemeClr val="bg1"/>
                </a:solidFill>
              </a:rPr>
              <a:t>%)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017" y="2775974"/>
            <a:ext cx="8280920" cy="91440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Количество спортивных сооружений на 100 тысяч населения – </a:t>
            </a:r>
            <a:r>
              <a:rPr lang="ru-RU" sz="2000" b="1" dirty="0">
                <a:solidFill>
                  <a:schemeClr val="bg1"/>
                </a:solidFill>
              </a:rPr>
              <a:t>160,8 единиц </a:t>
            </a:r>
            <a:r>
              <a:rPr lang="ru-RU" sz="2000" dirty="0">
                <a:solidFill>
                  <a:schemeClr val="bg1"/>
                </a:solidFill>
              </a:rPr>
              <a:t>(2015 - 147,9 единиц)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254" y="4034608"/>
            <a:ext cx="8280920" cy="978568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Доля учащихся и студентов, систематически занимающихся физической культурой и спортом, в общей численности учащихся и студентов – </a:t>
            </a:r>
            <a:r>
              <a:rPr lang="ru-RU" sz="2000" b="1" dirty="0">
                <a:solidFill>
                  <a:schemeClr val="bg1"/>
                </a:solidFill>
              </a:rPr>
              <a:t>71 ,4 % </a:t>
            </a:r>
            <a:r>
              <a:rPr lang="ru-RU" sz="2000" dirty="0">
                <a:solidFill>
                  <a:schemeClr val="bg1"/>
                </a:solidFill>
              </a:rPr>
              <a:t>(2015 - 68,7%)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73216"/>
            <a:ext cx="8280920" cy="1008112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Численность спортсменов, включенных в списки кандидатов в спортивные сборные команды Российской Федерации –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59 </a:t>
            </a:r>
            <a:r>
              <a:rPr lang="ru-RU" sz="2000" b="1" dirty="0">
                <a:solidFill>
                  <a:schemeClr val="bg1"/>
                </a:solidFill>
              </a:rPr>
              <a:t>человек</a:t>
            </a:r>
            <a:r>
              <a:rPr lang="ru-RU" sz="2000" dirty="0">
                <a:solidFill>
                  <a:schemeClr val="bg1"/>
                </a:solidFill>
              </a:rPr>
              <a:t>,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(2015 –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53 человека)</a:t>
            </a:r>
          </a:p>
        </p:txBody>
      </p:sp>
    </p:spTree>
    <p:extLst>
      <p:ext uri="{BB962C8B-B14F-4D97-AF65-F5344CB8AC3E}">
        <p14:creationId xmlns:p14="http://schemas.microsoft.com/office/powerpoint/2010/main" val="223434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65544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•</a:t>
            </a:r>
            <a:r>
              <a:rPr lang="ru-RU" sz="2800" dirty="0">
                <a:solidFill>
                  <a:schemeClr val="bg1"/>
                </a:solidFill>
              </a:rPr>
              <a:t>	Развитие физической культуры и массового спорта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</a:t>
            </a:r>
            <a:r>
              <a:rPr lang="ru-RU" sz="2800" dirty="0" smtClean="0">
                <a:solidFill>
                  <a:schemeClr val="bg1"/>
                </a:solidFill>
              </a:rPr>
              <a:t>Развитие спорта </a:t>
            </a:r>
            <a:r>
              <a:rPr lang="ru-RU" sz="2800" dirty="0">
                <a:solidFill>
                  <a:schemeClr val="bg1"/>
                </a:solidFill>
              </a:rPr>
              <a:t>высших достижений и </a:t>
            </a:r>
            <a:r>
              <a:rPr lang="ru-RU" sz="2800" dirty="0" smtClean="0">
                <a:solidFill>
                  <a:schemeClr val="bg1"/>
                </a:solidFill>
              </a:rPr>
              <a:t>подготовка </a:t>
            </a:r>
            <a:r>
              <a:rPr lang="ru-RU" sz="2800" dirty="0">
                <a:solidFill>
                  <a:schemeClr val="bg1"/>
                </a:solidFill>
              </a:rPr>
              <a:t>спортивного резерва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 Развитие спортивной инфраструктуры;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•	Внедрение на территории области Всероссийского физкультурно-спортивного комплекса «Готов к труду и обороне «ГТО».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550" y="188913"/>
            <a:ext cx="7283450" cy="1201737"/>
          </a:xfrm>
          <a:prstGeom prst="rect">
            <a:avLst/>
          </a:prstGeom>
          <a:solidFill>
            <a:srgbClr val="33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тратегические задачи Комитета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1"/>
            </a:gs>
            <a:gs pos="98000">
              <a:schemeClr val="tx1"/>
            </a:gs>
            <a:gs pos="2000">
              <a:srgbClr val="3366FF"/>
            </a:gs>
            <a:gs pos="95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Основной показатель развития физической культуры и спорта «Доля населения Мурманской области, систематически занимающегося физической культурой и спортом, от общей численности населения области» по итогам 2016 года составил  </a:t>
            </a:r>
            <a:r>
              <a:rPr lang="en-US" sz="2000" dirty="0" smtClean="0">
                <a:solidFill>
                  <a:schemeClr val="bg1"/>
                </a:solidFill>
              </a:rPr>
              <a:t>3</a:t>
            </a:r>
            <a:r>
              <a:rPr lang="ru-RU" sz="2000" dirty="0" smtClean="0">
                <a:solidFill>
                  <a:schemeClr val="bg1"/>
                </a:solidFill>
              </a:rPr>
              <a:t>2,</a:t>
            </a:r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ru-RU" sz="2000" dirty="0" smtClean="0">
                <a:solidFill>
                  <a:schemeClr val="bg1"/>
                </a:solidFill>
              </a:rPr>
              <a:t> % или 233 </a:t>
            </a:r>
            <a:r>
              <a:rPr lang="ru-RU" sz="2000" dirty="0" smtClean="0">
                <a:solidFill>
                  <a:schemeClr val="bg1"/>
                </a:solidFill>
              </a:rPr>
              <a:t>тысячи </a:t>
            </a:r>
            <a:r>
              <a:rPr lang="ru-RU" sz="2000" dirty="0" smtClean="0">
                <a:solidFill>
                  <a:schemeClr val="bg1"/>
                </a:solidFill>
              </a:rPr>
              <a:t>506 человек.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Рост показателя по сравнению с 2015 годом на 2 %.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312254"/>
              </p:ext>
            </p:extLst>
          </p:nvPr>
        </p:nvGraphicFramePr>
        <p:xfrm>
          <a:off x="374328" y="2564904"/>
          <a:ext cx="8395344" cy="414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14337" y="631826"/>
            <a:ext cx="8229600" cy="6226174"/>
          </a:xfrm>
          <a:gradFill>
            <a:gsLst>
              <a:gs pos="27000">
                <a:schemeClr val="tx1"/>
              </a:gs>
              <a:gs pos="98000">
                <a:schemeClr val="tx1"/>
              </a:gs>
              <a:gs pos="2000">
                <a:srgbClr val="3366FF"/>
              </a:gs>
              <a:gs pos="95000">
                <a:schemeClr val="tx1"/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декада спорта 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073974"/>
              </p:ext>
            </p:extLst>
          </p:nvPr>
        </p:nvGraphicFramePr>
        <p:xfrm>
          <a:off x="50800" y="682625"/>
          <a:ext cx="8569325" cy="59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1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Динамика доли населения систематически занимающегося физической культурой и спортом в сравнении 2014 и 2015 гг. 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57702"/>
              </p:ext>
            </p:extLst>
          </p:nvPr>
        </p:nvGraphicFramePr>
        <p:xfrm>
          <a:off x="467544" y="1163618"/>
          <a:ext cx="8229601" cy="500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047"/>
                <a:gridCol w="1134197"/>
                <a:gridCol w="1178676"/>
                <a:gridCol w="1359925"/>
                <a:gridCol w="1576756"/>
              </a:tblGrid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муниципалитета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Заозерск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Печенгский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Ковдорский р-н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Североморск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Видяево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Апатиты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Полярные Зори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Ловозеро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Островной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-29,1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Терский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Мончегорск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Кандалакшский р-н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Оленегорск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0" y="908720"/>
            <a:ext cx="4968552" cy="259228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Наиболее массовые мероприятия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82 </a:t>
            </a:r>
            <a:r>
              <a:rPr lang="ru-RU" sz="2000" dirty="0" smtClean="0">
                <a:solidFill>
                  <a:schemeClr val="bg1"/>
                </a:solidFill>
              </a:rPr>
              <a:t>традиционный </a:t>
            </a:r>
            <a:r>
              <a:rPr lang="ru-RU" sz="2000" dirty="0">
                <a:solidFill>
                  <a:schemeClr val="bg1"/>
                </a:solidFill>
              </a:rPr>
              <a:t>Праздник </a:t>
            </a:r>
            <a:r>
              <a:rPr lang="ru-RU" sz="2000" dirty="0" smtClean="0">
                <a:solidFill>
                  <a:schemeClr val="bg1"/>
                </a:solidFill>
              </a:rPr>
              <a:t>Севера;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«Лыжня России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«Оранжевый мяч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«Кросс Наций</a:t>
            </a:r>
            <a:r>
              <a:rPr lang="ru-RU" sz="2000" dirty="0" smtClean="0">
                <a:solidFill>
                  <a:schemeClr val="bg1"/>
                </a:solidFill>
              </a:rPr>
              <a:t>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«День ходьбы»;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«Лед надежды нашей».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150020" y="84064"/>
            <a:ext cx="6942259" cy="7526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Развитие массового спорта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0" y="3543280"/>
            <a:ext cx="3053828" cy="2982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21" y="3808065"/>
            <a:ext cx="5394918" cy="30243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28" y="908720"/>
            <a:ext cx="4142111" cy="33123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850106"/>
          </a:xfrm>
        </p:spPr>
        <p:txBody>
          <a:bodyPr/>
          <a:lstStyle/>
          <a:p>
            <a:pPr>
              <a:defRPr/>
            </a:pPr>
            <a:r>
              <a:rPr lang="ru-RU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Адаптивный спорт</a:t>
            </a:r>
            <a:endParaRPr lang="ru-RU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9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7463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4286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859338" y="1484784"/>
            <a:ext cx="4143375" cy="1944216"/>
          </a:xfrm>
          <a:prstGeom prst="roundRect">
            <a:avLst/>
          </a:prstGeom>
          <a:solidFill>
            <a:srgbClr val="1D9E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В городах и районах области, таких как Мурманск, Кандалакша, Оленегорск, Североморск, Мончегорск, Апатиты, проводятся декады инвалидов, спортивные праздники, </a:t>
            </a:r>
            <a:r>
              <a:rPr lang="ru-RU" sz="1600" dirty="0" smtClean="0">
                <a:solidFill>
                  <a:schemeClr val="bg1"/>
                </a:solidFill>
              </a:rPr>
              <a:t>дни здоровья, соревнования </a:t>
            </a:r>
            <a:r>
              <a:rPr lang="ru-RU" sz="1600" dirty="0">
                <a:solidFill>
                  <a:schemeClr val="bg1"/>
                </a:solidFill>
              </a:rPr>
              <a:t>по видам спорта для инвалидов.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5040313"/>
            <a:ext cx="3970338" cy="1412875"/>
          </a:xfrm>
          <a:prstGeom prst="roundRect">
            <a:avLst/>
          </a:prstGeom>
          <a:solidFill>
            <a:srgbClr val="AFDD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Участие мурманских спортсменов во всероссийских и международных соревнованиях.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 1">
      <a:dk1>
        <a:srgbClr val="646B86"/>
      </a:dk1>
      <a:lt1>
        <a:srgbClr val="FFFFFF"/>
      </a:lt1>
      <a:dk2>
        <a:srgbClr val="000000"/>
      </a:dk2>
      <a:lt2>
        <a:srgbClr val="C5D1D7"/>
      </a:lt2>
      <a:accent1>
        <a:srgbClr val="D16349"/>
      </a:accent1>
      <a:accent2>
        <a:srgbClr val="CCB400"/>
      </a:accent2>
      <a:accent3>
        <a:srgbClr val="AAAAAA"/>
      </a:accent3>
      <a:accent4>
        <a:srgbClr val="DADADA"/>
      </a:accent4>
      <a:accent5>
        <a:srgbClr val="E5B7B1"/>
      </a:accent5>
      <a:accent6>
        <a:srgbClr val="B9A300"/>
      </a:accent6>
      <a:hlink>
        <a:srgbClr val="00A3D6"/>
      </a:hlink>
      <a:folHlink>
        <a:srgbClr val="694F07"/>
      </a:folHlink>
    </a:clrScheme>
    <a:fontScheme name="Апекс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пекс 1">
        <a:dk1>
          <a:srgbClr val="646B86"/>
        </a:dk1>
        <a:lt1>
          <a:srgbClr val="FFFFFF"/>
        </a:lt1>
        <a:dk2>
          <a:srgbClr val="000000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AAAAAA"/>
        </a:accent3>
        <a:accent4>
          <a:srgbClr val="DADADA"/>
        </a:accent4>
        <a:accent5>
          <a:srgbClr val="E5B7B1"/>
        </a:accent5>
        <a:accent6>
          <a:srgbClr val="B9A300"/>
        </a:accent6>
        <a:hlink>
          <a:srgbClr val="00A3D6"/>
        </a:hlink>
        <a:folHlink>
          <a:srgbClr val="694F0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13_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3951</TotalTime>
  <Words>1251</Words>
  <Application>Microsoft Office PowerPoint</Application>
  <PresentationFormat>Экран (4:3)</PresentationFormat>
  <Paragraphs>212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 Unicode MS</vt:lpstr>
      <vt:lpstr>Arial</vt:lpstr>
      <vt:lpstr>Calibri</vt:lpstr>
      <vt:lpstr>Georgia</vt:lpstr>
      <vt:lpstr>Times New Roman</vt:lpstr>
      <vt:lpstr>Trebuchet MS</vt:lpstr>
      <vt:lpstr>Wingdings</vt:lpstr>
      <vt:lpstr>Wingdings 2</vt:lpstr>
      <vt:lpstr>Wingdings 3</vt:lpstr>
      <vt:lpstr>Специальное оформление</vt:lpstr>
      <vt:lpstr>Апекс</vt:lpstr>
      <vt:lpstr>13_Апекс</vt:lpstr>
      <vt:lpstr>КОЛЛЕГИЯ КОМИТЕТА  ПО ФИЗИЧЕСКОЙ КУЛЬТУРЕ И СПОРТУ МУРМАНСКОЙ ОБЛАСТИ</vt:lpstr>
      <vt:lpstr>Повестка дня</vt:lpstr>
      <vt:lpstr>Основные показатели характеризующие развитие  ФКиС</vt:lpstr>
      <vt:lpstr> • Развитие физической культуры и массового спорта;  • Развитие спорта высших достижений и подготовка спортивного резерва;  •  Развитие спортивной инфраструктуры;   • Внедрение на территории области Всероссийского физкультурно-спортивного комплекса «Готов к труду и обороне «ГТО». </vt:lpstr>
      <vt:lpstr> Основной показатель развития физической культуры и спорта «Доля населения Мурманской области, систематически занимающегося физической культурой и спортом, от общей численности населения области» по итогам 2016 года составил  32,4 % или 233 тысячи 506 человек.  Рост показателя по сравнению с 2015 годом на 2 %. </vt:lpstr>
      <vt:lpstr> декада спорта </vt:lpstr>
      <vt:lpstr>Динамика доли населения систематически занимающегося физической культурой и спортом в сравнении 2014 и 2015 гг. </vt:lpstr>
      <vt:lpstr>Наиболее массовые мероприятия  - 82 традиционный Праздник Севера;  - «Лыжня России»; - «Оранжевый мяч»; - «Кросс Наций»; - «День ходьбы»; - «Лед надежды нашей». </vt:lpstr>
      <vt:lpstr>Адаптивный спорт</vt:lpstr>
      <vt:lpstr>Лучшие спортсмены  адаптивного спорта</vt:lpstr>
      <vt:lpstr>Смотры-конкурсы</vt:lpstr>
      <vt:lpstr>- 108 спортсменов стали победителями и призерами международных и всероссийских соревнований;   - 59 спортсменов включены в основный и резервный составы сборной команды Российской Федерации по видам спорта;  - 27 спортсменов в этом году получили премии Губернатора Мурманской области за высокие спортивные результаты.</vt:lpstr>
      <vt:lpstr>Презентация PowerPoint</vt:lpstr>
      <vt:lpstr> По данным статотчета в Мурманской области 1157 единиц спортивных сооружений  (2015 – 1136 единиц, 2014 – 1115 единиц, 2013 – 1079 сооружения);   Уровень  обеспечения спортивными сооружениями области к всероссийскому нормативу составляет:   - бассейнами  12,6% (2015 – 11,4 %)  - спортивными залами  60,2% (2015 – 54,1%);   - плоскостные сооружения 11,8 % (2015 – 10,7%) </vt:lpstr>
      <vt:lpstr> Утвержден план мероприятий поэтапного внедрения ГТО в Мурманской области на период 2014-2017 годов  </vt:lpstr>
      <vt:lpstr>Презентация PowerPoint</vt:lpstr>
      <vt:lpstr>Презентация PowerPoint</vt:lpstr>
      <vt:lpstr> </vt:lpstr>
      <vt:lpstr> </vt:lpstr>
      <vt:lpstr>Повестка дня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КОЛЛЕГИЯ КОМИТЕТА ПО ФИЗИЧЕСКОЙ КУЛЬТУРЕ И СПОРТУ МУРМАНСКОЙ ОБЛАСТИ</dc:title>
  <dc:creator>Светлана</dc:creator>
  <cp:lastModifiedBy>Богданов В.В.</cp:lastModifiedBy>
  <cp:revision>335</cp:revision>
  <dcterms:created xsi:type="dcterms:W3CDTF">2009-02-24T17:55:56Z</dcterms:created>
  <dcterms:modified xsi:type="dcterms:W3CDTF">2017-03-02T07:17:25Z</dcterms:modified>
</cp:coreProperties>
</file>