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  <p:sldMasterId id="2147483798" r:id="rId2"/>
  </p:sldMasterIdLst>
  <p:notesMasterIdLst>
    <p:notesMasterId r:id="rId9"/>
  </p:notesMasterIdLst>
  <p:sldIdLst>
    <p:sldId id="256" r:id="rId3"/>
    <p:sldId id="335" r:id="rId4"/>
    <p:sldId id="336" r:id="rId5"/>
    <p:sldId id="338" r:id="rId6"/>
    <p:sldId id="337" r:id="rId7"/>
    <p:sldId id="334" r:id="rId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99FF"/>
    <a:srgbClr val="0099FF"/>
    <a:srgbClr val="00CCFF"/>
    <a:srgbClr val="33CCFF"/>
    <a:srgbClr val="66CCFF"/>
    <a:srgbClr val="3399FF"/>
    <a:srgbClr val="6600FF"/>
    <a:srgbClr val="CCCCFF"/>
    <a:srgbClr val="9999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7570" autoAdjust="0"/>
  </p:normalViewPr>
  <p:slideViewPr>
    <p:cSldViewPr>
      <p:cViewPr varScale="1">
        <p:scale>
          <a:sx n="83" d="100"/>
          <a:sy n="83" d="100"/>
        </p:scale>
        <p:origin x="4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  <a:defRPr sz="1200"/>
            </a:lvl1pPr>
          </a:lstStyle>
          <a:p>
            <a:pPr>
              <a:defRPr/>
            </a:pPr>
            <a:fld id="{FAA3B112-6F64-483C-A4BE-A25B4489CDF5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itchFamily="18" charset="2"/>
              <a:buNone/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None/>
              <a:defRPr sz="1200"/>
            </a:lvl1pPr>
          </a:lstStyle>
          <a:p>
            <a:pPr>
              <a:defRPr/>
            </a:pPr>
            <a:fld id="{5AD76D60-5009-4F12-A9EE-5BE85155E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043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19FD4-FC71-40C3-B23F-C4C47B9C43C1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84D2D-6360-40A6-BC43-900566A6A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75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D0AD-7DB7-4F0E-8B78-719CF4B413FA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EE974-AF96-4056-A82B-99FA382B0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762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F4A4-6705-4BC2-9D8C-FB41754625B6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7B95B-C505-4489-837B-F3EFF32E02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47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E4BD8-3742-4D3E-9D23-A7C2B15B497A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102411067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DD501-8A07-475F-B7C4-0E32690F2A72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1245999650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56C4C-1066-44FD-BBBD-FDAC4AD6A231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7297790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99681-F100-4FF6-8765-C4587CFFDF5F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76239092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8B5D0-B03E-44B7-A0E7-B9A97CE3FC44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394641647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D80B4-DACA-4712-AE95-00965A971ADC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2796204696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BC703-C933-4572-977F-DA1706B73073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213085052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8A47F-F3E2-4575-B4DA-32804940D851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28147517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F9536-2D4A-4F92-B359-4BA1808C441B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6B9C4-CF60-43F3-8720-6DE1EE3AD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848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8C7C6-6537-48DD-B527-2666BD84FE42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865535510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7227E-9585-487E-BD89-BBC692F720F8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288154986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949BF-4533-46E1-B7D4-F79C1701486A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  <p:extLst>
      <p:ext uri="{BB962C8B-B14F-4D97-AF65-F5344CB8AC3E}">
        <p14:creationId xmlns:p14="http://schemas.microsoft.com/office/powerpoint/2010/main" val="25962472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880-6DBD-4407-BCC3-699A7311B6AD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8406D-9975-4EBA-B0F1-EC822B616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73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A23C4-7CD9-4053-AFC0-C3FBF6B93CDB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3F895-596C-4B40-B855-B89639CD5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86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5F0D0-D395-4420-8A20-960EEDC3F1E0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94E32-CA95-4535-A929-09C3A5D0B9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63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90DAA-259E-4F1A-B777-9B1E500ABAA5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AB378-3E7E-497F-9919-83A142A09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10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E8F9E-09E0-4116-A85F-C4BC433F8493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B359E-1872-48A7-8CE7-0D73E06D6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07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76DDC-FCC5-4D08-8004-7C4E3CDC7304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C4EE2-4959-41A5-BD85-5656E6F5C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7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7AF8-5621-42F7-AB19-DDB641316BAB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F8FA6-034E-4B64-A356-8521C5E6C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53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36000">
              <a:schemeClr val="tx1"/>
            </a:gs>
            <a:gs pos="98000">
              <a:schemeClr val="tx1"/>
            </a:gs>
            <a:gs pos="2000">
              <a:srgbClr val="3366FF"/>
            </a:gs>
            <a:gs pos="95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CDAA9F8C-5760-4CB7-9578-CFE5C021ED12}" type="datetimeFigureOut">
              <a:rPr lang="ru-RU"/>
              <a:pPr>
                <a:defRPr/>
              </a:pPr>
              <a:t>01.03.2017</a:t>
            </a:fld>
            <a:endParaRPr lang="ru-R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Sz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C606F65-A463-4FCD-A684-0648EA74A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50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50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50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50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50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50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chemeClr val="tx1"/>
            </a:gs>
            <a:gs pos="98000">
              <a:schemeClr val="tx1"/>
            </a:gs>
            <a:gs pos="2000">
              <a:srgbClr val="3366FF"/>
            </a:gs>
            <a:gs pos="95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dirty="0" smtClean="0"/>
              <a:t>КОЛЛЕГИЯ</a:t>
            </a:r>
            <a:endParaRPr lang="en-US" dirty="0"/>
          </a:p>
        </p:txBody>
      </p:sp>
      <p:sp>
        <p:nvSpPr>
          <p:cNvPr id="4813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  <a:p>
            <a:pPr lvl="0"/>
            <a:r>
              <a:rPr lang="ru-RU" smtClean="0"/>
              <a:t>                               </a:t>
            </a:r>
          </a:p>
          <a:p>
            <a:pPr lvl="0"/>
            <a:r>
              <a:rPr lang="ru-RU" smtClean="0"/>
              <a:t>                               КОМИТЕТА </a:t>
            </a:r>
          </a:p>
          <a:p>
            <a:pPr lvl="0"/>
            <a:r>
              <a:rPr lang="ru-RU" smtClean="0"/>
              <a:t>   ПО ФИЗИЧЕСКОЙ КУЛЬТУРЕ И СПОРТУ</a:t>
            </a:r>
          </a:p>
          <a:p>
            <a:pPr lvl="0"/>
            <a:r>
              <a:rPr lang="ru-RU" smtClean="0"/>
              <a:t>               МУРМАНСКОЙ ОБЛАСТИ</a:t>
            </a:r>
          </a:p>
          <a:p>
            <a:pPr lvl="0"/>
            <a:endParaRPr lang="ru-RU" smtClean="0"/>
          </a:p>
          <a:p>
            <a:pPr lvl="0"/>
            <a:endParaRPr lang="ru-RU" smtClean="0"/>
          </a:p>
          <a:p>
            <a:pPr lvl="0"/>
            <a:endParaRPr lang="ru-RU" smtClean="0"/>
          </a:p>
          <a:p>
            <a:pPr lvl="0"/>
            <a:endParaRPr lang="ru-RU" smtClean="0"/>
          </a:p>
          <a:p>
            <a:pPr lvl="0"/>
            <a:r>
              <a:rPr lang="ru-RU" smtClean="0"/>
              <a:t>                    </a:t>
            </a:r>
          </a:p>
          <a:p>
            <a:pPr lvl="0"/>
            <a:endParaRPr lang="ru-RU" smtClean="0"/>
          </a:p>
          <a:p>
            <a:pPr lvl="0"/>
            <a:endParaRPr lang="ru-RU" smtClean="0"/>
          </a:p>
          <a:p>
            <a:pPr lvl="0"/>
            <a:endParaRPr lang="ru-RU" smtClean="0"/>
          </a:p>
          <a:p>
            <a:pPr lvl="0"/>
            <a:r>
              <a:rPr lang="ru-RU" smtClean="0"/>
              <a:t>		</a:t>
            </a: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33CF2E-6324-4AFF-97CB-04282CA8F049}" type="datetimeFigureOut">
              <a:rPr lang="ru-RU"/>
              <a:pPr>
                <a:defRPr/>
              </a:pPr>
              <a:t>01.03.2017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Ледовый Дворец спорта</a:t>
            </a: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6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14.00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8131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481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1"/>
          </a:solidFill>
          <a:latin typeface="Trebuchet M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>
          <a:solidFill>
            <a:schemeClr val="tx1"/>
          </a:solidFill>
          <a:latin typeface="+mn-lt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>
          <a:solidFill>
            <a:schemeClr val="tx1"/>
          </a:solidFill>
          <a:latin typeface="+mn-lt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>
          <a:solidFill>
            <a:schemeClr val="tx1"/>
          </a:solidFill>
          <a:latin typeface="+mn-lt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>
          <a:solidFill>
            <a:schemeClr val="tx1"/>
          </a:solidFill>
          <a:latin typeface="+mn-lt"/>
        </a:defRPr>
      </a:lvl5pPr>
      <a:lvl6pPr marL="20018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6pPr>
      <a:lvl7pPr marL="24590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7pPr>
      <a:lvl8pPr marL="29162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8pPr>
      <a:lvl9pPr marL="33734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99592" y="548680"/>
            <a:ext cx="7536383" cy="3282935"/>
          </a:xfrm>
        </p:spPr>
        <p:txBody>
          <a:bodyPr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«О развитии студенческого спорта»</a:t>
            </a:r>
            <a:b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ru-RU" sz="2400" b="0" kern="1200" cap="all" dirty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786188" y="5429250"/>
            <a:ext cx="5000625" cy="85725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2 марта 2017 года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г. Мурманск </a:t>
            </a:r>
          </a:p>
        </p:txBody>
      </p:sp>
      <p:pic>
        <p:nvPicPr>
          <p:cNvPr id="512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9552" y="357301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докладчик</a:t>
            </a:r>
            <a:r>
              <a:rPr lang="ru-RU" sz="24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: ведущий эксперт отдела СМР и СВД </a:t>
            </a:r>
            <a:r>
              <a:rPr lang="ru-RU" sz="2400" cap="all" dirty="0" err="1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Комитера</a:t>
            </a:r>
            <a:r>
              <a:rPr lang="ru-RU" sz="24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 по физической культуре и спорту мурманской области  </a:t>
            </a:r>
            <a:r>
              <a:rPr lang="ru-RU" sz="2400" cap="all" dirty="0" err="1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Прожерина</a:t>
            </a:r>
            <a:r>
              <a:rPr lang="ru-RU" sz="24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 Р.А. 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lIns="45720" tIns="0" rIns="45720" bIns="0" anchor="b">
            <a:normAutofit fontScale="90000"/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ru-RU" sz="2400" b="0" kern="1200" cap="all" dirty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099" name="Подзаголовок 2"/>
          <p:cNvSpPr>
            <a:spLocks noGrp="1"/>
          </p:cNvSpPr>
          <p:nvPr>
            <p:ph type="body" idx="1"/>
          </p:nvPr>
        </p:nvSpPr>
        <p:spPr>
          <a:xfrm>
            <a:off x="722313" y="908720"/>
            <a:ext cx="7772400" cy="5400599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bg1"/>
                </a:solidFill>
              </a:rPr>
              <a:t>Основные нормативно-правовые акты, регулирующие деятельность студенческих спортивных клубов:</a:t>
            </a:r>
          </a:p>
          <a:p>
            <a:pPr lvl="0"/>
            <a:r>
              <a:rPr lang="ru-RU" dirty="0" smtClean="0">
                <a:solidFill>
                  <a:schemeClr val="bg1"/>
                </a:solidFill>
              </a:rPr>
              <a:t> 1) Распоряжение Правительства РФ от 07.08.2009 №1101-р «Об утверждении Стратегии развития физической культуры и спорта в Российской Федерации на период до 2020 года»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2) Федеральный закон от 29.12.2012 №273-ФЗ «Об образовании в Российской Федерации»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3)  Федеральный закон от 04.12.2007 №329-ФЗ «О физической культуре и спорте в Российской Федерации»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4) Приказ </a:t>
            </a:r>
            <a:r>
              <a:rPr lang="ru-RU" dirty="0" err="1" smtClean="0">
                <a:solidFill>
                  <a:schemeClr val="bg1"/>
                </a:solidFill>
              </a:rPr>
              <a:t>Минобрнауки</a:t>
            </a:r>
            <a:r>
              <a:rPr lang="ru-RU" dirty="0" smtClean="0">
                <a:solidFill>
                  <a:schemeClr val="bg1"/>
                </a:solidFill>
              </a:rPr>
              <a:t> России от 13.09.2013 №1065 «Об утверждении порядка осуществления деятельности школьных спортивных клубов и студенческих спортивных клубов»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5)  Методические рекомендации по развитию студенческого спорта (утв. </a:t>
            </a:r>
            <a:r>
              <a:rPr lang="ru-RU" dirty="0" err="1" smtClean="0">
                <a:solidFill>
                  <a:schemeClr val="bg1"/>
                </a:solidFill>
              </a:rPr>
              <a:t>Минобрнауки</a:t>
            </a:r>
            <a:r>
              <a:rPr lang="ru-RU" dirty="0" smtClean="0">
                <a:solidFill>
                  <a:schemeClr val="bg1"/>
                </a:solidFill>
              </a:rPr>
              <a:t> России 29.06.2016, </a:t>
            </a:r>
            <a:r>
              <a:rPr lang="ru-RU" dirty="0" err="1" smtClean="0">
                <a:solidFill>
                  <a:schemeClr val="bg1"/>
                </a:solidFill>
              </a:rPr>
              <a:t>Минспортом</a:t>
            </a:r>
            <a:r>
              <a:rPr lang="ru-RU" dirty="0" smtClean="0">
                <a:solidFill>
                  <a:schemeClr val="bg1"/>
                </a:solidFill>
              </a:rPr>
              <a:t> России 28.06.2016)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ru-RU" sz="2000" dirty="0" smtClean="0">
              <a:solidFill>
                <a:srgbClr val="002060"/>
              </a:solidFill>
            </a:endParaRPr>
          </a:p>
        </p:txBody>
      </p:sp>
      <p:pic>
        <p:nvPicPr>
          <p:cNvPr id="512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10749"/>
            <a:ext cx="8229600" cy="1224136"/>
          </a:xfrm>
        </p:spPr>
        <p:txBody>
          <a:bodyPr lIns="45720" tIns="0" rIns="45720" bIns="0" anchor="b">
            <a:normAutofit fontScale="90000"/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0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студенческие спортивные клубы в организациях высшего профессионального образования Мурманской </a:t>
            </a:r>
            <a: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области</a:t>
            </a:r>
            <a:endParaRPr lang="ru-RU" sz="2400" b="0" kern="1200" cap="all" dirty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12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869297"/>
              </p:ext>
            </p:extLst>
          </p:nvPr>
        </p:nvGraphicFramePr>
        <p:xfrm>
          <a:off x="467544" y="1817369"/>
          <a:ext cx="8229600" cy="4761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2875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Наименование учебного заведения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Наименование ССК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Общая численность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обучающихся, чел.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Численность студентов, состоящих в </a:t>
                      </a:r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ССК, чел.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Численность студентов, состоящих в ССК от общей численности обучающихся, %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77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ФГБОУ ВО «МАГУ»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ССК «Олимпия»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2955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6,4</a:t>
                      </a:r>
                    </a:p>
                  </a:txBody>
                  <a:tcPr marL="68580" marR="68580" marT="0" marB="0"/>
                </a:tc>
              </a:tr>
              <a:tr h="5377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ФГБОУ ВО «МГТУ»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СК «Белый медведь»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1928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12,1</a:t>
                      </a:r>
                    </a:p>
                  </a:txBody>
                  <a:tcPr marL="68580" marR="68580" marT="0" marB="0"/>
                </a:tc>
              </a:tr>
              <a:tr h="12582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МФ ФГБОУ ВО СПб университет ГПС МЧС России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1) СК ФГБОУ ВО </a:t>
                      </a:r>
                      <a:r>
                        <a:rPr lang="ru-RU" sz="14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СПбУ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ГПС МЧС России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2) СК </a:t>
                      </a:r>
                      <a:r>
                        <a:rPr lang="ru-RU" sz="14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дайверов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 «ДАЙВ-КЛУБ»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37,2</a:t>
                      </a:r>
                    </a:p>
                  </a:txBody>
                  <a:tcPr marL="68580" marR="68580" marT="0" marB="0"/>
                </a:tc>
              </a:tr>
              <a:tr h="6023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ЧОУ ВО «МАЭУ»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СК «Сапфир»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506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20,6</a:t>
                      </a:r>
                    </a:p>
                  </a:txBody>
                  <a:tcPr marL="68580" marR="68580" marT="0" marB="0"/>
                </a:tc>
              </a:tr>
              <a:tr h="53773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ИТОГО: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6021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763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</a:rPr>
                        <a:t>12,7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147248" cy="63567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Студенческие спортивные клубы в образовательных организациях среднего профессионального образования в регионе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1196752"/>
          <a:ext cx="8640960" cy="556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1512168"/>
                <a:gridCol w="1152128"/>
                <a:gridCol w="1008112"/>
                <a:gridCol w="1368152"/>
              </a:tblGrid>
              <a:tr h="10749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 учебного заведения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Наименование ССК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Общая численность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обучающихся, чел.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Численность студентов, состоящих в </a:t>
                      </a: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ССК, чел.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Численность студентов, состоящих в ССК от общей численности обучающихся, %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«Кольский медицинский колледж»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ССК «Гиппократ»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722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«Мурманский колледж  экономики и информационных технологий»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МКЭиИТ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968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10,3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«Мурманский педагогический колледж»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«Арктика»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669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520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77,7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«Мурманский медицинский колледж»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«ЗОЖ»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629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5,6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«Мончегорский политехнический колледж»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ССК «</a:t>
                      </a:r>
                      <a:r>
                        <a:rPr lang="ru-RU" sz="10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IM.пульс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708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120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«Кандалакшский индустриальный колледж»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«Зенит»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727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112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15,4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«Ковдорский политехнический колледж»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«Политехник»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256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12,5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«Мурманский индустриальный колледж»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«Сильные духом!»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1383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363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26,3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7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ММРК им. </a:t>
                      </a:r>
                      <a:r>
                        <a:rPr lang="ru-RU" sz="1000" b="1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Месяцева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«Белый медведь» (совместный клуб с МГТУ)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1620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234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14,4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«Оленегорский горнопромышленный колледж»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«Северное сияние»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342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«Мурманский строительный колледж им. Н.Е. Момота»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МСК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1271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364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28,6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«Кольский транспортный колледж»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«Барс»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448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17,9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86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ГАПОУ МО «Северный колледж физической культуры и спорта»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СК «Олимпия»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262</a:t>
                      </a:r>
                      <a:endParaRPr lang="ru-RU" sz="1200" b="1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223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85,1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480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ИТОГО: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10005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2226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22,3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 lIns="45720" tIns="0" rIns="45720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задачи, требующие решения для развития студенческого спорта в </a:t>
            </a:r>
            <a: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регионе</a:t>
            </a:r>
            <a: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kern="1200" cap="all" dirty="0" smtClean="0">
                <a:ln w="6350">
                  <a:noFill/>
                </a:ln>
                <a:solidFill>
                  <a:schemeClr val="bg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ru-RU" sz="2400" kern="1200" cap="all" dirty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12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5536" y="2060848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развитие собственной материально-технической базы;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расширение статей расходов на финансирование в части спорта;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оптимизация расходов на студенческий спорт за счет участия команд исключительно в официальных студенческих соревнованиях;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возможность ведения самостоятельной финансово-хозяйственной деятельности филиалов образовательных учреждений;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совершенствование качества студенческих спортивных мероприятий, повышение их информационной привлекательности;</a:t>
            </a:r>
          </a:p>
          <a:p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расширение участия в соревнованиях команд-участниц из других ВУЗов;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/>
          </p:cNvSpPr>
          <p:nvPr>
            <p:ph type="title"/>
          </p:nvPr>
        </p:nvSpPr>
        <p:spPr bwMode="auto">
          <a:xfrm>
            <a:off x="1331640" y="2636912"/>
            <a:ext cx="6923087" cy="500066"/>
          </a:xfrm>
          <a:extLst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sz="4800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80000"/>
              </a:lnSpc>
              <a:buFont typeface="Wingdings 2" panose="05020102010507070707" pitchFamily="18" charset="2"/>
              <a:buNone/>
            </a:pPr>
            <a:endParaRPr lang="ru-RU" sz="20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 fontAlgn="t">
              <a:buFont typeface="Wingdings 2" panose="05020102010507070707" pitchFamily="18" charset="2"/>
              <a:buNone/>
            </a:pP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614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32098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Апекс">
  <a:themeElements>
    <a:clrScheme name="Апекс 1">
      <a:dk1>
        <a:srgbClr val="646B86"/>
      </a:dk1>
      <a:lt1>
        <a:srgbClr val="FFFFFF"/>
      </a:lt1>
      <a:dk2>
        <a:srgbClr val="000000"/>
      </a:dk2>
      <a:lt2>
        <a:srgbClr val="C5D1D7"/>
      </a:lt2>
      <a:accent1>
        <a:srgbClr val="D16349"/>
      </a:accent1>
      <a:accent2>
        <a:srgbClr val="CCB400"/>
      </a:accent2>
      <a:accent3>
        <a:srgbClr val="AAAAAA"/>
      </a:accent3>
      <a:accent4>
        <a:srgbClr val="DADADA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Апекс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Апекс 1">
        <a:dk1>
          <a:srgbClr val="646B86"/>
        </a:dk1>
        <a:lt1>
          <a:srgbClr val="FFFFFF"/>
        </a:lt1>
        <a:dk2>
          <a:srgbClr val="000000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AAAAAA"/>
        </a:accent3>
        <a:accent4>
          <a:srgbClr val="DADADA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3791</TotalTime>
  <Words>505</Words>
  <Application>Microsoft Office PowerPoint</Application>
  <PresentationFormat>Экран (4:3)</PresentationFormat>
  <Paragraphs>179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 Unicode MS</vt:lpstr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Wingdings 3</vt:lpstr>
      <vt:lpstr>Специальное оформление</vt:lpstr>
      <vt:lpstr>Апекс</vt:lpstr>
      <vt:lpstr>«О развитии студенческого спорта»  </vt:lpstr>
      <vt:lpstr>  </vt:lpstr>
      <vt:lpstr> студенческие спортивные клубы в организациях высшего профессионального образования Мурманской области</vt:lpstr>
      <vt:lpstr>Студенческие спортивные клубы в образовательных организациях среднего профессионального образования в регионе</vt:lpstr>
      <vt:lpstr> задачи, требующие решения для развития студенческого спорта в регионе </vt:lpstr>
      <vt:lpstr>Спасибо за внимание!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КОЛЛЕГИЯ КОМИТЕТА ПО ФИЗИЧЕСКОЙ КУЛЬТУРЕ И СПОРТУ МУРМАНСКОЙ ОБЛАСТИ</dc:title>
  <dc:creator>Светлана</dc:creator>
  <cp:lastModifiedBy>Богданов В.В.</cp:lastModifiedBy>
  <cp:revision>332</cp:revision>
  <dcterms:created xsi:type="dcterms:W3CDTF">2009-02-24T17:55:56Z</dcterms:created>
  <dcterms:modified xsi:type="dcterms:W3CDTF">2017-03-01T14:13:14Z</dcterms:modified>
</cp:coreProperties>
</file>